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2" r:id="rId2"/>
    <p:sldId id="270" r:id="rId3"/>
    <p:sldId id="269" r:id="rId4"/>
    <p:sldId id="283" r:id="rId5"/>
    <p:sldId id="279" r:id="rId6"/>
    <p:sldId id="280" r:id="rId7"/>
    <p:sldId id="284" r:id="rId8"/>
    <p:sldId id="286" r:id="rId9"/>
    <p:sldId id="285" r:id="rId10"/>
    <p:sldId id="287" r:id="rId11"/>
    <p:sldId id="288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9D153-C51D-4387-9E0F-5ADA2DDD2EB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E9A7-149F-4408-B1FE-6CA8BDCD3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2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76F7-6967-495C-8EBB-EC1A2B92063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31E1B-EED0-44F0-B915-434DC1C3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demonstrative pronouns are two types(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Near,Far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31E1B-EED0-44F0-B915-434DC1C34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21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Arabic has no word which is equal to the English word "is" which is referred to as a “copula” in grammar.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هَـٰذَا طَبِيبٌ</a:t>
            </a:r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literally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lang="es-MX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doctor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,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can be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implied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doctor".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 word in Arabic corresponding to "a" in English as in: "This is a doctor".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n-sound, i.e. the 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tanwīn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(doubled vowel sign) at the end of the Arabic noun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kitābu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masĴidu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-n) is the Arabic indefinite article corresponding to the English "a/an".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31E1B-EED0-44F0-B915-434DC1C34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1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77847-E868-41EF-8512-5DA0496BD27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5.jpeg"/><Relationship Id="rId7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12" Type="http://schemas.openxmlformats.org/officeDocument/2006/relationships/image" Target="../media/image21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20.jpeg"/><Relationship Id="rId5" Type="http://schemas.openxmlformats.org/officeDocument/2006/relationships/image" Target="../media/image14.jpg"/><Relationship Id="rId15" Type="http://schemas.openxmlformats.org/officeDocument/2006/relationships/image" Target="../media/image24.png"/><Relationship Id="rId10" Type="http://schemas.openxmlformats.org/officeDocument/2006/relationships/image" Target="../media/image19.jpeg"/><Relationship Id="rId4" Type="http://schemas.openxmlformats.org/officeDocument/2006/relationships/image" Target="../media/image13.jpg"/><Relationship Id="rId9" Type="http://schemas.openxmlformats.org/officeDocument/2006/relationships/image" Target="../media/image18.jpeg"/><Relationship Id="rId1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458200" cy="121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8288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Subject Name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: Applied grammar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Subject 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Code :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17UARl12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Class :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all ug first year language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38600" y="4495800"/>
            <a:ext cx="4572000" cy="204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R.Minnal 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vizhi</a:t>
            </a:r>
            <a:endParaRPr lang="en-IN" sz="2000" b="1" cap="small" spc="25" dirty="0">
              <a:ln w="5271" cap="flat" cmpd="sng" algn="ctr">
                <a:solidFill>
                  <a:srgbClr val="4579B8"/>
                </a:solidFill>
                <a:prstDash val="solid"/>
                <a:round/>
              </a:ln>
              <a:solidFill>
                <a:srgbClr val="1F497D"/>
              </a:solidFill>
              <a:latin typeface="Arial" panose="020B0604020202020204" pitchFamily="34" charset="0"/>
              <a:ea typeface="Adobe Ming Std L" panose="02020300000000000000" pitchFamily="18" charset="-128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IN" sz="20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Assistant Professor of Arabic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IN" sz="20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Hajee Karutha Rowther Howdia College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4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ar-SA" b="1" dirty="0" smtClean="0"/>
              <a:t>أَ</a:t>
            </a:r>
            <a:r>
              <a:rPr lang="en-US" b="1" dirty="0" smtClean="0"/>
              <a:t>  </a:t>
            </a:r>
            <a:r>
              <a:rPr lang="en-US" b="1" dirty="0"/>
              <a:t>-  </a:t>
            </a:r>
            <a:r>
              <a:rPr lang="en-US" dirty="0"/>
              <a:t>"Is</a:t>
            </a:r>
            <a:r>
              <a:rPr lang="en-US" dirty="0" smtClean="0"/>
              <a:t>”? </a:t>
            </a:r>
            <a:r>
              <a:rPr lang="en-US" dirty="0"/>
              <a:t>f</a:t>
            </a:r>
            <a:r>
              <a:rPr lang="en-US" dirty="0" smtClean="0"/>
              <a:t>or using </a:t>
            </a:r>
            <a:r>
              <a:rPr lang="en-US" dirty="0"/>
              <a:t>human being &amp; non human being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72" y="1521082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</a:t>
            </a:r>
            <a:r>
              <a:rPr lang="ar-SA" b="1" dirty="0" smtClean="0"/>
              <a:t>أَهَـٰذَا….؟</a:t>
            </a:r>
            <a:r>
              <a:rPr lang="en-US" dirty="0"/>
              <a:t> -</a:t>
            </a:r>
            <a:r>
              <a:rPr lang="en-US" dirty="0" smtClean="0"/>
              <a:t> Is this...? / </a:t>
            </a:r>
            <a:r>
              <a:rPr lang="ar-SA" b="1" dirty="0" smtClean="0"/>
              <a:t>أَ</a:t>
            </a:r>
            <a:r>
              <a:rPr lang="ar-AE" dirty="0" smtClean="0"/>
              <a:t> ذاَلِك </a:t>
            </a:r>
            <a:r>
              <a:rPr lang="ar-SA" b="1" dirty="0" smtClean="0"/>
              <a:t>….؟</a:t>
            </a:r>
            <a:r>
              <a:rPr lang="en-US" b="1" dirty="0" smtClean="0"/>
              <a:t> - </a:t>
            </a:r>
            <a:r>
              <a:rPr lang="en-US" dirty="0"/>
              <a:t>Is </a:t>
            </a:r>
            <a:r>
              <a:rPr lang="en-US" dirty="0" smtClean="0"/>
              <a:t>that...? </a:t>
            </a:r>
            <a:endParaRPr lang="en-US" dirty="0"/>
          </a:p>
          <a:p>
            <a:r>
              <a:rPr lang="en-US" dirty="0"/>
              <a:t>The word for Yes in Arabic is </a:t>
            </a:r>
            <a:r>
              <a:rPr lang="ar-SA" b="1" dirty="0"/>
              <a:t>نَعَمْ</a:t>
            </a:r>
            <a:r>
              <a:rPr lang="en-US" dirty="0"/>
              <a:t> , No in Arabic is </a:t>
            </a:r>
            <a:r>
              <a:rPr lang="ar-SA" b="1" dirty="0"/>
              <a:t>لا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Yes, </a:t>
            </a:r>
            <a:r>
              <a:rPr lang="en-US" dirty="0" smtClean="0"/>
              <a:t>this / that </a:t>
            </a:r>
            <a:r>
              <a:rPr lang="en-US" dirty="0"/>
              <a:t>is a .</a:t>
            </a:r>
            <a:r>
              <a:rPr lang="en-US" dirty="0" smtClean="0"/>
              <a:t>…  ….</a:t>
            </a:r>
            <a:r>
              <a:rPr lang="ar-AE" dirty="0" smtClean="0"/>
              <a:t>ذاَلِك</a:t>
            </a:r>
            <a:r>
              <a:rPr lang="en-US" dirty="0" smtClean="0"/>
              <a:t> / </a:t>
            </a:r>
            <a:r>
              <a:rPr lang="ar-SA" b="1" dirty="0" smtClean="0"/>
              <a:t> </a:t>
            </a:r>
            <a:r>
              <a:rPr lang="ar-SA" b="1" dirty="0"/>
              <a:t>هَـٰذَا</a:t>
            </a:r>
            <a:r>
              <a:rPr lang="en-US" dirty="0"/>
              <a:t>. </a:t>
            </a:r>
            <a:r>
              <a:rPr lang="ar-SA" b="1" dirty="0" smtClean="0"/>
              <a:t>نَعَمْ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smtClean="0"/>
              <a:t>this/that </a:t>
            </a:r>
            <a:r>
              <a:rPr lang="en-US" dirty="0"/>
              <a:t>is </a:t>
            </a:r>
            <a:r>
              <a:rPr lang="en-US" dirty="0" smtClean="0"/>
              <a:t>a …. </a:t>
            </a:r>
            <a:r>
              <a:rPr lang="en-US" dirty="0"/>
              <a:t> </a:t>
            </a:r>
            <a:r>
              <a:rPr lang="en-US" dirty="0" smtClean="0"/>
              <a:t>….</a:t>
            </a:r>
            <a:r>
              <a:rPr lang="ar-AE" dirty="0" smtClean="0"/>
              <a:t> ذاَلِك</a:t>
            </a:r>
            <a:r>
              <a:rPr lang="en-US" dirty="0" smtClean="0"/>
              <a:t>/ </a:t>
            </a:r>
            <a:r>
              <a:rPr lang="ar-SA" b="1" dirty="0" smtClean="0"/>
              <a:t> </a:t>
            </a:r>
            <a:r>
              <a:rPr lang="ar-SA" b="1" dirty="0"/>
              <a:t>هَـٰذَا</a:t>
            </a:r>
            <a:r>
              <a:rPr lang="en-US" dirty="0"/>
              <a:t>.  </a:t>
            </a:r>
            <a:r>
              <a:rPr lang="ar-SA" b="1" dirty="0"/>
              <a:t>لا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42893"/>
              </p:ext>
            </p:extLst>
          </p:nvPr>
        </p:nvGraphicFramePr>
        <p:xfrm>
          <a:off x="6921444" y="3714578"/>
          <a:ext cx="2007811" cy="3143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811"/>
              </a:tblGrid>
              <a:tr h="314342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0" b="1" dirty="0" smtClean="0"/>
                        <a:t>أَهَـٰذَا…..؟</a:t>
                      </a:r>
                      <a:endParaRPr lang="en-US" sz="4000" b="1" dirty="0" smtClean="0"/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/>
                        <a:t>Is this….?</a:t>
                      </a: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/>
                        <a:t> </a:t>
                      </a:r>
                      <a:r>
                        <a:rPr lang="ar-SA" sz="4000" b="1" dirty="0" smtClean="0"/>
                        <a:t>أَ</a:t>
                      </a:r>
                      <a:r>
                        <a:rPr lang="ar-AE" sz="4000" dirty="0" smtClean="0"/>
                        <a:t>ذاَلِك</a:t>
                      </a:r>
                      <a:r>
                        <a:rPr lang="ar-SA" sz="4000" b="1" dirty="0" smtClean="0"/>
                        <a:t>…..؟</a:t>
                      </a:r>
                      <a:endParaRPr lang="en-US" sz="4000" b="1" dirty="0" smtClean="0"/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u="none" strike="noStrike" dirty="0" smtClean="0">
                          <a:effectLst/>
                        </a:rPr>
                        <a:t> Is that….?</a:t>
                      </a:r>
                      <a:r>
                        <a:rPr lang="ar-SA" sz="2800" u="none" strike="noStrike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pic>
        <p:nvPicPr>
          <p:cNvPr id="21" name="Picture 20" descr="Madinaharabic.com lesson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3" y="5286403"/>
            <a:ext cx="1238250" cy="983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37" y="3742266"/>
            <a:ext cx="1241596" cy="9995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766" y="3739162"/>
            <a:ext cx="1262787" cy="10220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797" y="3733800"/>
            <a:ext cx="1255360" cy="100805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49" y="5257800"/>
            <a:ext cx="1253593" cy="9666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644" y="5253203"/>
            <a:ext cx="1243382" cy="95497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06" y="5257799"/>
            <a:ext cx="1238249" cy="9666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910" y="3714578"/>
            <a:ext cx="1271509" cy="100805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768676" y="4818200"/>
            <a:ext cx="1217057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1050" dirty="0"/>
              <a:t> </a:t>
            </a:r>
            <a:r>
              <a:rPr lang="ar-SA" sz="2800" b="1" dirty="0"/>
              <a:t>كِتَابٌ</a:t>
            </a:r>
            <a:endParaRPr lang="en-US" sz="2800" b="1" dirty="0"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41324" y="4730771"/>
            <a:ext cx="1262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مَسْجِدٌ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3687243" y="4783983"/>
            <a:ext cx="1271508" cy="469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2800" b="1" dirty="0"/>
              <a:t>بَابٌ</a:t>
            </a:r>
            <a:endParaRPr lang="en-US" sz="2800" b="1" dirty="0"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77366" y="4729983"/>
            <a:ext cx="1262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بَيْتٌ</a:t>
            </a:r>
            <a:endParaRPr lang="en-US" sz="2800" b="1" dirty="0"/>
          </a:p>
        </p:txBody>
      </p:sp>
      <p:sp>
        <p:nvSpPr>
          <p:cNvPr id="33" name="Rectangle 32"/>
          <p:cNvSpPr/>
          <p:nvPr/>
        </p:nvSpPr>
        <p:spPr>
          <a:xfrm>
            <a:off x="747484" y="6273461"/>
            <a:ext cx="123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قَلَمٌ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2173849" y="6266204"/>
            <a:ext cx="1253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كُرْسِىٌّ</a:t>
            </a:r>
            <a:endParaRPr lang="en-US" sz="2800" b="1" dirty="0"/>
          </a:p>
        </p:txBody>
      </p:sp>
      <p:sp>
        <p:nvSpPr>
          <p:cNvPr id="35" name="Rectangle 34"/>
          <p:cNvSpPr/>
          <p:nvPr/>
        </p:nvSpPr>
        <p:spPr>
          <a:xfrm>
            <a:off x="3683315" y="6273461"/>
            <a:ext cx="1249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dirty="0"/>
              <a:t>مِفْتَاحٌ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5101906" y="6273461"/>
            <a:ext cx="1238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سَرِيرٌ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150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99033" y="1056506"/>
            <a:ext cx="19050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مَا هَـٰذَا؟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9373" y="1056506"/>
            <a:ext cx="17526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 بَيْتٌ.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319" y="1874306"/>
            <a:ext cx="1702710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أَهَـٰذَا بَيْتٌ؟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8526" y="1874306"/>
            <a:ext cx="2334293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نَعَمْ، هَـٰذَا بَيْتٌ.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9027" y="2338536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this a house?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143002" y="1427761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house?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91612" y="1398127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this?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17963" y="2408492"/>
            <a:ext cx="1995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Yes, this is a house.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799033" y="4022711"/>
            <a:ext cx="19050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مَا هَـٰذَا؟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1955" y="3904308"/>
            <a:ext cx="220948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 </a:t>
            </a: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مَسْجِدٌ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11462" y="4840511"/>
            <a:ext cx="1550424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أَهَـٰذَا بَيْتٌ؟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49027" y="5304741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this a house?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1143002" y="439396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house?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991612" y="4364332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this?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017963" y="5374697"/>
            <a:ext cx="1995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Yes, this is a house.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1" y="4902724"/>
            <a:ext cx="2225634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لا، 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هَـٰذَا </a:t>
            </a: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مَسْجِدٌ</a:t>
            </a:r>
            <a:r>
              <a:rPr lang="es-MX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48" y="1056506"/>
            <a:ext cx="2362200" cy="15910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48" y="3985982"/>
            <a:ext cx="2362200" cy="17090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30348" y="2647535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بَيْتٌ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730348" y="5737377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مَسْجِدٌ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714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9033" y="1056506"/>
            <a:ext cx="1905000" cy="52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مَا </a:t>
            </a:r>
            <a:r>
              <a:rPr lang="ar-A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9373" y="1056506"/>
            <a:ext cx="175260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AE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كِتَابٌ</a:t>
            </a:r>
            <a:r>
              <a:rPr lang="ar-SA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2270" y="1874306"/>
            <a:ext cx="1968809" cy="50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</a:t>
            </a:r>
            <a:r>
              <a:rPr lang="ar-AE" sz="3600" dirty="0"/>
              <a:t> </a:t>
            </a:r>
            <a:r>
              <a:rPr lang="ar-AE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كِتَابٌ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149" y="1874306"/>
            <a:ext cx="2590774" cy="5251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نَعَمْ، </a:t>
            </a:r>
            <a:r>
              <a:rPr lang="ar-A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كِتَابٌ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9027" y="2338536"/>
            <a:ext cx="2063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book?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143002" y="1427761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is a book?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91612" y="1398127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17963" y="2408492"/>
            <a:ext cx="1931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Yes,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book.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99033" y="4022711"/>
            <a:ext cx="1905000" cy="52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مَا </a:t>
            </a:r>
            <a:r>
              <a:rPr lang="ar-A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955" y="3904308"/>
            <a:ext cx="220948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AE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قَلَمٌ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0666" y="4840511"/>
            <a:ext cx="1972015" cy="50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</a:t>
            </a:r>
            <a:r>
              <a:rPr lang="ar-AE" sz="3600" dirty="0"/>
              <a:t> </a:t>
            </a:r>
            <a:r>
              <a:rPr lang="ar-AE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AE" sz="3600" dirty="0"/>
              <a:t> </a:t>
            </a:r>
            <a:r>
              <a:rPr lang="ar-SA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كِتَابٌ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9027" y="5304741"/>
            <a:ext cx="1986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book?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143002" y="4393966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pen?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91612" y="436433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17963" y="5374697"/>
            <a:ext cx="1803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Yes,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pen.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5801" y="4902724"/>
            <a:ext cx="2225634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لا، </a:t>
            </a:r>
            <a:r>
              <a:rPr lang="ar-AE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قَلَمٌ</a:t>
            </a:r>
            <a:r>
              <a:rPr lang="es-MX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23" name="Picture 22" descr="http://www.madinaharabic.com/Arabic_Language_Course/Pictures/image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348" y="1056506"/>
            <a:ext cx="2233106" cy="1839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http://www.madinaharabic.com/Arabic_Language_Course/Pictures/image00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348" y="3904308"/>
            <a:ext cx="2233106" cy="18208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730348" y="2895600"/>
            <a:ext cx="2233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كِتَابٌ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730348" y="5766406"/>
            <a:ext cx="2233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قَلَمٌ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380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In English “this”&amp; “that” are called </a:t>
            </a:r>
            <a:r>
              <a:rPr lang="en-US" dirty="0"/>
              <a:t>demonstrative </a:t>
            </a:r>
            <a:r>
              <a:rPr lang="en-US" dirty="0" smtClean="0"/>
              <a:t>pronouns, they are common for both masculine &amp; feminine genders.</a:t>
            </a:r>
            <a:r>
              <a:rPr lang="en-US" dirty="0"/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demonstrative </a:t>
            </a:r>
            <a:r>
              <a:rPr lang="en-US" dirty="0" smtClean="0"/>
              <a:t>pronouns are used to refer a specific thing (or) pointing out something a finger.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The vowel sign on the last letter of all </a:t>
            </a:r>
            <a:r>
              <a:rPr lang="en-US" dirty="0"/>
              <a:t>demonstrative </a:t>
            </a:r>
            <a:r>
              <a:rPr lang="en-US" dirty="0" smtClean="0"/>
              <a:t>pronouns it will never change.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demonstrative </a:t>
            </a:r>
            <a:r>
              <a:rPr lang="en-US" dirty="0" smtClean="0"/>
              <a:t>pronoun plural masculine &amp; feminine “ these and those are used for a human being (or) persons.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demonstrative </a:t>
            </a:r>
            <a:r>
              <a:rPr lang="en-US" dirty="0" smtClean="0"/>
              <a:t>pronoun plural pointed for things (or) non human being then singular feminine must be used.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demonstrative pronouns are two </a:t>
            </a:r>
            <a:r>
              <a:rPr lang="en-US" dirty="0" smtClean="0"/>
              <a:t>types( Near, Far</a:t>
            </a:r>
            <a:r>
              <a:rPr lang="en-US" sz="2800" dirty="0"/>
              <a:t> </a:t>
            </a:r>
            <a:r>
              <a:rPr lang="en-US" sz="1800" dirty="0" smtClean="0"/>
              <a:t>(or) </a:t>
            </a:r>
            <a:r>
              <a:rPr lang="en-US" sz="2800" dirty="0" smtClean="0"/>
              <a:t>distance </a:t>
            </a:r>
            <a:r>
              <a:rPr lang="en-US" dirty="0" smtClean="0"/>
              <a:t>).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1)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demonstrative pronoun for the </a:t>
            </a:r>
            <a:r>
              <a:rPr lang="en-US" dirty="0" smtClean="0"/>
              <a:t>near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</a:t>
            </a:r>
            <a:r>
              <a:rPr lang="ar-AE" dirty="0" smtClean="0"/>
              <a:t>اِسْمُ </a:t>
            </a:r>
            <a:r>
              <a:rPr lang="ar-AE" dirty="0"/>
              <a:t>الْإِسَارَةِ </a:t>
            </a:r>
            <a:r>
              <a:rPr lang="ar-AE" dirty="0" smtClean="0"/>
              <a:t>لِلْقَرِيْبِ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2) The </a:t>
            </a:r>
            <a:r>
              <a:rPr lang="en-US" dirty="0"/>
              <a:t>demonstrative pronoun for the </a:t>
            </a:r>
            <a:r>
              <a:rPr lang="en-US" dirty="0" smtClean="0"/>
              <a:t>far</a:t>
            </a:r>
            <a:r>
              <a:rPr lang="en-US" dirty="0"/>
              <a:t> </a:t>
            </a:r>
            <a:r>
              <a:rPr lang="en-US" sz="1800" dirty="0" smtClean="0"/>
              <a:t>(or) </a:t>
            </a:r>
            <a:r>
              <a:rPr lang="en-US" dirty="0" smtClean="0"/>
              <a:t>distance</a:t>
            </a: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 smtClean="0"/>
              <a:t>     </a:t>
            </a:r>
            <a:r>
              <a:rPr lang="ar-AE" dirty="0" smtClean="0"/>
              <a:t>اِسْمُ </a:t>
            </a:r>
            <a:r>
              <a:rPr lang="ar-AE" dirty="0"/>
              <a:t>الْإِسَارَةِ </a:t>
            </a:r>
            <a:r>
              <a:rPr lang="ar-AE" dirty="0" smtClean="0"/>
              <a:t>لِلْبَعِيْدِ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demonstrative pronoun   -   </a:t>
            </a:r>
            <a:r>
              <a:rPr lang="ar-AE" sz="3200" dirty="0"/>
              <a:t>اَلْاَسْمَاءُ الْاِرشَارَة</a:t>
            </a:r>
            <a:r>
              <a:rPr lang="ar-AE" sz="2800" dirty="0"/>
              <a:t>ِ</a:t>
            </a:r>
            <a:r>
              <a:rPr lang="en-US" sz="2800" dirty="0"/>
              <a:t>  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14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Near feminine   </a:t>
            </a:r>
            <a:r>
              <a:rPr lang="ar-AE" sz="2000" dirty="0"/>
              <a:t>لِلْقَرِيْبِ مُذَكَّرٌ وَ </a:t>
            </a:r>
            <a:r>
              <a:rPr lang="ar-AE" sz="2000" dirty="0" smtClean="0"/>
              <a:t>مُؤَنَّث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(is a)  - </a:t>
            </a:r>
            <a:r>
              <a:rPr lang="ar-AE" dirty="0"/>
              <a:t>هَذَهِ</a:t>
            </a:r>
            <a:endParaRPr lang="en-US" dirty="0"/>
          </a:p>
          <a:p>
            <a:r>
              <a:rPr lang="en-US" dirty="0"/>
              <a:t> These (both are)  - </a:t>
            </a:r>
            <a:r>
              <a:rPr lang="ar-AE" dirty="0"/>
              <a:t>هَاتاَنِ</a:t>
            </a:r>
            <a:endParaRPr lang="en-US" dirty="0"/>
          </a:p>
          <a:p>
            <a:r>
              <a:rPr lang="en-US" dirty="0"/>
              <a:t> These (all are)  - </a:t>
            </a:r>
            <a:r>
              <a:rPr lang="ar-AE" dirty="0"/>
              <a:t>هَؤُلاَءِ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(is a)  - </a:t>
            </a:r>
            <a:r>
              <a:rPr lang="ar-AE" dirty="0"/>
              <a:t>هَذاَ</a:t>
            </a:r>
            <a:endParaRPr lang="en-US" dirty="0"/>
          </a:p>
          <a:p>
            <a:r>
              <a:rPr lang="en-US" dirty="0"/>
              <a:t> These (both are)  - </a:t>
            </a:r>
            <a:r>
              <a:rPr lang="ar-AE" dirty="0"/>
              <a:t>هَذاَنِ</a:t>
            </a:r>
            <a:r>
              <a:rPr lang="en-US" dirty="0"/>
              <a:t> </a:t>
            </a:r>
          </a:p>
          <a:p>
            <a:r>
              <a:rPr lang="en-US" dirty="0"/>
              <a:t> These (all are)  - </a:t>
            </a:r>
            <a:r>
              <a:rPr lang="ar-AE" dirty="0"/>
              <a:t>هَؤُلاَءِ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1) The </a:t>
            </a:r>
            <a:r>
              <a:rPr lang="en-US" sz="2400" dirty="0"/>
              <a:t>demonstrative pronoun for the near </a:t>
            </a:r>
            <a:r>
              <a:rPr lang="en-US" sz="2400" dirty="0" smtClean="0"/>
              <a:t>masculine</a:t>
            </a:r>
            <a:r>
              <a:rPr lang="en-US" sz="2400" dirty="0"/>
              <a:t> </a:t>
            </a:r>
            <a:r>
              <a:rPr lang="en-US" sz="2400" dirty="0" smtClean="0"/>
              <a:t>&amp; feminine</a:t>
            </a:r>
            <a:br>
              <a:rPr lang="en-US" sz="2400" dirty="0" smtClean="0"/>
            </a:br>
            <a:r>
              <a:rPr lang="ar-AE" sz="2400" dirty="0"/>
              <a:t> </a:t>
            </a:r>
            <a:r>
              <a:rPr lang="ar-AE" sz="2700" dirty="0"/>
              <a:t>اِسْمُ الْإِسَارَةِ لِلْقَرِيْبِ مُذَكَّرٌ وَ </a:t>
            </a:r>
            <a:r>
              <a:rPr lang="ar-AE" sz="2700" dirty="0" smtClean="0"/>
              <a:t>مُؤَنَّث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Near masculine   </a:t>
            </a:r>
            <a:r>
              <a:rPr lang="ar-AE" sz="2000" dirty="0"/>
              <a:t>لِلْقَرِيْبِ مُذَكَّر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081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/>
              <a:t>F</a:t>
            </a:r>
            <a:r>
              <a:rPr lang="en-US" sz="2000" dirty="0" smtClean="0"/>
              <a:t>or</a:t>
            </a:r>
            <a:r>
              <a:rPr lang="en-US" sz="2000" dirty="0"/>
              <a:t>, distance</a:t>
            </a:r>
            <a:r>
              <a:rPr lang="en-US" sz="2000" dirty="0" smtClean="0"/>
              <a:t> </a:t>
            </a:r>
            <a:r>
              <a:rPr lang="en-US" sz="2000" dirty="0"/>
              <a:t>feminine  </a:t>
            </a:r>
            <a:endParaRPr lang="en-US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ar-AE" sz="2000" dirty="0" smtClean="0"/>
              <a:t>لِلْبَعِيْدِ مُؤَنَّث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(is a)  - </a:t>
            </a:r>
            <a:r>
              <a:rPr lang="ar-AE" dirty="0" smtClean="0"/>
              <a:t>تِلْكَ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Those </a:t>
            </a:r>
            <a:r>
              <a:rPr lang="en-US" dirty="0"/>
              <a:t>(both are)  - </a:t>
            </a:r>
            <a:r>
              <a:rPr lang="ar-AE" dirty="0" smtClean="0"/>
              <a:t>تاَنِكَ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Those </a:t>
            </a:r>
            <a:r>
              <a:rPr lang="en-US" dirty="0"/>
              <a:t>(all are)  - </a:t>
            </a:r>
            <a:r>
              <a:rPr lang="ar-AE" dirty="0"/>
              <a:t>اُوْلاَئِكَ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(is a)  - </a:t>
            </a:r>
            <a:r>
              <a:rPr lang="ar-AE" dirty="0"/>
              <a:t>ذاَلِك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Those </a:t>
            </a:r>
            <a:r>
              <a:rPr lang="en-US" dirty="0"/>
              <a:t>(both are)  - </a:t>
            </a:r>
            <a:r>
              <a:rPr lang="ar-AE" dirty="0" smtClean="0"/>
              <a:t>ذاَنِكَ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Those </a:t>
            </a:r>
            <a:r>
              <a:rPr lang="en-US" dirty="0"/>
              <a:t>(all are)  - </a:t>
            </a:r>
            <a:r>
              <a:rPr lang="ar-AE" dirty="0"/>
              <a:t>اُوْلاَئِكَ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2) The </a:t>
            </a:r>
            <a:r>
              <a:rPr lang="en-US" sz="2200" dirty="0"/>
              <a:t>demonstrative pronoun for the near masculine &amp; feminine</a:t>
            </a:r>
            <a:br>
              <a:rPr lang="en-US" sz="2200" dirty="0"/>
            </a:br>
            <a:r>
              <a:rPr lang="ar-AE" sz="2200" dirty="0"/>
              <a:t> اِسْمُ الْإِسَارَةِ </a:t>
            </a:r>
            <a:r>
              <a:rPr lang="ar-AE" sz="2400" dirty="0">
                <a:effectLst/>
              </a:rPr>
              <a:t>لِلْبَعِيْدِ</a:t>
            </a:r>
            <a:r>
              <a:rPr lang="ar-AE" sz="2200" dirty="0" smtClean="0"/>
              <a:t> </a:t>
            </a:r>
            <a:r>
              <a:rPr lang="ar-AE" sz="2200" dirty="0"/>
              <a:t>مُذَكَّرٌ وَ مُؤَنَّث</a:t>
            </a:r>
            <a:endParaRPr lang="en-US" sz="2200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/>
              <a:t>For, distance feminine  </a:t>
            </a:r>
          </a:p>
          <a:p>
            <a:pPr algn="ctr"/>
            <a:r>
              <a:rPr lang="en-US" sz="2000" dirty="0"/>
              <a:t> </a:t>
            </a:r>
            <a:r>
              <a:rPr lang="ar-AE" sz="2000" dirty="0" smtClean="0"/>
              <a:t>لِلْبَعِيْدِ </a:t>
            </a:r>
            <a:r>
              <a:rPr lang="ar-AE" sz="2000" dirty="0"/>
              <a:t>مُذَكَّر</a:t>
            </a: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469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62638"/>
          </a:xfrm>
        </p:spPr>
        <p:txBody>
          <a:bodyPr/>
          <a:lstStyle/>
          <a:p>
            <a:r>
              <a:rPr lang="en-US" dirty="0" smtClean="0"/>
              <a:t>Indefinite article “a”(or)“an” used in a sentence and its last letter gets </a:t>
            </a:r>
            <a:r>
              <a:rPr lang="en-US" dirty="0" err="1" smtClean="0"/>
              <a:t>vowelled</a:t>
            </a:r>
            <a:r>
              <a:rPr lang="en-US" dirty="0" smtClean="0"/>
              <a:t> </a:t>
            </a:r>
            <a:r>
              <a:rPr lang="en-US" dirty="0" err="1" smtClean="0"/>
              <a:t>damma</a:t>
            </a:r>
            <a:r>
              <a:rPr lang="en-US" dirty="0" smtClean="0"/>
              <a:t> with </a:t>
            </a:r>
            <a:r>
              <a:rPr lang="en-US" dirty="0" err="1" smtClean="0"/>
              <a:t>thanwin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demonstrative pronouns used as a </a:t>
            </a:r>
            <a:r>
              <a:rPr lang="en-US" sz="3200" dirty="0" smtClean="0"/>
              <a:t>subject with human being masculine. 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19997"/>
              </p:ext>
            </p:extLst>
          </p:nvPr>
        </p:nvGraphicFramePr>
        <p:xfrm>
          <a:off x="6921445" y="2627934"/>
          <a:ext cx="1524000" cy="1927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</a:tblGrid>
              <a:tr h="192774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6000" u="none" strike="noStrike" dirty="0" smtClean="0">
                          <a:effectLst/>
                        </a:rPr>
                        <a:t>هَـٰذَا</a:t>
                      </a:r>
                      <a:endParaRPr lang="en-US" sz="6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This is a</a:t>
                      </a:r>
                      <a:r>
                        <a:rPr lang="ar-SA" sz="6000" u="none" strike="noStrike" dirty="0">
                          <a:effectLst/>
                        </a:rPr>
                        <a:t> 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914400" y="3894919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طَبِيبٌ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62200" y="3929790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وَلَدٌ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3909987"/>
            <a:ext cx="1238251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طَالِبٌ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4400" y="5813123"/>
            <a:ext cx="12382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رَجُلٌ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24826" y="5784170"/>
            <a:ext cx="1175623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تَاجِرٌ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57800" y="3959926"/>
            <a:ext cx="1251488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إِمَامٌ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2388" y="5846234"/>
            <a:ext cx="11681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مُدَرَّسٌ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70348"/>
              </p:ext>
            </p:extLst>
          </p:nvPr>
        </p:nvGraphicFramePr>
        <p:xfrm>
          <a:off x="6921446" y="4581702"/>
          <a:ext cx="1524000" cy="1896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</a:tblGrid>
              <a:tr h="1896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6000" dirty="0" smtClean="0"/>
                        <a:t>ذاَلِك</a:t>
                      </a: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Latha" panose="020B0604020202020204" pitchFamily="34" charset="0"/>
                        </a:rPr>
                        <a:t>That is 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627934"/>
            <a:ext cx="1308833" cy="12312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27934"/>
            <a:ext cx="1238250" cy="12312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583" y="2627935"/>
            <a:ext cx="1199955" cy="1238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87" y="2627934"/>
            <a:ext cx="1270540" cy="12312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453542"/>
            <a:ext cx="1238250" cy="12402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53541"/>
            <a:ext cx="1308833" cy="1231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388" y="4446543"/>
            <a:ext cx="11681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7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Indefinite article “a”(or)“an” used in a sentence and its last letter gets </a:t>
            </a:r>
            <a:r>
              <a:rPr lang="en-US" dirty="0" err="1" smtClean="0"/>
              <a:t>vowelled</a:t>
            </a:r>
            <a:r>
              <a:rPr lang="en-US" dirty="0" smtClean="0"/>
              <a:t> </a:t>
            </a:r>
            <a:r>
              <a:rPr lang="en-US" dirty="0" err="1" smtClean="0"/>
              <a:t>damma</a:t>
            </a:r>
            <a:r>
              <a:rPr lang="en-US" dirty="0" smtClean="0"/>
              <a:t> with </a:t>
            </a:r>
            <a:r>
              <a:rPr lang="en-US" dirty="0" err="1" smtClean="0"/>
              <a:t>thanwin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demonstrative pronouns used as a </a:t>
            </a:r>
            <a:r>
              <a:rPr lang="en-US" sz="3200" dirty="0" smtClean="0"/>
              <a:t>subject</a:t>
            </a:r>
            <a:r>
              <a:rPr lang="en-US" sz="3200" dirty="0"/>
              <a:t> </a:t>
            </a:r>
            <a:r>
              <a:rPr lang="en-US" sz="3200" dirty="0" smtClean="0"/>
              <a:t>with non human </a:t>
            </a:r>
            <a:r>
              <a:rPr lang="en-US" sz="3200" dirty="0"/>
              <a:t>being masculine.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7826"/>
              </p:ext>
            </p:extLst>
          </p:nvPr>
        </p:nvGraphicFramePr>
        <p:xfrm>
          <a:off x="6921445" y="2511459"/>
          <a:ext cx="1524000" cy="2191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</a:tblGrid>
              <a:tr h="21919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6000" u="none" strike="noStrike" dirty="0" smtClean="0">
                          <a:effectLst/>
                        </a:rPr>
                        <a:t>هَـٰذَا</a:t>
                      </a:r>
                      <a:endParaRPr lang="en-US" sz="6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This is a</a:t>
                      </a:r>
                      <a:r>
                        <a:rPr lang="ar-SA" sz="6000" u="none" strike="noStrike" dirty="0">
                          <a:effectLst/>
                        </a:rPr>
                        <a:t> 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656275"/>
              </p:ext>
            </p:extLst>
          </p:nvPr>
        </p:nvGraphicFramePr>
        <p:xfrm>
          <a:off x="6921446" y="4389804"/>
          <a:ext cx="1524000" cy="2239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</a:tblGrid>
              <a:tr h="22395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6000" dirty="0" smtClean="0"/>
                        <a:t>ذاَلِك</a:t>
                      </a: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Latha" panose="020B0604020202020204" pitchFamily="34" charset="0"/>
                        </a:rPr>
                        <a:t>That is 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pic>
        <p:nvPicPr>
          <p:cNvPr id="23" name="Picture 22" descr="Madinaharabic.com lesson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3" y="4724400"/>
            <a:ext cx="123825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76" y="2523164"/>
            <a:ext cx="1241596" cy="138208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05" y="2511458"/>
            <a:ext cx="1262787" cy="141316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336" y="2511458"/>
            <a:ext cx="1255360" cy="139379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49" y="4702307"/>
            <a:ext cx="1253593" cy="134861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644" y="4702306"/>
            <a:ext cx="1243382" cy="133238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06" y="4702306"/>
            <a:ext cx="1238249" cy="134861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449" y="2492237"/>
            <a:ext cx="1271509" cy="139379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768676" y="4082709"/>
            <a:ext cx="1217057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1050" dirty="0"/>
              <a:t> </a:t>
            </a:r>
            <a:r>
              <a:rPr lang="ar-SA" sz="2800" b="1" dirty="0"/>
              <a:t>كِتَابٌ</a:t>
            </a:r>
            <a:endParaRPr lang="en-US" sz="2800" b="1" dirty="0"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06305" y="4082709"/>
            <a:ext cx="1262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مَسْجِدٌ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3672383" y="4077719"/>
            <a:ext cx="1271508" cy="469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2800" b="1" dirty="0"/>
              <a:t>بَابٌ</a:t>
            </a:r>
            <a:endParaRPr lang="en-US" sz="2800" b="1" dirty="0"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77366" y="4082709"/>
            <a:ext cx="1262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بَيْتٌ</a:t>
            </a:r>
            <a:endParaRPr lang="en-US" sz="2800" b="1" dirty="0"/>
          </a:p>
        </p:txBody>
      </p:sp>
      <p:sp>
        <p:nvSpPr>
          <p:cNvPr id="42" name="Rectangle 41"/>
          <p:cNvSpPr/>
          <p:nvPr/>
        </p:nvSpPr>
        <p:spPr>
          <a:xfrm>
            <a:off x="747484" y="6273461"/>
            <a:ext cx="123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قَلَمٌ</a:t>
            </a:r>
            <a:endParaRPr lang="en-US" sz="2800" b="1" dirty="0"/>
          </a:p>
        </p:txBody>
      </p:sp>
      <p:sp>
        <p:nvSpPr>
          <p:cNvPr id="43" name="Rectangle 42"/>
          <p:cNvSpPr/>
          <p:nvPr/>
        </p:nvSpPr>
        <p:spPr>
          <a:xfrm>
            <a:off x="2173849" y="6266204"/>
            <a:ext cx="1253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كُرْسِىٌّ</a:t>
            </a:r>
            <a:endParaRPr lang="en-US" sz="2800" b="1" dirty="0"/>
          </a:p>
        </p:txBody>
      </p:sp>
      <p:sp>
        <p:nvSpPr>
          <p:cNvPr id="44" name="Rectangle 43"/>
          <p:cNvSpPr/>
          <p:nvPr/>
        </p:nvSpPr>
        <p:spPr>
          <a:xfrm>
            <a:off x="3683315" y="6273461"/>
            <a:ext cx="1249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dirty="0"/>
              <a:t>مِفْتَاحٌ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5101906" y="6273461"/>
            <a:ext cx="1238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سَرِيرٌ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790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مَا </a:t>
            </a:r>
            <a:r>
              <a:rPr lang="en-US" dirty="0" smtClean="0"/>
              <a:t>  - means “what”?,</a:t>
            </a:r>
          </a:p>
          <a:p>
            <a:r>
              <a:rPr lang="ar-SA" b="1" dirty="0" smtClean="0"/>
              <a:t>أَ</a:t>
            </a:r>
            <a:r>
              <a:rPr lang="en-US" b="1" dirty="0" smtClean="0"/>
              <a:t>  - </a:t>
            </a:r>
            <a:r>
              <a:rPr lang="en-US" dirty="0" smtClean="0"/>
              <a:t>means “ Is” ?, </a:t>
            </a:r>
          </a:p>
          <a:p>
            <a:r>
              <a:rPr lang="en-US" dirty="0"/>
              <a:t>    </a:t>
            </a:r>
            <a:r>
              <a:rPr lang="en-US" dirty="0" smtClean="0"/>
              <a:t>  means </a:t>
            </a:r>
            <a:r>
              <a:rPr lang="en-US" dirty="0"/>
              <a:t>“Who”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How to </a:t>
            </a:r>
            <a:r>
              <a:rPr lang="en-US" sz="3200" dirty="0">
                <a:effectLst/>
              </a:rPr>
              <a:t>ask a </a:t>
            </a:r>
            <a:r>
              <a:rPr lang="en-US" sz="3200" dirty="0" smtClean="0">
                <a:effectLst/>
              </a:rPr>
              <a:t>question ( ? )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57200" y="2514600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ar-SA" sz="2400" b="1" dirty="0"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مَنْ 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-</a:t>
            </a:r>
            <a:r>
              <a:rPr lang="es-MX" sz="24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68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ar-SA" b="1" dirty="0" smtClean="0"/>
              <a:t>مَا هَـٰذَا؟ </a:t>
            </a:r>
            <a:r>
              <a:rPr lang="en-US" dirty="0" smtClean="0"/>
              <a:t>  - What is this? / </a:t>
            </a:r>
            <a:r>
              <a:rPr lang="ar-SA" b="1" dirty="0" smtClean="0"/>
              <a:t>؟</a:t>
            </a:r>
            <a:r>
              <a:rPr lang="en-US" dirty="0" smtClean="0"/>
              <a:t> </a:t>
            </a:r>
            <a:r>
              <a:rPr lang="ar-SA" b="1" dirty="0" smtClean="0"/>
              <a:t>مَا </a:t>
            </a:r>
            <a:r>
              <a:rPr lang="ar-AE" dirty="0" smtClean="0"/>
              <a:t>ذاَلِك</a:t>
            </a:r>
            <a:r>
              <a:rPr lang="en-US" dirty="0" smtClean="0"/>
              <a:t> – What is that?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This </a:t>
            </a:r>
            <a:r>
              <a:rPr lang="en-US" dirty="0"/>
              <a:t>is a /an </a:t>
            </a:r>
            <a:r>
              <a:rPr lang="en-US" dirty="0" smtClean="0"/>
              <a:t>..… (..… </a:t>
            </a:r>
            <a:r>
              <a:rPr lang="ar-SA" b="1" dirty="0"/>
              <a:t>هَـٰذَا</a:t>
            </a:r>
            <a:r>
              <a:rPr lang="en-US" dirty="0"/>
              <a:t> </a:t>
            </a:r>
            <a:r>
              <a:rPr lang="en-US" dirty="0" smtClean="0"/>
              <a:t>) </a:t>
            </a:r>
            <a:r>
              <a:rPr lang="en-US" dirty="0"/>
              <a:t>/ </a:t>
            </a:r>
            <a:r>
              <a:rPr lang="en-US" dirty="0" smtClean="0"/>
              <a:t>That </a:t>
            </a:r>
            <a:r>
              <a:rPr lang="en-US" dirty="0"/>
              <a:t>is a /an </a:t>
            </a:r>
            <a:r>
              <a:rPr lang="en-US" dirty="0" smtClean="0"/>
              <a:t>..… (..… </a:t>
            </a:r>
            <a:r>
              <a:rPr lang="ar-AE" dirty="0"/>
              <a:t>ذاَلِك</a:t>
            </a:r>
            <a:r>
              <a:rPr lang="en-US" dirty="0" smtClean="0"/>
              <a:t> 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600" dirty="0"/>
              <a:t>(</a:t>
            </a:r>
            <a:r>
              <a:rPr lang="ar-SA" sz="3600" b="1" dirty="0"/>
              <a:t>مَا </a:t>
            </a:r>
            <a:r>
              <a:rPr lang="en-US" sz="3600" dirty="0"/>
              <a:t> - </a:t>
            </a:r>
            <a:r>
              <a:rPr lang="en-US" sz="3600" dirty="0" smtClean="0"/>
              <a:t>what?) </a:t>
            </a:r>
            <a:r>
              <a:rPr lang="en-US" sz="2800" dirty="0" smtClean="0"/>
              <a:t>for  using non </a:t>
            </a:r>
            <a:r>
              <a:rPr lang="en-US" sz="2800" dirty="0"/>
              <a:t>human </a:t>
            </a:r>
            <a:r>
              <a:rPr lang="en-US" sz="2800" dirty="0" smtClean="0"/>
              <a:t>being sentences</a:t>
            </a:r>
            <a:endParaRPr lang="en-US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582221"/>
              </p:ext>
            </p:extLst>
          </p:nvPr>
        </p:nvGraphicFramePr>
        <p:xfrm>
          <a:off x="6761391" y="2492237"/>
          <a:ext cx="1925409" cy="4365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409"/>
              </a:tblGrid>
              <a:tr h="43657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0" b="1" dirty="0" smtClean="0"/>
                        <a:t>مَا هَـٰذَا؟</a:t>
                      </a:r>
                      <a:endParaRPr lang="en-US" sz="4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what is this?</a:t>
                      </a: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u="none" strike="noStrike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dirty="0" smtClean="0"/>
                        <a:t>ذاَلِك</a:t>
                      </a:r>
                      <a:r>
                        <a:rPr lang="ar-SA" sz="4000" b="1" dirty="0" smtClean="0"/>
                        <a:t>؟</a:t>
                      </a:r>
                      <a:r>
                        <a:rPr lang="ar-AE" sz="4000" dirty="0" smtClean="0"/>
                        <a:t> </a:t>
                      </a:r>
                      <a:r>
                        <a:rPr lang="en-US" sz="4000" dirty="0" smtClean="0"/>
                        <a:t> </a:t>
                      </a:r>
                      <a:r>
                        <a:rPr lang="ar-SA" sz="4000" b="1" dirty="0" smtClean="0"/>
                        <a:t>مَا</a:t>
                      </a:r>
                      <a:endParaRPr lang="en-US" sz="4000" dirty="0" smtClean="0"/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What is that?</a:t>
                      </a: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pic>
        <p:nvPicPr>
          <p:cNvPr id="37" name="Picture 36" descr="Madinaharabic.com lesson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3" y="4724400"/>
            <a:ext cx="123825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76" y="2523164"/>
            <a:ext cx="1241596" cy="138208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05" y="2511458"/>
            <a:ext cx="1262787" cy="141316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336" y="2511458"/>
            <a:ext cx="1255360" cy="139379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49" y="4702307"/>
            <a:ext cx="1253593" cy="134861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644" y="4702306"/>
            <a:ext cx="1243382" cy="133238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06" y="4702306"/>
            <a:ext cx="1238249" cy="134861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449" y="2492237"/>
            <a:ext cx="1271509" cy="139379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768676" y="4082709"/>
            <a:ext cx="1217057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1050" dirty="0"/>
              <a:t> </a:t>
            </a:r>
            <a:r>
              <a:rPr lang="ar-SA" sz="2800" b="1" dirty="0"/>
              <a:t>كِتَابٌ</a:t>
            </a:r>
            <a:endParaRPr lang="en-US" sz="2800" b="1" dirty="0"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06305" y="4082709"/>
            <a:ext cx="1262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مَسْجِدٌ</a:t>
            </a:r>
            <a:endParaRPr lang="en-US" sz="2800" b="1" dirty="0"/>
          </a:p>
        </p:txBody>
      </p:sp>
      <p:sp>
        <p:nvSpPr>
          <p:cNvPr id="47" name="Rectangle 46"/>
          <p:cNvSpPr/>
          <p:nvPr/>
        </p:nvSpPr>
        <p:spPr>
          <a:xfrm>
            <a:off x="3672383" y="4077719"/>
            <a:ext cx="1271508" cy="469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2800" b="1" dirty="0"/>
              <a:t>بَابٌ</a:t>
            </a:r>
            <a:endParaRPr lang="en-US" sz="2800" b="1" dirty="0"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77366" y="4082709"/>
            <a:ext cx="1262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بَيْتٌ</a:t>
            </a:r>
            <a:endParaRPr lang="en-US" sz="2800" b="1" dirty="0"/>
          </a:p>
        </p:txBody>
      </p:sp>
      <p:sp>
        <p:nvSpPr>
          <p:cNvPr id="49" name="Rectangle 48"/>
          <p:cNvSpPr/>
          <p:nvPr/>
        </p:nvSpPr>
        <p:spPr>
          <a:xfrm>
            <a:off x="747484" y="6273461"/>
            <a:ext cx="123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قَلَمٌ</a:t>
            </a:r>
            <a:endParaRPr lang="en-US" sz="2800" b="1" dirty="0"/>
          </a:p>
        </p:txBody>
      </p:sp>
      <p:sp>
        <p:nvSpPr>
          <p:cNvPr id="50" name="Rectangle 49"/>
          <p:cNvSpPr/>
          <p:nvPr/>
        </p:nvSpPr>
        <p:spPr>
          <a:xfrm>
            <a:off x="2173849" y="6266204"/>
            <a:ext cx="1253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كُرْسِىٌّ</a:t>
            </a:r>
            <a:endParaRPr lang="en-US" sz="2800" b="1" dirty="0"/>
          </a:p>
        </p:txBody>
      </p:sp>
      <p:sp>
        <p:nvSpPr>
          <p:cNvPr id="51" name="Rectangle 50"/>
          <p:cNvSpPr/>
          <p:nvPr/>
        </p:nvSpPr>
        <p:spPr>
          <a:xfrm>
            <a:off x="3683315" y="6273461"/>
            <a:ext cx="1249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dirty="0"/>
              <a:t>مِفْتَاحٌ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5101906" y="6273461"/>
            <a:ext cx="1238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سَرِيرٌ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6601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2068"/>
              </p:ext>
            </p:extLst>
          </p:nvPr>
        </p:nvGraphicFramePr>
        <p:xfrm>
          <a:off x="6921445" y="432809"/>
          <a:ext cx="1917755" cy="5891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55"/>
              </a:tblGrid>
              <a:tr h="58917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0" b="1" dirty="0" smtClean="0"/>
                        <a:t>مَا هَـٰذَا؟</a:t>
                      </a:r>
                      <a:endParaRPr lang="en-US" sz="4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what is this?</a:t>
                      </a: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kumimoji="0" lang="ar-SA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endParaRPr lang="en-US" sz="2400" u="none" strike="noStrike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u="none" strike="noStrike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dirty="0" smtClean="0"/>
                        <a:t>ذاَلِك</a:t>
                      </a:r>
                      <a:r>
                        <a:rPr lang="ar-SA" sz="4000" b="1" dirty="0" smtClean="0"/>
                        <a:t>؟</a:t>
                      </a:r>
                      <a:r>
                        <a:rPr lang="ar-AE" sz="4000" dirty="0" smtClean="0"/>
                        <a:t> </a:t>
                      </a:r>
                      <a:r>
                        <a:rPr lang="en-US" sz="4000" dirty="0" smtClean="0"/>
                        <a:t> </a:t>
                      </a:r>
                      <a:r>
                        <a:rPr lang="ar-SA" sz="4000" b="1" dirty="0" smtClean="0"/>
                        <a:t>مَا</a:t>
                      </a:r>
                      <a:endParaRPr lang="en-US" sz="4000" dirty="0" smtClean="0"/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u="none" strike="noStrike" dirty="0" smtClean="0">
                          <a:effectLst/>
                        </a:rPr>
                        <a:t>What is that?</a:t>
                      </a: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pic>
        <p:nvPicPr>
          <p:cNvPr id="20" name="Picture 19" descr="Madinaharabic.com lesson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96" y="2002814"/>
            <a:ext cx="123825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3" y="468906"/>
            <a:ext cx="1241596" cy="138208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982" y="457200"/>
            <a:ext cx="1262787" cy="14131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13" y="457200"/>
            <a:ext cx="1255360" cy="13937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524" y="1989893"/>
            <a:ext cx="1253593" cy="13486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33" y="1989892"/>
            <a:ext cx="1276469" cy="133238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81" y="1989892"/>
            <a:ext cx="1238249" cy="13486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93" y="457200"/>
            <a:ext cx="1271509" cy="13937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524" y="3477410"/>
            <a:ext cx="1271399" cy="134088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82" y="3477409"/>
            <a:ext cx="1271264" cy="136148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5" y="3483328"/>
            <a:ext cx="1232293" cy="135556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33" y="3477409"/>
            <a:ext cx="1276469" cy="134088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96" y="4995293"/>
            <a:ext cx="1229953" cy="136540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115" y="4963886"/>
            <a:ext cx="1302684" cy="138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18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rgbClr val="FEFAC9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776</Words>
  <Application>Microsoft Office PowerPoint</Application>
  <PresentationFormat>On-screen Show (4:3)</PresentationFormat>
  <Paragraphs>167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Adobe Ming Std L</vt:lpstr>
      <vt:lpstr>MS Mincho</vt:lpstr>
      <vt:lpstr>Arial</vt:lpstr>
      <vt:lpstr>Calibri</vt:lpstr>
      <vt:lpstr>Constantia</vt:lpstr>
      <vt:lpstr>Latha</vt:lpstr>
      <vt:lpstr>Times New Roman</vt:lpstr>
      <vt:lpstr>Traditional Arabic</vt:lpstr>
      <vt:lpstr>Verdana</vt:lpstr>
      <vt:lpstr>Wingdings</vt:lpstr>
      <vt:lpstr>Wingdings 2</vt:lpstr>
      <vt:lpstr>Paper</vt:lpstr>
      <vt:lpstr>PowerPoint Presentation</vt:lpstr>
      <vt:lpstr>The demonstrative pronoun   -   اَلْاَسْمَاءُ الْاِرشَارَةِ    </vt:lpstr>
      <vt:lpstr>  1) The demonstrative pronoun for the near masculine &amp; feminine  اِسْمُ الْإِسَارَةِ لِلْقَرِيْبِ مُذَكَّرٌ وَ مُؤَنَّث</vt:lpstr>
      <vt:lpstr>  2) The demonstrative pronoun for the near masculine &amp; feminine  اِسْمُ الْإِسَارَةِ لِلْبَعِيْدِ مُذَكَّرٌ وَ مُؤَنَّث</vt:lpstr>
      <vt:lpstr>The demonstrative pronouns used as a subject with human being masculine. </vt:lpstr>
      <vt:lpstr>The demonstrative pronouns used as a subject with non human being masculine. </vt:lpstr>
      <vt:lpstr>How to ask a question ( ? ) </vt:lpstr>
      <vt:lpstr> (مَا  - what?) for  using non human being sentences</vt:lpstr>
      <vt:lpstr>PowerPoint Presentation</vt:lpstr>
      <vt:lpstr> أَ  -  "Is”? for using human being &amp; non human being sentences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– I For I B.A. Arabic</dc:title>
  <dc:creator>Ahamed Faize</dc:creator>
  <cp:lastModifiedBy>minnal.eflu@hotmail.com</cp:lastModifiedBy>
  <cp:revision>145</cp:revision>
  <dcterms:created xsi:type="dcterms:W3CDTF">2018-09-20T07:23:21Z</dcterms:created>
  <dcterms:modified xsi:type="dcterms:W3CDTF">2020-10-21T05:36:15Z</dcterms:modified>
</cp:coreProperties>
</file>