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43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98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3621" y="228600"/>
            <a:ext cx="8458200" cy="3962400"/>
          </a:xfrm>
        </p:spPr>
        <p:txBody>
          <a:bodyPr>
            <a:normAutofit/>
          </a:bodyPr>
          <a:lstStyle/>
          <a:p>
            <a:pPr algn="l">
              <a:lnSpc>
                <a:spcPct val="115000"/>
              </a:lnSpc>
              <a:spcBef>
                <a:spcPts val="1200"/>
              </a:spcBef>
              <a:spcAft>
                <a:spcPts val="600"/>
              </a:spcAft>
            </a:pPr>
            <a:r>
              <a:rPr lang="en-IN" sz="2300" b="1" cap="small" spc="25" dirty="0" smtClean="0">
                <a:ln w="5271" cap="flat" cmpd="sng" algn="ctr">
                  <a:solidFill>
                    <a:srgbClr val="4579B8"/>
                  </a:solidFill>
                  <a:prstDash val="solid"/>
                  <a:round/>
                </a:ln>
                <a:solidFill>
                  <a:srgbClr val="1F497D"/>
                </a:solidFill>
                <a:latin typeface="Arial" pitchFamily="34" charset="0"/>
                <a:ea typeface="Calibri"/>
                <a:cs typeface="Arial" pitchFamily="34" charset="0"/>
              </a:rPr>
              <a:t>Subject Name : CONTRIBUTION OF INDIA</a:t>
            </a:r>
            <a:r>
              <a:rPr lang="en-IN" sz="2300" dirty="0" smtClean="0">
                <a:latin typeface="Arial" pitchFamily="34" charset="0"/>
                <a:ea typeface="Calibri"/>
                <a:cs typeface="Arial" pitchFamily="34" charset="0"/>
              </a:rPr>
              <a:t> </a:t>
            </a:r>
            <a:r>
              <a:rPr lang="en-IN" sz="2300" b="1" cap="small" spc="25" dirty="0" smtClean="0">
                <a:ln w="5271" cap="flat" cmpd="sng" algn="ctr">
                  <a:solidFill>
                    <a:srgbClr val="4579B8"/>
                  </a:solidFill>
                  <a:prstDash val="solid"/>
                  <a:round/>
                </a:ln>
                <a:solidFill>
                  <a:srgbClr val="1F497D"/>
                </a:solidFill>
                <a:latin typeface="Arial" pitchFamily="34" charset="0"/>
                <a:ea typeface="Calibri"/>
                <a:cs typeface="Arial" pitchFamily="34" charset="0"/>
              </a:rPr>
              <a:t>TO ARABIC</a:t>
            </a:r>
            <a:br>
              <a:rPr lang="en-IN" sz="2300" b="1" cap="small" spc="25" dirty="0" smtClean="0">
                <a:ln w="5271" cap="flat" cmpd="sng" algn="ctr">
                  <a:solidFill>
                    <a:srgbClr val="4579B8"/>
                  </a:solidFill>
                  <a:prstDash val="solid"/>
                  <a:round/>
                </a:ln>
                <a:solidFill>
                  <a:srgbClr val="1F497D"/>
                </a:solidFill>
                <a:latin typeface="Arial" pitchFamily="34" charset="0"/>
                <a:ea typeface="Calibri"/>
                <a:cs typeface="Arial" pitchFamily="34" charset="0"/>
              </a:rPr>
            </a:br>
            <a:r>
              <a:rPr lang="en-IN" sz="2300" b="1" cap="small" spc="25" dirty="0" smtClean="0">
                <a:ln w="5271" cap="flat" cmpd="sng" algn="ctr">
                  <a:solidFill>
                    <a:srgbClr val="4579B8"/>
                  </a:solidFill>
                  <a:prstDash val="solid"/>
                  <a:round/>
                </a:ln>
                <a:solidFill>
                  <a:srgbClr val="1F497D"/>
                </a:solidFill>
                <a:latin typeface="Arial" pitchFamily="34" charset="0"/>
                <a:ea typeface="Calibri"/>
                <a:cs typeface="Arial" pitchFamily="34" charset="0"/>
              </a:rPr>
              <a:t>                           LITERATURE</a:t>
            </a:r>
            <a:br>
              <a:rPr lang="en-IN" sz="2300" b="1" cap="small" spc="25" dirty="0" smtClean="0">
                <a:ln w="5271" cap="flat" cmpd="sng" algn="ctr">
                  <a:solidFill>
                    <a:srgbClr val="4579B8"/>
                  </a:solidFill>
                  <a:prstDash val="solid"/>
                  <a:round/>
                </a:ln>
                <a:solidFill>
                  <a:srgbClr val="1F497D"/>
                </a:solidFill>
                <a:latin typeface="Arial" pitchFamily="34" charset="0"/>
                <a:ea typeface="Calibri"/>
                <a:cs typeface="Arial" pitchFamily="34" charset="0"/>
              </a:rPr>
            </a:br>
            <a:r>
              <a:rPr lang="en-IN" sz="2300" b="1" cap="small" spc="25" dirty="0" smtClean="0">
                <a:ln w="5271" cap="flat" cmpd="sng" algn="ctr">
                  <a:solidFill>
                    <a:srgbClr val="4579B8"/>
                  </a:solidFill>
                  <a:prstDash val="solid"/>
                  <a:round/>
                </a:ln>
                <a:solidFill>
                  <a:srgbClr val="1F497D"/>
                </a:solidFill>
                <a:latin typeface="Arial" pitchFamily="34" charset="0"/>
                <a:ea typeface="Calibri"/>
                <a:cs typeface="Arial" pitchFamily="34" charset="0"/>
              </a:rPr>
              <a:t>Subject Code : 17UARC54</a:t>
            </a:r>
            <a:br>
              <a:rPr lang="en-IN" sz="2300" b="1" cap="small" spc="25" dirty="0" smtClean="0">
                <a:ln w="5271" cap="flat" cmpd="sng" algn="ctr">
                  <a:solidFill>
                    <a:srgbClr val="4579B8"/>
                  </a:solidFill>
                  <a:prstDash val="solid"/>
                  <a:round/>
                </a:ln>
                <a:solidFill>
                  <a:srgbClr val="1F497D"/>
                </a:solidFill>
                <a:latin typeface="Arial" pitchFamily="34" charset="0"/>
                <a:ea typeface="Calibri"/>
                <a:cs typeface="Arial" pitchFamily="34" charset="0"/>
              </a:rPr>
            </a:br>
            <a:r>
              <a:rPr lang="en-IN" sz="2300" b="1" cap="small" spc="25" dirty="0" smtClean="0">
                <a:ln w="5271" cap="flat" cmpd="sng" algn="ctr">
                  <a:solidFill>
                    <a:srgbClr val="4579B8"/>
                  </a:solidFill>
                  <a:prstDash val="solid"/>
                  <a:round/>
                </a:ln>
                <a:solidFill>
                  <a:srgbClr val="1F497D"/>
                </a:solidFill>
                <a:latin typeface="Arial" pitchFamily="34" charset="0"/>
                <a:ea typeface="Calibri"/>
                <a:cs typeface="Arial" pitchFamily="34" charset="0"/>
              </a:rPr>
              <a:t>Class : III B.A. Arabic</a:t>
            </a:r>
            <a:endParaRPr lang="en-IN" sz="2300" dirty="0">
              <a:latin typeface="Arial" pitchFamily="34" charset="0"/>
              <a:cs typeface="Arial" pitchFamily="34" charset="0"/>
            </a:endParaRPr>
          </a:p>
        </p:txBody>
      </p:sp>
      <p:sp>
        <p:nvSpPr>
          <p:cNvPr id="3" name="Title 1"/>
          <p:cNvSpPr txBox="1">
            <a:spLocks/>
          </p:cNvSpPr>
          <p:nvPr/>
        </p:nvSpPr>
        <p:spPr>
          <a:xfrm>
            <a:off x="4267200" y="3886200"/>
            <a:ext cx="4419600" cy="23622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15000"/>
              </a:lnSpc>
              <a:spcBef>
                <a:spcPts val="1200"/>
              </a:spcBef>
              <a:spcAft>
                <a:spcPts val="600"/>
              </a:spcAft>
              <a:buClrTx/>
              <a:buSzTx/>
              <a:buFontTx/>
              <a:buNone/>
              <a:tabLst/>
              <a:defRPr/>
            </a:pPr>
            <a:r>
              <a:rPr lang="en-IN" sz="2800" b="1" cap="small" spc="25" noProof="0" smtClean="0">
                <a:ln w="5271" cap="flat" cmpd="sng" algn="ctr">
                  <a:solidFill>
                    <a:srgbClr val="4579B8"/>
                  </a:solidFill>
                  <a:prstDash val="solid"/>
                  <a:round/>
                </a:ln>
                <a:solidFill>
                  <a:srgbClr val="1F497D"/>
                </a:solidFill>
                <a:ea typeface="Adobe Ming Std L" panose="02020300000000000000" pitchFamily="18" charset="-128"/>
                <a:cs typeface="Latha"/>
              </a:rPr>
              <a:t>R.Minnal</a:t>
            </a:r>
            <a:r>
              <a:rPr lang="en-IN" sz="2800" b="1" cap="small" spc="25" noProof="0" dirty="0" smtClean="0">
                <a:ln w="5271" cap="flat" cmpd="sng" algn="ctr">
                  <a:solidFill>
                    <a:srgbClr val="4579B8"/>
                  </a:solidFill>
                  <a:prstDash val="solid"/>
                  <a:round/>
                </a:ln>
                <a:solidFill>
                  <a:srgbClr val="1F497D"/>
                </a:solidFill>
                <a:ea typeface="Adobe Ming Std L" panose="02020300000000000000" pitchFamily="18" charset="-128"/>
                <a:cs typeface="Latha"/>
              </a:rPr>
              <a:t> vizhi</a:t>
            </a:r>
            <a:endParaRPr kumimoji="0" lang="en-IN" sz="2800" b="1" i="0" u="none" strike="noStrike" kern="1200" cap="small" spc="25" normalizeH="0" baseline="0" noProof="0" dirty="0" smtClean="0">
              <a:ln w="5271" cap="flat" cmpd="sng" algn="ctr">
                <a:solidFill>
                  <a:srgbClr val="4579B8"/>
                </a:solidFill>
                <a:prstDash val="solid"/>
                <a:round/>
              </a:ln>
              <a:solidFill>
                <a:srgbClr val="1F497D"/>
              </a:solidFill>
              <a:effectLst/>
              <a:uLnTx/>
              <a:uFillTx/>
              <a:ea typeface="Adobe Ming Std L" panose="02020300000000000000" pitchFamily="18" charset="-128"/>
              <a:cs typeface="Latha"/>
            </a:endParaRPr>
          </a:p>
          <a:p>
            <a:pPr marL="0" marR="0" lvl="0" indent="0" algn="l" defTabSz="914400" rtl="0" eaLnBrk="1" fontAlgn="auto" latinLnBrk="0" hangingPunct="1">
              <a:lnSpc>
                <a:spcPct val="115000"/>
              </a:lnSpc>
              <a:spcBef>
                <a:spcPts val="1200"/>
              </a:spcBef>
              <a:spcAft>
                <a:spcPts val="600"/>
              </a:spcAft>
              <a:buClrTx/>
              <a:buSzTx/>
              <a:buFontTx/>
              <a:buNone/>
              <a:tabLst/>
              <a:defRPr/>
            </a:pPr>
            <a:r>
              <a:rPr lang="en-IN" sz="2200" b="1" cap="small" spc="25" dirty="0" smtClean="0">
                <a:ln w="5271" cap="flat" cmpd="sng" algn="ctr">
                  <a:solidFill>
                    <a:srgbClr val="4579B8"/>
                  </a:solidFill>
                  <a:prstDash val="solid"/>
                  <a:round/>
                </a:ln>
                <a:solidFill>
                  <a:srgbClr val="1F497D"/>
                </a:solidFill>
                <a:latin typeface="+mj-lt"/>
                <a:ea typeface="+mj-ea"/>
                <a:cs typeface="Latha"/>
              </a:rPr>
              <a:t> </a:t>
            </a:r>
            <a:r>
              <a:rPr lang="en-IN" sz="2000" b="1" cap="small" spc="25" dirty="0" smtClean="0">
                <a:ln w="5271" cap="flat" cmpd="sng" algn="ctr">
                  <a:solidFill>
                    <a:srgbClr val="4579B8"/>
                  </a:solidFill>
                  <a:prstDash val="solid"/>
                  <a:round/>
                </a:ln>
                <a:solidFill>
                  <a:srgbClr val="1F497D"/>
                </a:solidFill>
                <a:latin typeface="+mj-lt"/>
                <a:ea typeface="+mj-ea"/>
                <a:cs typeface="Latha"/>
              </a:rPr>
              <a:t>Assistant Professor of Arabic</a:t>
            </a:r>
          </a:p>
          <a:p>
            <a:pPr marL="0" marR="0" lvl="0" indent="0" algn="l" defTabSz="914400" rtl="0" eaLnBrk="1" fontAlgn="auto" latinLnBrk="0" hangingPunct="1">
              <a:lnSpc>
                <a:spcPct val="115000"/>
              </a:lnSpc>
              <a:spcBef>
                <a:spcPts val="1200"/>
              </a:spcBef>
              <a:spcAft>
                <a:spcPts val="600"/>
              </a:spcAft>
              <a:buClrTx/>
              <a:buSzTx/>
              <a:buFontTx/>
              <a:buNone/>
              <a:tabLst/>
              <a:defRPr/>
            </a:pPr>
            <a:r>
              <a:rPr kumimoji="0" lang="en-IN" sz="2000" b="1" i="0" u="none" strike="noStrike" kern="1200" cap="small" spc="25" normalizeH="0" baseline="0" noProof="0" dirty="0" smtClean="0">
                <a:ln w="5271" cap="flat" cmpd="sng" algn="ctr">
                  <a:solidFill>
                    <a:srgbClr val="4579B8"/>
                  </a:solidFill>
                  <a:prstDash val="solid"/>
                  <a:round/>
                </a:ln>
                <a:solidFill>
                  <a:srgbClr val="1F497D"/>
                </a:solidFill>
                <a:effectLst/>
                <a:uLnTx/>
                <a:uFillTx/>
                <a:latin typeface="+mj-lt"/>
                <a:ea typeface="+mj-ea"/>
                <a:cs typeface="Latha"/>
              </a:rPr>
              <a:t>Hajee</a:t>
            </a:r>
            <a:r>
              <a:rPr kumimoji="0" lang="en-IN" sz="2000" b="1" i="0" u="none" strike="noStrike" kern="1200" cap="small" spc="25" normalizeH="0" noProof="0" dirty="0" smtClean="0">
                <a:ln w="5271" cap="flat" cmpd="sng" algn="ctr">
                  <a:solidFill>
                    <a:srgbClr val="4579B8"/>
                  </a:solidFill>
                  <a:prstDash val="solid"/>
                  <a:round/>
                </a:ln>
                <a:solidFill>
                  <a:srgbClr val="1F497D"/>
                </a:solidFill>
                <a:effectLst/>
                <a:uLnTx/>
                <a:uFillTx/>
                <a:latin typeface="+mj-lt"/>
                <a:ea typeface="+mj-ea"/>
                <a:cs typeface="Latha"/>
              </a:rPr>
              <a:t> Karutha Rowther Howdia College</a:t>
            </a:r>
            <a:endParaRPr kumimoji="0" lang="en-IN"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AutoShape 2" descr="Hajee Karutha Rowther Howdia College, Uthamapalayam – Education For All  Since 1956"/>
          <p:cNvSpPr>
            <a:spLocks noChangeAspect="1" noChangeArrowheads="1"/>
          </p:cNvSpPr>
          <p:nvPr/>
        </p:nvSpPr>
        <p:spPr bwMode="auto">
          <a:xfrm>
            <a:off x="304800" y="304800"/>
            <a:ext cx="8458200"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ajee Karutha Rowther Howdia College, Uthamapalayam – Education For All  Since 1956"/>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228600"/>
            <a:ext cx="8302625" cy="1143000"/>
          </a:xfrm>
          <a:prstGeom prst="rect">
            <a:avLst/>
          </a:prstGeom>
        </p:spPr>
      </p:pic>
    </p:spTree>
    <p:extLst>
      <p:ext uri="{BB962C8B-B14F-4D97-AF65-F5344CB8AC3E}">
        <p14:creationId xmlns:p14="http://schemas.microsoft.com/office/powerpoint/2010/main" val="138145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a:t>Arabic language during the British rule</a:t>
            </a:r>
            <a:endParaRPr lang="en-IN" sz="3600" dirty="0"/>
          </a:p>
        </p:txBody>
      </p:sp>
      <p:sp>
        <p:nvSpPr>
          <p:cNvPr id="3" name="Content Placeholder 2"/>
          <p:cNvSpPr>
            <a:spLocks noGrp="1"/>
          </p:cNvSpPr>
          <p:nvPr>
            <p:ph idx="1"/>
          </p:nvPr>
        </p:nvSpPr>
        <p:spPr/>
        <p:txBody>
          <a:bodyPr>
            <a:normAutofit lnSpcReduction="10000"/>
          </a:bodyPr>
          <a:lstStyle/>
          <a:p>
            <a:r>
              <a:rPr lang="en-IN" dirty="0"/>
              <a:t>British government gave priority to English language as the medium of </a:t>
            </a:r>
            <a:r>
              <a:rPr lang="en-IN" dirty="0" smtClean="0"/>
              <a:t>instruction</a:t>
            </a:r>
          </a:p>
          <a:p>
            <a:r>
              <a:rPr lang="en-IN" dirty="0"/>
              <a:t>Arabic language lost the support of the government and Muslim youth dropped out of </a:t>
            </a:r>
            <a:r>
              <a:rPr lang="en-IN" dirty="0" smtClean="0"/>
              <a:t>schools</a:t>
            </a:r>
          </a:p>
          <a:p>
            <a:r>
              <a:rPr lang="en-IN" dirty="0" smtClean="0"/>
              <a:t>This </a:t>
            </a:r>
            <a:r>
              <a:rPr lang="en-IN" dirty="0"/>
              <a:t>lead to the starting of educational institutions of higher learning for study of Arabic and Islamic studies by far sighted Muslim intellectuals</a:t>
            </a:r>
          </a:p>
        </p:txBody>
      </p:sp>
    </p:spTree>
    <p:extLst>
      <p:ext uri="{BB962C8B-B14F-4D97-AF65-F5344CB8AC3E}">
        <p14:creationId xmlns:p14="http://schemas.microsoft.com/office/powerpoint/2010/main" val="1125083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Arabic language in independent India</a:t>
            </a:r>
            <a:endParaRPr lang="en-US" sz="4000" dirty="0"/>
          </a:p>
        </p:txBody>
      </p:sp>
      <p:sp>
        <p:nvSpPr>
          <p:cNvPr id="3" name="Content Placeholder 2"/>
          <p:cNvSpPr>
            <a:spLocks noGrp="1"/>
          </p:cNvSpPr>
          <p:nvPr>
            <p:ph idx="1"/>
          </p:nvPr>
        </p:nvSpPr>
        <p:spPr>
          <a:xfrm>
            <a:off x="457200" y="1600200"/>
            <a:ext cx="8229600" cy="4876800"/>
          </a:xfrm>
        </p:spPr>
        <p:txBody>
          <a:bodyPr>
            <a:noAutofit/>
          </a:bodyPr>
          <a:lstStyle/>
          <a:p>
            <a:r>
              <a:rPr lang="en-US" sz="2400" dirty="0"/>
              <a:t>After the independence of India in 1947, Arabic language continued to receive the attention of the Indian Government just as it did in the British period. This was in addition to the freedom of establishing </a:t>
            </a:r>
            <a:r>
              <a:rPr lang="en-US" sz="2400" dirty="0" err="1"/>
              <a:t>Madhrasas</a:t>
            </a:r>
            <a:r>
              <a:rPr lang="en-US" sz="2400" dirty="0"/>
              <a:t> and Institutions of higher learning by the Muslim minority. So, we can notice that Arabic Departments have been established in many Central universities, State universities and Colleges in addition to the establishment of many famous </a:t>
            </a:r>
            <a:r>
              <a:rPr lang="en-US" sz="2400" dirty="0" err="1"/>
              <a:t>Madhrasas</a:t>
            </a:r>
            <a:r>
              <a:rPr lang="en-US" sz="2400" dirty="0"/>
              <a:t> (Arabic Seminaries) throughout the country. This has produced many scholars of Arabic language and Islamic studies who, in turn, have made considerable contribution to Arabic language and literature in India comparable with any scholar in the Arab World.</a:t>
            </a:r>
          </a:p>
        </p:txBody>
      </p:sp>
    </p:spTree>
    <p:extLst>
      <p:ext uri="{BB962C8B-B14F-4D97-AF65-F5344CB8AC3E}">
        <p14:creationId xmlns:p14="http://schemas.microsoft.com/office/powerpoint/2010/main" val="2942463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b="1" i="1" dirty="0" smtClean="0"/>
              <a:t>History </a:t>
            </a:r>
            <a:r>
              <a:rPr lang="en-IN" b="1" i="1" dirty="0"/>
              <a:t>of Arabic L</a:t>
            </a:r>
            <a:r>
              <a:rPr lang="en-IN" b="1" i="1" dirty="0" smtClean="0"/>
              <a:t>anguage </a:t>
            </a:r>
            <a:r>
              <a:rPr lang="en-IN" b="1" i="1" dirty="0"/>
              <a:t>in India</a:t>
            </a:r>
            <a:endParaRPr lang="en-IN" dirty="0"/>
          </a:p>
        </p:txBody>
      </p:sp>
      <p:sp>
        <p:nvSpPr>
          <p:cNvPr id="4" name="Subtitle 3"/>
          <p:cNvSpPr>
            <a:spLocks noGrp="1"/>
          </p:cNvSpPr>
          <p:nvPr>
            <p:ph type="subTitle" idx="1"/>
          </p:nvPr>
        </p:nvSpPr>
        <p:spPr/>
        <p:txBody>
          <a:bodyPr/>
          <a:lstStyle/>
          <a:p>
            <a:r>
              <a:rPr lang="en-IN" b="1" dirty="0"/>
              <a:t>Arrival of Arabic in India and Its Development </a:t>
            </a:r>
            <a:endParaRPr lang="en-IN" dirty="0"/>
          </a:p>
        </p:txBody>
      </p:sp>
    </p:spTree>
    <p:extLst>
      <p:ext uri="{BB962C8B-B14F-4D97-AF65-F5344CB8AC3E}">
        <p14:creationId xmlns:p14="http://schemas.microsoft.com/office/powerpoint/2010/main" val="17882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N" dirty="0"/>
              <a:t>E</a:t>
            </a:r>
            <a:r>
              <a:rPr lang="en-IN" dirty="0" smtClean="0"/>
              <a:t>arliest </a:t>
            </a:r>
            <a:r>
              <a:rPr lang="en-IN" dirty="0"/>
              <a:t>contacts between India </a:t>
            </a:r>
            <a:r>
              <a:rPr lang="en-IN" dirty="0" smtClean="0"/>
              <a:t>and the </a:t>
            </a:r>
            <a:r>
              <a:rPr lang="en-IN" dirty="0"/>
              <a:t>Arab world</a:t>
            </a:r>
          </a:p>
        </p:txBody>
      </p:sp>
      <p:sp>
        <p:nvSpPr>
          <p:cNvPr id="3" name="Content Placeholder 2"/>
          <p:cNvSpPr>
            <a:spLocks noGrp="1"/>
          </p:cNvSpPr>
          <p:nvPr>
            <p:ph idx="1"/>
          </p:nvPr>
        </p:nvSpPr>
        <p:spPr/>
        <p:txBody>
          <a:bodyPr>
            <a:normAutofit lnSpcReduction="10000"/>
          </a:bodyPr>
          <a:lstStyle/>
          <a:p>
            <a:r>
              <a:rPr lang="en-IN" dirty="0"/>
              <a:t>T</a:t>
            </a:r>
            <a:r>
              <a:rPr lang="en-IN" dirty="0"/>
              <a:t>hird </a:t>
            </a:r>
            <a:r>
              <a:rPr lang="en-IN" dirty="0" err="1"/>
              <a:t>millenium</a:t>
            </a:r>
            <a:r>
              <a:rPr lang="en-IN" dirty="0"/>
              <a:t> </a:t>
            </a:r>
            <a:r>
              <a:rPr lang="en-IN" dirty="0"/>
              <a:t>BC </a:t>
            </a:r>
            <a:r>
              <a:rPr lang="en-IN" dirty="0" smtClean="0"/>
              <a:t>- </a:t>
            </a:r>
            <a:r>
              <a:rPr lang="en-IN" dirty="0"/>
              <a:t>the period corresponding to the early to middle Bronze Age, based on </a:t>
            </a:r>
            <a:r>
              <a:rPr lang="en-IN" dirty="0" err="1"/>
              <a:t>archeological</a:t>
            </a:r>
            <a:r>
              <a:rPr lang="en-IN" dirty="0"/>
              <a:t> </a:t>
            </a:r>
            <a:r>
              <a:rPr lang="en-IN" dirty="0" smtClean="0"/>
              <a:t>evidence</a:t>
            </a:r>
          </a:p>
          <a:p>
            <a:r>
              <a:rPr lang="en-IN" dirty="0"/>
              <a:t>T</a:t>
            </a:r>
            <a:r>
              <a:rPr lang="en-IN" dirty="0" smtClean="0"/>
              <a:t>rade </a:t>
            </a:r>
            <a:r>
              <a:rPr lang="en-IN" dirty="0"/>
              <a:t>played a vital role in strengthening relations between India and the Arab </a:t>
            </a:r>
            <a:r>
              <a:rPr lang="en-IN" dirty="0" smtClean="0"/>
              <a:t>world</a:t>
            </a:r>
          </a:p>
          <a:p>
            <a:r>
              <a:rPr lang="en-IN" dirty="0"/>
              <a:t>B</a:t>
            </a:r>
            <a:r>
              <a:rPr lang="en-IN" dirty="0" smtClean="0"/>
              <a:t>irth </a:t>
            </a:r>
            <a:r>
              <a:rPr lang="en-IN" dirty="0"/>
              <a:t>of Islam in the Arabian Peninsula in the seventh century and its rapid spread </a:t>
            </a:r>
            <a:r>
              <a:rPr lang="en-IN" dirty="0" smtClean="0"/>
              <a:t>consolidated this historical </a:t>
            </a:r>
            <a:r>
              <a:rPr lang="en-IN" dirty="0"/>
              <a:t>link between India and the Arab </a:t>
            </a:r>
            <a:r>
              <a:rPr lang="en-IN" dirty="0" smtClean="0"/>
              <a:t>world</a:t>
            </a:r>
            <a:endParaRPr lang="en-IN" dirty="0"/>
          </a:p>
        </p:txBody>
      </p:sp>
    </p:spTree>
    <p:extLst>
      <p:ext uri="{BB962C8B-B14F-4D97-AF65-F5344CB8AC3E}">
        <p14:creationId xmlns:p14="http://schemas.microsoft.com/office/powerpoint/2010/main" val="1983835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IN" sz="4000" dirty="0" smtClean="0"/>
              <a:t>Trade routes linking India and Arabia</a:t>
            </a:r>
            <a:endParaRPr lang="en-IN" sz="4000" dirty="0"/>
          </a:p>
        </p:txBody>
      </p:sp>
      <p:pic>
        <p:nvPicPr>
          <p:cNvPr id="4" name="Content Placeholder 3" descr="http://4.bp.blogspot.com/-lEaa8jIJLNo/VpZJNh0xaaI/AAAAAAAACwU/ARUhwhLR1W8/s1600/ruta_de_la_seda.gif"/>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76400"/>
            <a:ext cx="8305800" cy="4724400"/>
          </a:xfrm>
          <a:prstGeom prst="rect">
            <a:avLst/>
          </a:prstGeom>
          <a:ln>
            <a:noFill/>
          </a:ln>
          <a:effectLst>
            <a:softEdge rad="112500"/>
          </a:effectLst>
        </p:spPr>
      </p:pic>
    </p:spTree>
    <p:extLst>
      <p:ext uri="{BB962C8B-B14F-4D97-AF65-F5344CB8AC3E}">
        <p14:creationId xmlns:p14="http://schemas.microsoft.com/office/powerpoint/2010/main" val="263064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Arabic in India</a:t>
            </a:r>
            <a:endParaRPr lang="en-IN" dirty="0"/>
          </a:p>
        </p:txBody>
      </p:sp>
      <p:sp>
        <p:nvSpPr>
          <p:cNvPr id="3" name="Content Placeholder 2"/>
          <p:cNvSpPr>
            <a:spLocks noGrp="1"/>
          </p:cNvSpPr>
          <p:nvPr>
            <p:ph idx="1"/>
          </p:nvPr>
        </p:nvSpPr>
        <p:spPr/>
        <p:txBody>
          <a:bodyPr>
            <a:normAutofit fontScale="92500"/>
          </a:bodyPr>
          <a:lstStyle/>
          <a:p>
            <a:r>
              <a:rPr lang="en-IN" dirty="0"/>
              <a:t>With the conquest of the western Indian province of Sind in 711 CE by Muhammad b. al-</a:t>
            </a:r>
            <a:r>
              <a:rPr lang="en-IN" dirty="0" err="1"/>
              <a:t>Qasim</a:t>
            </a:r>
            <a:r>
              <a:rPr lang="en-IN" dirty="0"/>
              <a:t> al-</a:t>
            </a:r>
            <a:r>
              <a:rPr lang="en-IN" dirty="0" err="1"/>
              <a:t>Thaqafi</a:t>
            </a:r>
            <a:r>
              <a:rPr lang="en-IN" dirty="0"/>
              <a:t>, India came in contact with both the religion of Islam and the Arabic language which was the language of the Quran and the </a:t>
            </a:r>
            <a:r>
              <a:rPr lang="en-IN" dirty="0" smtClean="0"/>
              <a:t>Hadith</a:t>
            </a:r>
          </a:p>
          <a:p>
            <a:r>
              <a:rPr lang="en-IN" dirty="0"/>
              <a:t>L</a:t>
            </a:r>
            <a:r>
              <a:rPr lang="en-IN" dirty="0" smtClean="0"/>
              <a:t>earning </a:t>
            </a:r>
            <a:r>
              <a:rPr lang="en-IN" dirty="0"/>
              <a:t>and teaching of Arabic started in a substantial way under the patronage of Muslim rulers which continued to flourish further with the passage of time</a:t>
            </a:r>
          </a:p>
        </p:txBody>
      </p:sp>
    </p:spTree>
    <p:extLst>
      <p:ext uri="{BB962C8B-B14F-4D97-AF65-F5344CB8AC3E}">
        <p14:creationId xmlns:p14="http://schemas.microsoft.com/office/powerpoint/2010/main" val="373162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Arab Rule</a:t>
            </a:r>
            <a:endParaRPr lang="en-IN" dirty="0"/>
          </a:p>
        </p:txBody>
      </p:sp>
      <p:sp>
        <p:nvSpPr>
          <p:cNvPr id="3" name="Content Placeholder 2"/>
          <p:cNvSpPr>
            <a:spLocks noGrp="1"/>
          </p:cNvSpPr>
          <p:nvPr>
            <p:ph idx="1"/>
          </p:nvPr>
        </p:nvSpPr>
        <p:spPr/>
        <p:txBody>
          <a:bodyPr>
            <a:normAutofit/>
          </a:bodyPr>
          <a:lstStyle/>
          <a:p>
            <a:r>
              <a:rPr lang="en-IN" dirty="0" smtClean="0"/>
              <a:t>No </a:t>
            </a:r>
            <a:r>
              <a:rPr lang="en-IN" dirty="0"/>
              <a:t>evidences of any literary activity during the period in which the Arabs ruled over Sindh and </a:t>
            </a:r>
            <a:r>
              <a:rPr lang="en-IN" dirty="0" smtClean="0"/>
              <a:t>Multan</a:t>
            </a:r>
          </a:p>
          <a:p>
            <a:r>
              <a:rPr lang="en-IN" dirty="0" smtClean="0"/>
              <a:t>Abu </a:t>
            </a:r>
            <a:r>
              <a:rPr lang="en-IN" dirty="0" err="1"/>
              <a:t>Hafsa</a:t>
            </a:r>
            <a:r>
              <a:rPr lang="en-IN" dirty="0"/>
              <a:t>, the </a:t>
            </a:r>
            <a:r>
              <a:rPr lang="en-IN" dirty="0" err="1"/>
              <a:t>Muhaddis</a:t>
            </a:r>
            <a:r>
              <a:rPr lang="en-IN" dirty="0"/>
              <a:t> of Basra, went to Sind in the early days of the conquests and gave discourses on Hadith </a:t>
            </a:r>
            <a:r>
              <a:rPr lang="en-IN" dirty="0" smtClean="0"/>
              <a:t>literature</a:t>
            </a:r>
          </a:p>
          <a:p>
            <a:r>
              <a:rPr lang="en-IN" dirty="0" err="1" smtClean="0"/>
              <a:t>Daybul</a:t>
            </a:r>
            <a:r>
              <a:rPr lang="en-IN" dirty="0" smtClean="0"/>
              <a:t> </a:t>
            </a:r>
            <a:r>
              <a:rPr lang="en-IN" dirty="0"/>
              <a:t>and Multan were the first towns in India to become seats of Islamic </a:t>
            </a:r>
            <a:r>
              <a:rPr lang="en-IN" dirty="0" smtClean="0"/>
              <a:t>learning</a:t>
            </a:r>
            <a:endParaRPr lang="en-IN" dirty="0"/>
          </a:p>
        </p:txBody>
      </p:sp>
    </p:spTree>
    <p:extLst>
      <p:ext uri="{BB962C8B-B14F-4D97-AF65-F5344CB8AC3E}">
        <p14:creationId xmlns:p14="http://schemas.microsoft.com/office/powerpoint/2010/main" val="244337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a:t>Ghaznawids</a:t>
            </a:r>
            <a:endParaRPr lang="en-IN" dirty="0"/>
          </a:p>
        </p:txBody>
      </p:sp>
      <p:sp>
        <p:nvSpPr>
          <p:cNvPr id="3" name="Content Placeholder 2"/>
          <p:cNvSpPr>
            <a:spLocks noGrp="1"/>
          </p:cNvSpPr>
          <p:nvPr>
            <p:ph idx="1"/>
          </p:nvPr>
        </p:nvSpPr>
        <p:spPr/>
        <p:txBody>
          <a:bodyPr>
            <a:normAutofit fontScale="92500" lnSpcReduction="10000"/>
          </a:bodyPr>
          <a:lstStyle/>
          <a:p>
            <a:r>
              <a:rPr lang="en-IN" dirty="0" err="1"/>
              <a:t>Ghaznawids</a:t>
            </a:r>
            <a:r>
              <a:rPr lang="en-IN" dirty="0"/>
              <a:t> (998-1186 CE) followed the Arabs into </a:t>
            </a:r>
            <a:r>
              <a:rPr lang="en-IN" dirty="0" smtClean="0"/>
              <a:t>India</a:t>
            </a:r>
          </a:p>
          <a:p>
            <a:r>
              <a:rPr lang="en-IN" dirty="0"/>
              <a:t>Mahmud of </a:t>
            </a:r>
            <a:r>
              <a:rPr lang="en-IN" dirty="0" err="1"/>
              <a:t>Ghazini</a:t>
            </a:r>
            <a:r>
              <a:rPr lang="en-IN" dirty="0"/>
              <a:t> who had a good knowledge of Arabic wrote a book on </a:t>
            </a:r>
            <a:r>
              <a:rPr lang="en-IN" dirty="0" err="1"/>
              <a:t>Fiqh</a:t>
            </a:r>
            <a:r>
              <a:rPr lang="en-IN" dirty="0"/>
              <a:t> entitled Al-</a:t>
            </a:r>
            <a:r>
              <a:rPr lang="en-IN" dirty="0" err="1"/>
              <a:t>Farid</a:t>
            </a:r>
            <a:r>
              <a:rPr lang="en-IN" dirty="0"/>
              <a:t> </a:t>
            </a:r>
            <a:r>
              <a:rPr lang="en-IN" dirty="0" err="1" smtClean="0"/>
              <a:t>fi’l-furu</a:t>
            </a:r>
            <a:endParaRPr lang="en-IN" dirty="0" smtClean="0"/>
          </a:p>
          <a:p>
            <a:r>
              <a:rPr lang="en-IN" dirty="0" smtClean="0"/>
              <a:t>During his reign, the </a:t>
            </a:r>
            <a:r>
              <a:rPr lang="en-IN" dirty="0"/>
              <a:t>f</a:t>
            </a:r>
            <a:r>
              <a:rPr lang="en-IN" dirty="0" smtClean="0"/>
              <a:t>amous </a:t>
            </a:r>
            <a:r>
              <a:rPr lang="en-IN" dirty="0"/>
              <a:t>Arab scholar Al-</a:t>
            </a:r>
            <a:r>
              <a:rPr lang="en-IN" dirty="0" err="1"/>
              <a:t>Beiruni</a:t>
            </a:r>
            <a:r>
              <a:rPr lang="en-IN" dirty="0"/>
              <a:t>, popularly acclaimed as the Father of Indology for his remarkable description of 11</a:t>
            </a:r>
            <a:r>
              <a:rPr lang="en-IN" baseline="30000" dirty="0"/>
              <a:t>th</a:t>
            </a:r>
            <a:r>
              <a:rPr lang="en-IN" dirty="0"/>
              <a:t> century India, came to collect material for his </a:t>
            </a:r>
            <a:r>
              <a:rPr lang="en-IN" dirty="0" err="1"/>
              <a:t>Kitatbul</a:t>
            </a:r>
            <a:r>
              <a:rPr lang="en-IN" dirty="0"/>
              <a:t> Hind, a book on India</a:t>
            </a:r>
          </a:p>
        </p:txBody>
      </p:sp>
    </p:spTree>
    <p:extLst>
      <p:ext uri="{BB962C8B-B14F-4D97-AF65-F5344CB8AC3E}">
        <p14:creationId xmlns:p14="http://schemas.microsoft.com/office/powerpoint/2010/main" val="174507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IN" sz="3100" dirty="0" smtClean="0"/>
              <a:t>Growth of Arabic language in India under Muslim rule</a:t>
            </a:r>
            <a:r>
              <a:rPr lang="en-IN" dirty="0" smtClean="0"/>
              <a:t> </a:t>
            </a:r>
            <a:endParaRPr lang="en-IN" dirty="0"/>
          </a:p>
        </p:txBody>
      </p:sp>
      <p:sp>
        <p:nvSpPr>
          <p:cNvPr id="3" name="Content Placeholder 2"/>
          <p:cNvSpPr>
            <a:spLocks noGrp="1"/>
          </p:cNvSpPr>
          <p:nvPr>
            <p:ph idx="1"/>
          </p:nvPr>
        </p:nvSpPr>
        <p:spPr>
          <a:xfrm>
            <a:off x="609600" y="990600"/>
            <a:ext cx="8229600" cy="5562600"/>
          </a:xfrm>
        </p:spPr>
        <p:txBody>
          <a:bodyPr>
            <a:noAutofit/>
          </a:bodyPr>
          <a:lstStyle/>
          <a:p>
            <a:r>
              <a:rPr lang="en-IN" sz="2000" dirty="0" err="1" smtClean="0"/>
              <a:t>Fakhruddin</a:t>
            </a:r>
            <a:r>
              <a:rPr lang="en-IN" sz="2000" dirty="0" smtClean="0"/>
              <a:t> </a:t>
            </a:r>
            <a:r>
              <a:rPr lang="en-IN" sz="2000" dirty="0"/>
              <a:t>al-</a:t>
            </a:r>
            <a:r>
              <a:rPr lang="en-IN" sz="2000" dirty="0" err="1"/>
              <a:t>Razi</a:t>
            </a:r>
            <a:r>
              <a:rPr lang="en-IN" sz="2000" dirty="0"/>
              <a:t> (d. 1210 CE), the author of Al-</a:t>
            </a:r>
            <a:r>
              <a:rPr lang="en-IN" sz="2000" dirty="0" err="1"/>
              <a:t>Tafsir</a:t>
            </a:r>
            <a:r>
              <a:rPr lang="en-IN" sz="2000" dirty="0"/>
              <a:t> Al-</a:t>
            </a:r>
            <a:r>
              <a:rPr lang="en-IN" sz="2000" dirty="0" err="1"/>
              <a:t>Kabir</a:t>
            </a:r>
            <a:r>
              <a:rPr lang="en-IN" sz="2000" dirty="0"/>
              <a:t>, </a:t>
            </a:r>
            <a:r>
              <a:rPr lang="en-IN" sz="2000" dirty="0" err="1"/>
              <a:t>Khaja</a:t>
            </a:r>
            <a:r>
              <a:rPr lang="en-IN" sz="2000" dirty="0"/>
              <a:t> </a:t>
            </a:r>
            <a:r>
              <a:rPr lang="en-IN" sz="2000" dirty="0" err="1"/>
              <a:t>Muinuddin</a:t>
            </a:r>
            <a:r>
              <a:rPr lang="en-IN" sz="2000" dirty="0"/>
              <a:t> Chishti (d. 1236 CE) and his disciple </a:t>
            </a:r>
            <a:r>
              <a:rPr lang="en-IN" sz="2000" dirty="0" err="1"/>
              <a:t>Qutbuddin</a:t>
            </a:r>
            <a:r>
              <a:rPr lang="en-IN" sz="2000" dirty="0"/>
              <a:t> </a:t>
            </a:r>
            <a:r>
              <a:rPr lang="en-IN" sz="2000" dirty="0" err="1"/>
              <a:t>Bakhtiyar</a:t>
            </a:r>
            <a:r>
              <a:rPr lang="en-IN" sz="2000" dirty="0"/>
              <a:t> Kaki (d. 1235 CE) were great Arabic scholars. </a:t>
            </a:r>
            <a:endParaRPr lang="en-IN" sz="2000" dirty="0" smtClean="0"/>
          </a:p>
          <a:p>
            <a:r>
              <a:rPr lang="en-IN" sz="2000" dirty="0" smtClean="0"/>
              <a:t>The </a:t>
            </a:r>
            <a:r>
              <a:rPr lang="en-IN" sz="2000" dirty="0"/>
              <a:t>eminent </a:t>
            </a:r>
            <a:r>
              <a:rPr lang="en-IN" sz="2000" dirty="0" err="1"/>
              <a:t>Muhaddith</a:t>
            </a:r>
            <a:r>
              <a:rPr lang="en-IN" sz="2000" dirty="0"/>
              <a:t> Hasan al-</a:t>
            </a:r>
            <a:r>
              <a:rPr lang="en-IN" sz="2000" dirty="0" err="1"/>
              <a:t>Saghani</a:t>
            </a:r>
            <a:r>
              <a:rPr lang="en-IN" sz="2000" dirty="0"/>
              <a:t> al-</a:t>
            </a:r>
            <a:r>
              <a:rPr lang="en-IN" sz="2000" dirty="0" err="1"/>
              <a:t>Lahuri</a:t>
            </a:r>
            <a:r>
              <a:rPr lang="en-IN" sz="2000" dirty="0"/>
              <a:t> (1181-1252) who wrote al-</a:t>
            </a:r>
            <a:r>
              <a:rPr lang="en-IN" sz="2000" dirty="0" err="1"/>
              <a:t>Ubab</a:t>
            </a:r>
            <a:r>
              <a:rPr lang="en-IN" sz="2000" dirty="0"/>
              <a:t> al </a:t>
            </a:r>
            <a:r>
              <a:rPr lang="en-IN" sz="2000" dirty="0" err="1"/>
              <a:t>Zakhir</a:t>
            </a:r>
            <a:r>
              <a:rPr lang="en-IN" sz="2000" dirty="0"/>
              <a:t> </a:t>
            </a:r>
            <a:r>
              <a:rPr lang="en-IN" sz="2000" dirty="0" err="1"/>
              <a:t>wa</a:t>
            </a:r>
            <a:r>
              <a:rPr lang="en-IN" sz="2000" dirty="0"/>
              <a:t> al-</a:t>
            </a:r>
            <a:r>
              <a:rPr lang="en-IN" sz="2000" dirty="0" err="1"/>
              <a:t>Lubab</a:t>
            </a:r>
            <a:r>
              <a:rPr lang="en-IN" sz="2000" dirty="0"/>
              <a:t> al-</a:t>
            </a:r>
            <a:r>
              <a:rPr lang="en-IN" sz="2000" dirty="0" err="1"/>
              <a:t>Fakhir</a:t>
            </a:r>
            <a:r>
              <a:rPr lang="en-IN" sz="2000" dirty="0"/>
              <a:t> (an encyclopaedia of Arabic) in twenty volumes and </a:t>
            </a:r>
            <a:r>
              <a:rPr lang="en-IN" sz="2000" dirty="0" err="1"/>
              <a:t>Mashareq</a:t>
            </a:r>
            <a:r>
              <a:rPr lang="en-IN" sz="2000" dirty="0"/>
              <a:t> al-Anwar al-</a:t>
            </a:r>
            <a:r>
              <a:rPr lang="en-IN" sz="2000" dirty="0" err="1"/>
              <a:t>Nabiwiya</a:t>
            </a:r>
            <a:r>
              <a:rPr lang="en-IN" sz="2000" dirty="0"/>
              <a:t> fi </a:t>
            </a:r>
            <a:r>
              <a:rPr lang="en-IN" sz="2000" dirty="0" err="1"/>
              <a:t>Sehah</a:t>
            </a:r>
            <a:r>
              <a:rPr lang="en-IN" sz="2000" dirty="0"/>
              <a:t> al-</a:t>
            </a:r>
            <a:r>
              <a:rPr lang="en-IN" sz="2000" dirty="0" err="1"/>
              <a:t>Akhbar</a:t>
            </a:r>
            <a:r>
              <a:rPr lang="en-IN" sz="2000" dirty="0"/>
              <a:t> al-</a:t>
            </a:r>
            <a:r>
              <a:rPr lang="en-IN" sz="2000" dirty="0" err="1"/>
              <a:t>Mustafawiya</a:t>
            </a:r>
            <a:r>
              <a:rPr lang="en-IN" sz="2000" dirty="0"/>
              <a:t> (in hadith</a:t>
            </a:r>
            <a:r>
              <a:rPr lang="en-IN" sz="2000" dirty="0" smtClean="0"/>
              <a:t>)</a:t>
            </a:r>
          </a:p>
          <a:p>
            <a:r>
              <a:rPr lang="en-IN" sz="2000" dirty="0" err="1" smtClean="0"/>
              <a:t>Nizamuddin</a:t>
            </a:r>
            <a:r>
              <a:rPr lang="en-IN" sz="2000" dirty="0" smtClean="0"/>
              <a:t> </a:t>
            </a:r>
            <a:r>
              <a:rPr lang="en-IN" sz="2000" dirty="0" err="1"/>
              <a:t>Auliya</a:t>
            </a:r>
            <a:r>
              <a:rPr lang="en-IN" sz="2000" dirty="0"/>
              <a:t> (d. 1325) who is famous for his valuable speech in Arabic, his renowned disciple Amir </a:t>
            </a:r>
            <a:r>
              <a:rPr lang="en-IN" sz="2000" dirty="0" err="1"/>
              <a:t>Khusru</a:t>
            </a:r>
            <a:r>
              <a:rPr lang="en-IN" sz="2000" dirty="0"/>
              <a:t> who used to compose poems in Arabic, Persian, Turkish and </a:t>
            </a:r>
            <a:r>
              <a:rPr lang="en-IN" sz="2000" dirty="0" smtClean="0"/>
              <a:t>Hindi</a:t>
            </a:r>
          </a:p>
          <a:p>
            <a:r>
              <a:rPr lang="en-IN" sz="2000" dirty="0" smtClean="0"/>
              <a:t>Sheikh </a:t>
            </a:r>
            <a:r>
              <a:rPr lang="en-IN" sz="2000" dirty="0" err="1" smtClean="0"/>
              <a:t>Safiyyuddin</a:t>
            </a:r>
            <a:r>
              <a:rPr lang="en-IN" sz="2000" dirty="0" smtClean="0"/>
              <a:t> Hindi (d.1315) became a great scholar of theology and jurisprudence and has several books in Arabic to his credit including al-</a:t>
            </a:r>
            <a:r>
              <a:rPr lang="en-IN" sz="2000" dirty="0" err="1" smtClean="0"/>
              <a:t>Fayeq</a:t>
            </a:r>
            <a:r>
              <a:rPr lang="en-IN" sz="2000" dirty="0" smtClean="0"/>
              <a:t> fi </a:t>
            </a:r>
            <a:r>
              <a:rPr lang="en-IN" sz="2000" dirty="0" err="1" smtClean="0"/>
              <a:t>Usool</a:t>
            </a:r>
            <a:r>
              <a:rPr lang="en-IN" sz="2000" dirty="0" smtClean="0"/>
              <a:t> al-</a:t>
            </a:r>
            <a:r>
              <a:rPr lang="en-IN" sz="2000" dirty="0" err="1" smtClean="0"/>
              <a:t>Deen</a:t>
            </a:r>
            <a:r>
              <a:rPr lang="en-IN" sz="2000" dirty="0" smtClean="0"/>
              <a:t> and Al-</a:t>
            </a:r>
            <a:r>
              <a:rPr lang="en-IN" sz="2000" dirty="0" err="1" smtClean="0"/>
              <a:t>Risalat</a:t>
            </a:r>
            <a:r>
              <a:rPr lang="en-IN" sz="2000" dirty="0" smtClean="0"/>
              <a:t> al-</a:t>
            </a:r>
            <a:r>
              <a:rPr lang="en-IN" sz="2000" dirty="0" err="1" smtClean="0"/>
              <a:t>Tis’iniyah</a:t>
            </a:r>
            <a:r>
              <a:rPr lang="en-IN" sz="2000" dirty="0" smtClean="0"/>
              <a:t> fi al-</a:t>
            </a:r>
            <a:r>
              <a:rPr lang="en-IN" sz="2000" dirty="0" err="1" smtClean="0"/>
              <a:t>Usool</a:t>
            </a:r>
            <a:r>
              <a:rPr lang="en-IN" sz="2000" dirty="0" smtClean="0"/>
              <a:t> al-</a:t>
            </a:r>
            <a:r>
              <a:rPr lang="en-IN" sz="2000" dirty="0" err="1" smtClean="0"/>
              <a:t>Deeniah</a:t>
            </a:r>
            <a:endParaRPr lang="en-IN" sz="2000" dirty="0" smtClean="0"/>
          </a:p>
          <a:p>
            <a:r>
              <a:rPr lang="en-IN" sz="2000" dirty="0" smtClean="0"/>
              <a:t> Other significant contributors were </a:t>
            </a:r>
            <a:r>
              <a:rPr lang="en-IN" sz="2000" dirty="0" err="1" smtClean="0"/>
              <a:t>Husamuddin</a:t>
            </a:r>
            <a:r>
              <a:rPr lang="en-IN" sz="2000" dirty="0" smtClean="0"/>
              <a:t> </a:t>
            </a:r>
            <a:r>
              <a:rPr lang="en-IN" sz="2000" dirty="0" err="1" smtClean="0"/>
              <a:t>Dehlawi</a:t>
            </a:r>
            <a:r>
              <a:rPr lang="en-IN" sz="2000" dirty="0" smtClean="0"/>
              <a:t> the author of </a:t>
            </a:r>
            <a:r>
              <a:rPr lang="en-IN" sz="2000" dirty="0" err="1" smtClean="0"/>
              <a:t>Biharuz</a:t>
            </a:r>
            <a:r>
              <a:rPr lang="en-IN" sz="2000" dirty="0" smtClean="0"/>
              <a:t> </a:t>
            </a:r>
            <a:r>
              <a:rPr lang="en-IN" sz="2000" dirty="0" err="1" smtClean="0"/>
              <a:t>Zakhira</a:t>
            </a:r>
            <a:r>
              <a:rPr lang="en-IN" sz="2000" dirty="0" smtClean="0"/>
              <a:t>, Abdul </a:t>
            </a:r>
            <a:r>
              <a:rPr lang="en-IN" sz="2000" dirty="0" err="1" smtClean="0"/>
              <a:t>Muqtadir</a:t>
            </a:r>
            <a:r>
              <a:rPr lang="en-IN" sz="2000" dirty="0" smtClean="0"/>
              <a:t> the great poet who is famous for the poem entitled </a:t>
            </a:r>
            <a:r>
              <a:rPr lang="en-IN" sz="2000" dirty="0" err="1" smtClean="0"/>
              <a:t>Qasidah</a:t>
            </a:r>
            <a:r>
              <a:rPr lang="en-IN" sz="2000" dirty="0" smtClean="0"/>
              <a:t> </a:t>
            </a:r>
            <a:r>
              <a:rPr lang="en-IN" sz="2000" dirty="0" err="1" smtClean="0"/>
              <a:t>Lamiyah</a:t>
            </a:r>
            <a:r>
              <a:rPr lang="en-IN" sz="2000" dirty="0" smtClean="0"/>
              <a:t> and Ahmad </a:t>
            </a:r>
            <a:r>
              <a:rPr lang="en-IN" sz="2000" dirty="0" err="1" smtClean="0"/>
              <a:t>Thanesari</a:t>
            </a:r>
            <a:r>
              <a:rPr lang="en-IN" sz="2000" dirty="0" smtClean="0"/>
              <a:t> who composed his famous poem </a:t>
            </a:r>
            <a:r>
              <a:rPr lang="en-IN" sz="2000" dirty="0" err="1" smtClean="0"/>
              <a:t>Qasidah</a:t>
            </a:r>
            <a:r>
              <a:rPr lang="en-IN" sz="2000" dirty="0" smtClean="0"/>
              <a:t> </a:t>
            </a:r>
            <a:r>
              <a:rPr lang="en-IN" sz="2000" dirty="0" err="1" smtClean="0"/>
              <a:t>Daliyah</a:t>
            </a:r>
            <a:r>
              <a:rPr lang="en-IN" sz="2000" dirty="0" smtClean="0"/>
              <a:t>. </a:t>
            </a:r>
          </a:p>
          <a:p>
            <a:pPr marL="0" indent="0">
              <a:buNone/>
            </a:pPr>
            <a:endParaRPr lang="en-IN" sz="2000" dirty="0"/>
          </a:p>
        </p:txBody>
      </p:sp>
    </p:spTree>
    <p:extLst>
      <p:ext uri="{BB962C8B-B14F-4D97-AF65-F5344CB8AC3E}">
        <p14:creationId xmlns:p14="http://schemas.microsoft.com/office/powerpoint/2010/main" val="327037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Mughal Period</a:t>
            </a:r>
            <a:endParaRPr lang="en-IN" dirty="0"/>
          </a:p>
        </p:txBody>
      </p:sp>
      <p:sp>
        <p:nvSpPr>
          <p:cNvPr id="3" name="Content Placeholder 2"/>
          <p:cNvSpPr>
            <a:spLocks noGrp="1"/>
          </p:cNvSpPr>
          <p:nvPr>
            <p:ph idx="1"/>
          </p:nvPr>
        </p:nvSpPr>
        <p:spPr>
          <a:xfrm>
            <a:off x="457200" y="1600200"/>
            <a:ext cx="8229600" cy="5105400"/>
          </a:xfrm>
        </p:spPr>
        <p:txBody>
          <a:bodyPr>
            <a:noAutofit/>
          </a:bodyPr>
          <a:lstStyle/>
          <a:p>
            <a:r>
              <a:rPr lang="en-IN" sz="2000" dirty="0"/>
              <a:t>1,25,000 Madrassas in India during the time of the Mughal reign in </a:t>
            </a:r>
            <a:r>
              <a:rPr lang="en-IN" sz="2000" dirty="0" smtClean="0"/>
              <a:t>India</a:t>
            </a:r>
          </a:p>
          <a:p>
            <a:r>
              <a:rPr lang="en-IN" sz="2000" dirty="0"/>
              <a:t>U</a:t>
            </a:r>
            <a:r>
              <a:rPr lang="en-IN" sz="2000" dirty="0" smtClean="0"/>
              <a:t>nder </a:t>
            </a:r>
            <a:r>
              <a:rPr lang="en-IN" sz="2000" dirty="0"/>
              <a:t>the Mughal dynasty we find a larger number of Arabic authors than under any other dynasty which had ruled </a:t>
            </a:r>
            <a:r>
              <a:rPr lang="en-IN" sz="2000" dirty="0" smtClean="0"/>
              <a:t>India</a:t>
            </a:r>
          </a:p>
          <a:p>
            <a:r>
              <a:rPr lang="en-IN" sz="2000" dirty="0"/>
              <a:t>Abu al-</a:t>
            </a:r>
            <a:r>
              <a:rPr lang="en-IN" sz="2000" dirty="0" err="1"/>
              <a:t>Faiz</a:t>
            </a:r>
            <a:r>
              <a:rPr lang="en-IN" sz="2000" dirty="0"/>
              <a:t> ibn Mubarak </a:t>
            </a:r>
            <a:r>
              <a:rPr lang="en-IN" sz="2000" dirty="0" err="1"/>
              <a:t>Faidi</a:t>
            </a:r>
            <a:r>
              <a:rPr lang="en-IN" sz="2000" dirty="0"/>
              <a:t> (1548-1595) the poet laureate of Akbar's court, has written a number of books which include: </a:t>
            </a:r>
            <a:r>
              <a:rPr lang="en-IN" sz="2000" dirty="0" err="1"/>
              <a:t>Sawati</a:t>
            </a:r>
            <a:r>
              <a:rPr lang="en-IN" sz="2000" dirty="0"/>
              <a:t> al-</a:t>
            </a:r>
            <a:r>
              <a:rPr lang="en-IN" sz="2000" dirty="0" err="1"/>
              <a:t>Ilham</a:t>
            </a:r>
            <a:r>
              <a:rPr lang="en-IN" sz="2000" dirty="0"/>
              <a:t> and </a:t>
            </a:r>
            <a:r>
              <a:rPr lang="en-IN" sz="2000" dirty="0" err="1"/>
              <a:t>Mawaridul</a:t>
            </a:r>
            <a:r>
              <a:rPr lang="en-IN" sz="2000" dirty="0"/>
              <a:t> </a:t>
            </a:r>
            <a:r>
              <a:rPr lang="en-IN" sz="2000" dirty="0" err="1"/>
              <a:t>Kalam</a:t>
            </a:r>
            <a:r>
              <a:rPr lang="en-IN" sz="2000" dirty="0"/>
              <a:t> (written without dotted letters). Abdul </a:t>
            </a:r>
            <a:r>
              <a:rPr lang="en-IN" sz="2000" dirty="0" err="1"/>
              <a:t>Haque</a:t>
            </a:r>
            <a:r>
              <a:rPr lang="en-IN" sz="2000" dirty="0"/>
              <a:t> </a:t>
            </a:r>
            <a:r>
              <a:rPr lang="en-IN" sz="2000" dirty="0" err="1"/>
              <a:t>Muhaddith</a:t>
            </a:r>
            <a:r>
              <a:rPr lang="en-IN" sz="2000" dirty="0"/>
              <a:t> </a:t>
            </a:r>
            <a:r>
              <a:rPr lang="en-IN" sz="2000" dirty="0" err="1"/>
              <a:t>Dehlavi</a:t>
            </a:r>
            <a:r>
              <a:rPr lang="en-IN" sz="2000" dirty="0"/>
              <a:t> (1551-1642) who is credited with spread of Hadith in India wrote the famous book </a:t>
            </a:r>
            <a:r>
              <a:rPr lang="en-IN" sz="2000" dirty="0" err="1"/>
              <a:t>Lam‘at</a:t>
            </a:r>
            <a:r>
              <a:rPr lang="en-IN" sz="2000" dirty="0"/>
              <a:t> al-</a:t>
            </a:r>
            <a:r>
              <a:rPr lang="en-IN" sz="2000" dirty="0" err="1"/>
              <a:t>Tanquih</a:t>
            </a:r>
            <a:r>
              <a:rPr lang="en-IN" sz="2000" dirty="0"/>
              <a:t>. Shaikh Ahmad </a:t>
            </a:r>
            <a:r>
              <a:rPr lang="en-IN" sz="2000" dirty="0" err="1"/>
              <a:t>Sarhindi</a:t>
            </a:r>
            <a:r>
              <a:rPr lang="en-IN" sz="2000" dirty="0"/>
              <a:t> (1564–1624) who is known as </a:t>
            </a:r>
            <a:r>
              <a:rPr lang="en-IN" sz="2000" dirty="0" err="1"/>
              <a:t>Mujaddid-i-alf-i-thani</a:t>
            </a:r>
            <a:r>
              <a:rPr lang="en-IN" sz="2000" dirty="0"/>
              <a:t> (reviver of the second millennium) has written al-</a:t>
            </a:r>
            <a:r>
              <a:rPr lang="en-IN" sz="2000" dirty="0" err="1"/>
              <a:t>Risala</a:t>
            </a:r>
            <a:r>
              <a:rPr lang="en-IN" sz="2000" dirty="0"/>
              <a:t> al-</a:t>
            </a:r>
            <a:r>
              <a:rPr lang="en-IN" sz="2000" dirty="0" err="1"/>
              <a:t>Tahliliya</a:t>
            </a:r>
            <a:r>
              <a:rPr lang="en-IN" sz="2000" dirty="0"/>
              <a:t>. Ali ibn </a:t>
            </a:r>
            <a:r>
              <a:rPr lang="en-IN" sz="2000" dirty="0" err="1"/>
              <a:t>Husamuddin</a:t>
            </a:r>
            <a:r>
              <a:rPr lang="en-IN" sz="2000" dirty="0"/>
              <a:t> (d. 1480) has written </a:t>
            </a:r>
            <a:r>
              <a:rPr lang="en-IN" sz="2000" dirty="0" err="1"/>
              <a:t>Kanzul</a:t>
            </a:r>
            <a:r>
              <a:rPr lang="en-IN" sz="2000" dirty="0"/>
              <a:t> </a:t>
            </a:r>
            <a:r>
              <a:rPr lang="en-IN" sz="2000" dirty="0" err="1"/>
              <a:t>Ummal</a:t>
            </a:r>
            <a:r>
              <a:rPr lang="en-IN" sz="2000" dirty="0"/>
              <a:t>. </a:t>
            </a:r>
            <a:r>
              <a:rPr lang="en-IN" sz="2000" dirty="0" err="1"/>
              <a:t>Muhammd</a:t>
            </a:r>
            <a:r>
              <a:rPr lang="en-IN" sz="2000" dirty="0"/>
              <a:t> ibn Tahir al-Hanafi (d. 1576) has written </a:t>
            </a:r>
            <a:r>
              <a:rPr lang="en-IN" sz="2000" dirty="0" err="1"/>
              <a:t>Majma</a:t>
            </a:r>
            <a:r>
              <a:rPr lang="en-IN" sz="2000" dirty="0"/>
              <a:t>-u-</a:t>
            </a:r>
            <a:r>
              <a:rPr lang="en-IN" sz="2000" dirty="0" err="1"/>
              <a:t>Biharul</a:t>
            </a:r>
            <a:r>
              <a:rPr lang="en-IN" sz="2000" dirty="0"/>
              <a:t> Anwar, </a:t>
            </a:r>
            <a:r>
              <a:rPr lang="en-IN" sz="2000" dirty="0" err="1"/>
              <a:t>Tazkiratul</a:t>
            </a:r>
            <a:r>
              <a:rPr lang="en-IN" sz="2000" dirty="0"/>
              <a:t> </a:t>
            </a:r>
            <a:r>
              <a:rPr lang="en-IN" sz="2000" dirty="0" err="1"/>
              <a:t>Mauduat</a:t>
            </a:r>
            <a:r>
              <a:rPr lang="en-IN" sz="2000" dirty="0"/>
              <a:t> and Al-</a:t>
            </a:r>
            <a:r>
              <a:rPr lang="en-IN" sz="2000" dirty="0" err="1"/>
              <a:t>Mughni</a:t>
            </a:r>
            <a:r>
              <a:rPr lang="en-IN" sz="2000" dirty="0"/>
              <a:t> fi </a:t>
            </a:r>
            <a:r>
              <a:rPr lang="en-IN" sz="2000" dirty="0" err="1"/>
              <a:t>Asma</a:t>
            </a:r>
            <a:r>
              <a:rPr lang="en-IN" sz="2000" dirty="0"/>
              <a:t> </a:t>
            </a:r>
            <a:r>
              <a:rPr lang="en-IN" sz="2000" dirty="0" smtClean="0"/>
              <a:t>al-</a:t>
            </a:r>
            <a:r>
              <a:rPr lang="en-IN" sz="2000" dirty="0" err="1"/>
              <a:t>Rijal.Mulla</a:t>
            </a:r>
            <a:r>
              <a:rPr lang="en-IN" sz="2000" dirty="0"/>
              <a:t> Mahmud al-</a:t>
            </a:r>
            <a:r>
              <a:rPr lang="en-IN" sz="2000" dirty="0" err="1"/>
              <a:t>Jaunpuri</a:t>
            </a:r>
            <a:r>
              <a:rPr lang="en-IN" sz="2000" dirty="0"/>
              <a:t> (1585-1652) has written al-</a:t>
            </a:r>
            <a:r>
              <a:rPr lang="en-IN" sz="2000" dirty="0" err="1"/>
              <a:t>Shamshul</a:t>
            </a:r>
            <a:r>
              <a:rPr lang="en-IN" sz="2000" dirty="0"/>
              <a:t> </a:t>
            </a:r>
            <a:r>
              <a:rPr lang="en-IN" sz="2000" dirty="0" err="1"/>
              <a:t>Bazigha</a:t>
            </a:r>
            <a:r>
              <a:rPr lang="en-IN" sz="2000" dirty="0"/>
              <a:t> and </a:t>
            </a:r>
            <a:r>
              <a:rPr lang="en-IN" sz="2000" dirty="0" err="1"/>
              <a:t>Sibuhatul</a:t>
            </a:r>
            <a:r>
              <a:rPr lang="en-IN" sz="2000" dirty="0"/>
              <a:t> </a:t>
            </a:r>
            <a:r>
              <a:rPr lang="en-IN" sz="2000" dirty="0" err="1"/>
              <a:t>Marjan</a:t>
            </a:r>
            <a:r>
              <a:rPr lang="en-IN" sz="2000" dirty="0"/>
              <a:t>. Shaikh </a:t>
            </a:r>
            <a:r>
              <a:rPr lang="en-IN" sz="2000" dirty="0" err="1"/>
              <a:t>Zainuddeen</a:t>
            </a:r>
            <a:r>
              <a:rPr lang="en-IN" sz="2000" dirty="0"/>
              <a:t> ibn Abdul Aziz al-</a:t>
            </a:r>
            <a:r>
              <a:rPr lang="en-IN" sz="2000" dirty="0" err="1"/>
              <a:t>M‘abari</a:t>
            </a:r>
            <a:r>
              <a:rPr lang="en-IN" sz="2000" dirty="0"/>
              <a:t> (d.1579) has written </a:t>
            </a:r>
            <a:r>
              <a:rPr lang="en-IN" sz="2000" dirty="0" err="1"/>
              <a:t>Tuhfat</a:t>
            </a:r>
            <a:r>
              <a:rPr lang="en-IN" sz="2000" dirty="0"/>
              <a:t> al-Mujahidin fi </a:t>
            </a:r>
            <a:r>
              <a:rPr lang="en-IN" sz="2000" dirty="0" err="1"/>
              <a:t>ba‘d</a:t>
            </a:r>
            <a:r>
              <a:rPr lang="en-IN" sz="2000" dirty="0"/>
              <a:t> </a:t>
            </a:r>
            <a:r>
              <a:rPr lang="en-IN" sz="2000" dirty="0" err="1"/>
              <a:t>Akhbar</a:t>
            </a:r>
            <a:r>
              <a:rPr lang="en-IN" sz="2000" dirty="0"/>
              <a:t> al-</a:t>
            </a:r>
            <a:r>
              <a:rPr lang="en-IN" sz="2000" dirty="0" err="1"/>
              <a:t>Burtughaliyin</a:t>
            </a:r>
            <a:r>
              <a:rPr lang="en-IN" sz="2000" dirty="0"/>
              <a:t> popularly known as '</a:t>
            </a:r>
            <a:r>
              <a:rPr lang="en-IN" sz="2000" dirty="0" err="1"/>
              <a:t>Tuhfat</a:t>
            </a:r>
            <a:r>
              <a:rPr lang="en-IN" sz="2000" dirty="0"/>
              <a:t> </a:t>
            </a:r>
            <a:r>
              <a:rPr lang="en-IN" sz="2000" dirty="0" err="1"/>
              <a:t>alMujahidin</a:t>
            </a:r>
            <a:r>
              <a:rPr lang="en-IN" sz="2000" dirty="0"/>
              <a:t>’</a:t>
            </a:r>
          </a:p>
        </p:txBody>
      </p:sp>
    </p:spTree>
    <p:extLst>
      <p:ext uri="{BB962C8B-B14F-4D97-AF65-F5344CB8AC3E}">
        <p14:creationId xmlns:p14="http://schemas.microsoft.com/office/powerpoint/2010/main" val="2065643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869</Words>
  <Application>Microsoft Office PowerPoint</Application>
  <PresentationFormat>On-screen Show (4:3)</PresentationFormat>
  <Paragraphs>38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Adobe Ming Std L</vt:lpstr>
      <vt:lpstr>Arial</vt:lpstr>
      <vt:lpstr>Calibri</vt:lpstr>
      <vt:lpstr>Latha</vt:lpstr>
      <vt:lpstr>Office Theme</vt:lpstr>
      <vt:lpstr>Subject Name : CONTRIBUTION OF INDIA TO ARABIC                            LITERATURE Subject Code : 17UARC54 Class : III B.A. Arabic</vt:lpstr>
      <vt:lpstr>History of Arabic Language in India</vt:lpstr>
      <vt:lpstr>Earliest contacts between India and the Arab world</vt:lpstr>
      <vt:lpstr>Trade routes linking India and Arabia</vt:lpstr>
      <vt:lpstr>Arabic in India</vt:lpstr>
      <vt:lpstr>Arab Rule</vt:lpstr>
      <vt:lpstr>Ghaznawids</vt:lpstr>
      <vt:lpstr>Growth of Arabic language in India under Muslim rule </vt:lpstr>
      <vt:lpstr>Mughal Period</vt:lpstr>
      <vt:lpstr>Arabic language during the British rule</vt:lpstr>
      <vt:lpstr>Arabic language in independent India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  OF  INDIA  TO  ARABIC LITERATURE</dc:title>
  <dc:creator>Prof.M.Seyid Abdul Kadher</dc:creator>
  <cp:lastModifiedBy>minnal.eflu@hotmail.com</cp:lastModifiedBy>
  <cp:revision>18</cp:revision>
  <dcterms:created xsi:type="dcterms:W3CDTF">2006-08-16T00:00:00Z</dcterms:created>
  <dcterms:modified xsi:type="dcterms:W3CDTF">2020-10-21T05:25:10Z</dcterms:modified>
</cp:coreProperties>
</file>