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EB6C31-F8C8-463B-B637-7B450BE9398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1322563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B6C31-F8C8-463B-B637-7B450BE9398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126190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B6C31-F8C8-463B-B637-7B450BE9398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278811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B6C31-F8C8-463B-B637-7B450BE9398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221634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EB6C31-F8C8-463B-B637-7B450BE93986}"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68883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EB6C31-F8C8-463B-B637-7B450BE9398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996781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EB6C31-F8C8-463B-B637-7B450BE93986}"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161342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EB6C31-F8C8-463B-B637-7B450BE93986}"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4155022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B6C31-F8C8-463B-B637-7B450BE93986}" type="datetimeFigureOut">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3101783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B6C31-F8C8-463B-B637-7B450BE9398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94374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B6C31-F8C8-463B-B637-7B450BE93986}"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C63A9-045A-4843-82DB-10155521FC7F}" type="slidenum">
              <a:rPr lang="en-US" smtClean="0"/>
              <a:t>‹#›</a:t>
            </a:fld>
            <a:endParaRPr lang="en-US"/>
          </a:p>
        </p:txBody>
      </p:sp>
    </p:spTree>
    <p:extLst>
      <p:ext uri="{BB962C8B-B14F-4D97-AF65-F5344CB8AC3E}">
        <p14:creationId xmlns:p14="http://schemas.microsoft.com/office/powerpoint/2010/main" val="193199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B6C31-F8C8-463B-B637-7B450BE93986}" type="datetimeFigureOut">
              <a:rPr lang="en-US" smtClean="0"/>
              <a:t>10/21/2020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C63A9-045A-4843-82DB-10155521FC7F}" type="slidenum">
              <a:rPr lang="en-US" smtClean="0"/>
              <a:t>‹#›</a:t>
            </a:fld>
            <a:endParaRPr lang="en-US"/>
          </a:p>
        </p:txBody>
      </p:sp>
    </p:spTree>
    <p:extLst>
      <p:ext uri="{BB962C8B-B14F-4D97-AF65-F5344CB8AC3E}">
        <p14:creationId xmlns:p14="http://schemas.microsoft.com/office/powerpoint/2010/main" val="659795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7621" y="228600"/>
            <a:ext cx="8458200" cy="3962400"/>
          </a:xfrm>
        </p:spPr>
        <p:txBody>
          <a:bodyPr>
            <a:normAutofit/>
          </a:bodyPr>
          <a:lstStyle/>
          <a:p>
            <a:pPr algn="l">
              <a:lnSpc>
                <a:spcPct val="115000"/>
              </a:lnSpc>
              <a:spcBef>
                <a:spcPts val="1200"/>
              </a:spcBef>
              <a:spcAft>
                <a:spcPts val="600"/>
              </a:spcAft>
            </a:pPr>
            <a: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t>Subject Name : CONTRIBUTION OF INDIA</a:t>
            </a:r>
            <a:r>
              <a:rPr lang="en-IN" sz="2300" dirty="0">
                <a:latin typeface="Arial" pitchFamily="34" charset="0"/>
                <a:ea typeface="Calibri"/>
                <a:cs typeface="Arial" pitchFamily="34" charset="0"/>
              </a:rPr>
              <a:t> </a:t>
            </a:r>
            <a: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t>TO ARABIC</a:t>
            </a:r>
            <a:b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br>
            <a: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t>                           LITERATURE</a:t>
            </a:r>
            <a:b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br>
            <a: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t>Subject Code : 17UARC54</a:t>
            </a:r>
            <a:b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br>
            <a:r>
              <a:rPr lang="en-IN" sz="2300" b="1" cap="small" spc="25" dirty="0">
                <a:ln w="5271" cap="flat" cmpd="sng" algn="ctr">
                  <a:solidFill>
                    <a:srgbClr val="4579B8"/>
                  </a:solidFill>
                  <a:prstDash val="solid"/>
                  <a:round/>
                </a:ln>
                <a:solidFill>
                  <a:srgbClr val="1F497D"/>
                </a:solidFill>
                <a:latin typeface="Arial" pitchFamily="34" charset="0"/>
                <a:ea typeface="Calibri"/>
                <a:cs typeface="Arial" pitchFamily="34" charset="0"/>
              </a:rPr>
              <a:t>Class : III B.A. Arabic</a:t>
            </a:r>
            <a:endParaRPr lang="en-IN" sz="2300" dirty="0">
              <a:latin typeface="Arial" pitchFamily="34" charset="0"/>
              <a:cs typeface="Arial" pitchFamily="34" charset="0"/>
            </a:endParaRPr>
          </a:p>
        </p:txBody>
      </p:sp>
      <p:sp>
        <p:nvSpPr>
          <p:cNvPr id="3" name="Title 1"/>
          <p:cNvSpPr txBox="1">
            <a:spLocks/>
          </p:cNvSpPr>
          <p:nvPr/>
        </p:nvSpPr>
        <p:spPr>
          <a:xfrm>
            <a:off x="5791200" y="3886200"/>
            <a:ext cx="4419600" cy="2362200"/>
          </a:xfrm>
          <a:prstGeom prst="rect">
            <a:avLst/>
          </a:prstGeom>
        </p:spPr>
        <p:txBody>
          <a:bodyPr vert="horz" lIns="91440" tIns="45720" rIns="91440" bIns="45720" rtlCol="0" anchor="ctr">
            <a:normAutofit/>
          </a:bodyPr>
          <a:lstStyle/>
          <a:p>
            <a:pPr>
              <a:lnSpc>
                <a:spcPct val="115000"/>
              </a:lnSpc>
              <a:spcBef>
                <a:spcPts val="1200"/>
              </a:spcBef>
              <a:spcAft>
                <a:spcPts val="600"/>
              </a:spcAft>
              <a:defRPr/>
            </a:pPr>
            <a:r>
              <a:rPr lang="en-IN" sz="2800" b="1" cap="small" spc="25">
                <a:ln w="5271" cap="flat" cmpd="sng" algn="ctr">
                  <a:solidFill>
                    <a:srgbClr val="4579B8"/>
                  </a:solidFill>
                  <a:prstDash val="solid"/>
                  <a:round/>
                </a:ln>
                <a:solidFill>
                  <a:srgbClr val="1F497D"/>
                </a:solidFill>
                <a:ea typeface="Adobe Ming Std L" panose="02020300000000000000" pitchFamily="18" charset="-128"/>
                <a:cs typeface="Latha"/>
              </a:rPr>
              <a:t>R.Minnal</a:t>
            </a:r>
            <a:r>
              <a:rPr lang="en-IN" sz="2800" b="1" cap="small" spc="25" dirty="0">
                <a:ln w="5271" cap="flat" cmpd="sng" algn="ctr">
                  <a:solidFill>
                    <a:srgbClr val="4579B8"/>
                  </a:solidFill>
                  <a:prstDash val="solid"/>
                  <a:round/>
                </a:ln>
                <a:solidFill>
                  <a:srgbClr val="1F497D"/>
                </a:solidFill>
                <a:ea typeface="Adobe Ming Std L" panose="02020300000000000000" pitchFamily="18" charset="-128"/>
                <a:cs typeface="Latha"/>
              </a:rPr>
              <a:t> vizhi</a:t>
            </a:r>
          </a:p>
          <a:p>
            <a:pPr>
              <a:lnSpc>
                <a:spcPct val="115000"/>
              </a:lnSpc>
              <a:spcBef>
                <a:spcPts val="1200"/>
              </a:spcBef>
              <a:spcAft>
                <a:spcPts val="600"/>
              </a:spcAft>
              <a:defRPr/>
            </a:pPr>
            <a:r>
              <a:rPr lang="en-IN" sz="2200" b="1" cap="small" spc="25" dirty="0">
                <a:ln w="5271" cap="flat" cmpd="sng" algn="ctr">
                  <a:solidFill>
                    <a:srgbClr val="4579B8"/>
                  </a:solidFill>
                  <a:prstDash val="solid"/>
                  <a:round/>
                </a:ln>
                <a:solidFill>
                  <a:srgbClr val="1F497D"/>
                </a:solidFill>
                <a:latin typeface="+mj-lt"/>
                <a:ea typeface="+mj-ea"/>
                <a:cs typeface="Latha"/>
              </a:rPr>
              <a:t> </a:t>
            </a:r>
            <a:r>
              <a:rPr lang="en-IN" sz="2000" b="1" cap="small" spc="25" dirty="0">
                <a:ln w="5271" cap="flat" cmpd="sng" algn="ctr">
                  <a:solidFill>
                    <a:srgbClr val="4579B8"/>
                  </a:solidFill>
                  <a:prstDash val="solid"/>
                  <a:round/>
                </a:ln>
                <a:solidFill>
                  <a:srgbClr val="1F497D"/>
                </a:solidFill>
                <a:latin typeface="+mj-lt"/>
                <a:ea typeface="+mj-ea"/>
                <a:cs typeface="Latha"/>
              </a:rPr>
              <a:t>Assistant Professor of Arabic</a:t>
            </a:r>
          </a:p>
          <a:p>
            <a:pPr>
              <a:lnSpc>
                <a:spcPct val="115000"/>
              </a:lnSpc>
              <a:spcBef>
                <a:spcPts val="1200"/>
              </a:spcBef>
              <a:spcAft>
                <a:spcPts val="600"/>
              </a:spcAft>
              <a:defRPr/>
            </a:pPr>
            <a:r>
              <a:rPr lang="en-IN" sz="2000" b="1" cap="small" spc="25" dirty="0">
                <a:ln w="5271" cap="flat" cmpd="sng" algn="ctr">
                  <a:solidFill>
                    <a:srgbClr val="4579B8"/>
                  </a:solidFill>
                  <a:prstDash val="solid"/>
                  <a:round/>
                </a:ln>
                <a:solidFill>
                  <a:srgbClr val="1F497D"/>
                </a:solidFill>
                <a:latin typeface="+mj-lt"/>
                <a:ea typeface="+mj-ea"/>
                <a:cs typeface="Latha"/>
              </a:rPr>
              <a:t>Hajee Karutha Rowther Howdia College</a:t>
            </a:r>
            <a:endParaRPr lang="en-IN" sz="2000" dirty="0">
              <a:latin typeface="+mj-lt"/>
              <a:ea typeface="+mj-ea"/>
              <a:cs typeface="+mj-cs"/>
            </a:endParaRPr>
          </a:p>
        </p:txBody>
      </p:sp>
      <p:sp>
        <p:nvSpPr>
          <p:cNvPr id="4" name="AutoShape 2" descr="Hajee Karutha Rowther Howdia College, Uthamapalayam – Education For All  Since 1956"/>
          <p:cNvSpPr>
            <a:spLocks noChangeAspect="1" noChangeArrowheads="1"/>
          </p:cNvSpPr>
          <p:nvPr/>
        </p:nvSpPr>
        <p:spPr bwMode="auto">
          <a:xfrm>
            <a:off x="1828800" y="304800"/>
            <a:ext cx="8458200" cy="1143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ajee Karutha Rowther Howdia College, Uthamapalayam – Education For All  Since 1956"/>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4376" y="228600"/>
            <a:ext cx="8302625" cy="1143000"/>
          </a:xfrm>
          <a:prstGeom prst="rect">
            <a:avLst/>
          </a:prstGeom>
        </p:spPr>
      </p:pic>
    </p:spTree>
    <p:extLst>
      <p:ext uri="{BB962C8B-B14F-4D97-AF65-F5344CB8AC3E}">
        <p14:creationId xmlns:p14="http://schemas.microsoft.com/office/powerpoint/2010/main" val="333178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smtClean="0"/>
              <a:t>        </a:t>
            </a:r>
            <a:r>
              <a:rPr lang="en-US" b="1" dirty="0" smtClean="0">
                <a:latin typeface="Arial" panose="020B0604020202020204" pitchFamily="34" charset="0"/>
                <a:ea typeface="Adobe Fan Heiti Std B" panose="020B0700000000000000" pitchFamily="34" charset="-128"/>
                <a:cs typeface="Arial" panose="020B0604020202020204" pitchFamily="34" charset="0"/>
              </a:rPr>
              <a:t>Life </a:t>
            </a:r>
            <a:r>
              <a:rPr lang="en-US" b="1" dirty="0">
                <a:latin typeface="Arial" panose="020B0604020202020204" pitchFamily="34" charset="0"/>
                <a:ea typeface="Adobe Fan Heiti Std B" panose="020B0700000000000000" pitchFamily="34" charset="-128"/>
                <a:cs typeface="Arial" panose="020B0604020202020204" pitchFamily="34" charset="0"/>
              </a:rPr>
              <a:t>and works of </a:t>
            </a:r>
            <a:r>
              <a:rPr lang="en-US" b="1" dirty="0" err="1">
                <a:latin typeface="Arial" panose="020B0604020202020204" pitchFamily="34" charset="0"/>
                <a:ea typeface="Adobe Fan Heiti Std B" panose="020B0700000000000000" pitchFamily="34" charset="-128"/>
                <a:cs typeface="Arial" panose="020B0604020202020204" pitchFamily="34" charset="0"/>
              </a:rPr>
              <a:t>S.S.Muhammad</a:t>
            </a:r>
            <a:r>
              <a:rPr lang="en-US" b="1" dirty="0">
                <a:latin typeface="Arial" panose="020B0604020202020204" pitchFamily="34" charset="0"/>
                <a:ea typeface="Adobe Fan Heiti Std B" panose="020B0700000000000000" pitchFamily="34" charset="-128"/>
                <a:cs typeface="Arial" panose="020B0604020202020204" pitchFamily="34" charset="0"/>
              </a:rPr>
              <a:t> </a:t>
            </a:r>
            <a:r>
              <a:rPr lang="en-US" b="1" dirty="0" smtClean="0">
                <a:latin typeface="Arial" panose="020B0604020202020204" pitchFamily="34" charset="0"/>
                <a:ea typeface="Adobe Fan Heiti Std B" panose="020B0700000000000000" pitchFamily="34" charset="-128"/>
                <a:cs typeface="Arial" panose="020B0604020202020204" pitchFamily="34" charset="0"/>
              </a:rPr>
              <a:t>Abdul </a:t>
            </a:r>
            <a:r>
              <a:rPr lang="en-US" b="1" dirty="0" err="1" smtClean="0">
                <a:latin typeface="Arial" panose="020B0604020202020204" pitchFamily="34" charset="0"/>
                <a:ea typeface="Adobe Fan Heiti Std B" panose="020B0700000000000000" pitchFamily="34" charset="-128"/>
                <a:cs typeface="Arial" panose="020B0604020202020204" pitchFamily="34" charset="0"/>
              </a:rPr>
              <a:t>Khader</a:t>
            </a:r>
            <a:r>
              <a:rPr lang="en-US" b="1" dirty="0" smtClean="0">
                <a:latin typeface="Arial" panose="020B0604020202020204" pitchFamily="34" charset="0"/>
                <a:ea typeface="Adobe Fan Heiti Std B" panose="020B0700000000000000" pitchFamily="34" charset="-128"/>
                <a:cs typeface="Arial" panose="020B0604020202020204" pitchFamily="34" charset="0"/>
              </a:rPr>
              <a:t> </a:t>
            </a:r>
            <a:endParaRPr lang="en-US" dirty="0">
              <a:latin typeface="Arial" panose="020B0604020202020204" pitchFamily="34" charset="0"/>
              <a:ea typeface="Adobe Fan Heiti Std B" panose="020B0700000000000000" pitchFamily="34" charset="-128"/>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a:t>The eminent Scholar who played a vital role in the writing of the first Tamil commentary of the Quran, </a:t>
            </a:r>
            <a:r>
              <a:rPr lang="en-US" dirty="0" err="1"/>
              <a:t>S.S.Muhammad</a:t>
            </a:r>
            <a:r>
              <a:rPr lang="en-US" dirty="0"/>
              <a:t> Abdul </a:t>
            </a:r>
            <a:r>
              <a:rPr lang="en-US" dirty="0" err="1"/>
              <a:t>Kadher</a:t>
            </a:r>
            <a:r>
              <a:rPr lang="en-US" dirty="0"/>
              <a:t> </a:t>
            </a:r>
            <a:r>
              <a:rPr lang="en-US" dirty="0" err="1"/>
              <a:t>Baqawi</a:t>
            </a:r>
            <a:r>
              <a:rPr lang="en-US" dirty="0"/>
              <a:t> was born in </a:t>
            </a:r>
            <a:r>
              <a:rPr lang="en-US" dirty="0" err="1"/>
              <a:t>Uthamapalayam</a:t>
            </a:r>
            <a:r>
              <a:rPr lang="en-US" dirty="0"/>
              <a:t> in 1901. He pursued his religious education at the </a:t>
            </a:r>
            <a:r>
              <a:rPr lang="en-US" dirty="0" err="1"/>
              <a:t>Howdia</a:t>
            </a:r>
            <a:r>
              <a:rPr lang="en-US" dirty="0"/>
              <a:t> Madrasa established in 1910 by </a:t>
            </a:r>
            <a:r>
              <a:rPr lang="en-US" dirty="0" err="1"/>
              <a:t>Hajee</a:t>
            </a:r>
            <a:r>
              <a:rPr lang="en-US" dirty="0"/>
              <a:t> </a:t>
            </a:r>
            <a:r>
              <a:rPr lang="en-US" dirty="0" err="1"/>
              <a:t>Karutha</a:t>
            </a:r>
            <a:r>
              <a:rPr lang="en-US" dirty="0"/>
              <a:t> </a:t>
            </a:r>
            <a:r>
              <a:rPr lang="en-US" dirty="0" err="1"/>
              <a:t>Rowther</a:t>
            </a:r>
            <a:r>
              <a:rPr lang="en-US" dirty="0"/>
              <a:t>, a great philanthropist and educationist. The strong foundation of religious education provided by </a:t>
            </a:r>
            <a:r>
              <a:rPr lang="en-US" dirty="0" err="1"/>
              <a:t>Howdia</a:t>
            </a:r>
            <a:r>
              <a:rPr lang="en-US" dirty="0"/>
              <a:t> Madrasa helped him to emerge as an eminent scholar from </a:t>
            </a:r>
            <a:r>
              <a:rPr lang="en-US" dirty="0" err="1"/>
              <a:t>Baqiathus</a:t>
            </a:r>
            <a:r>
              <a:rPr lang="en-US" dirty="0"/>
              <a:t> </a:t>
            </a:r>
            <a:r>
              <a:rPr lang="en-US" dirty="0" err="1"/>
              <a:t>Salihath</a:t>
            </a:r>
            <a:r>
              <a:rPr lang="en-US" dirty="0"/>
              <a:t>, Vellore in 1917. </a:t>
            </a:r>
            <a:endParaRPr lang="en-US" dirty="0" smtClean="0"/>
          </a:p>
          <a:p>
            <a:r>
              <a:rPr lang="en-US" dirty="0" smtClean="0"/>
              <a:t>When </a:t>
            </a:r>
            <a:r>
              <a:rPr lang="en-US" dirty="0"/>
              <a:t>asked by his teacher </a:t>
            </a:r>
            <a:r>
              <a:rPr lang="en-US" dirty="0" err="1"/>
              <a:t>Hazrath</a:t>
            </a:r>
            <a:r>
              <a:rPr lang="en-US" dirty="0"/>
              <a:t> Abdul Ali what kind of service to Islam he would render on graduation as a scholar (</a:t>
            </a:r>
            <a:r>
              <a:rPr lang="en-US" dirty="0" err="1"/>
              <a:t>aalim</a:t>
            </a:r>
            <a:r>
              <a:rPr lang="en-US" dirty="0"/>
              <a:t>) he had replied that he would translate the Quran, the Hadith and all Islamic books to Tamil and this is what he did for the rest of his life. </a:t>
            </a:r>
          </a:p>
        </p:txBody>
      </p:sp>
    </p:spTree>
    <p:extLst>
      <p:ext uri="{BB962C8B-B14F-4D97-AF65-F5344CB8AC3E}">
        <p14:creationId xmlns:p14="http://schemas.microsoft.com/office/powerpoint/2010/main" val="5557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335" y="193183"/>
            <a:ext cx="10959921" cy="6555641"/>
          </a:xfrm>
          <a:prstGeom prst="rect">
            <a:avLst/>
          </a:prstGeom>
        </p:spPr>
        <p:txBody>
          <a:bodyPr wrap="square">
            <a:spAutoFit/>
          </a:bodyPr>
          <a:lstStyle/>
          <a:p>
            <a:r>
              <a:rPr lang="en-US" sz="2800" b="0" i="0" u="none" strike="noStrike" baseline="0" dirty="0" smtClean="0">
                <a:solidFill>
                  <a:srgbClr val="000000"/>
                </a:solidFill>
              </a:rPr>
              <a:t>He has written on a range of topics from </a:t>
            </a:r>
            <a:r>
              <a:rPr lang="en-US" sz="2800" b="0" i="0" u="none" strike="noStrike" baseline="0" dirty="0" err="1" smtClean="0">
                <a:solidFill>
                  <a:srgbClr val="000000"/>
                </a:solidFill>
              </a:rPr>
              <a:t>Tafsir</a:t>
            </a:r>
            <a:r>
              <a:rPr lang="en-US" sz="2800" b="0" i="0" u="none" strike="noStrike" baseline="0" dirty="0" smtClean="0">
                <a:solidFill>
                  <a:srgbClr val="000000"/>
                </a:solidFill>
              </a:rPr>
              <a:t>, Hadith, </a:t>
            </a:r>
            <a:r>
              <a:rPr lang="en-US" sz="2800" b="0" i="0" u="none" strike="noStrike" baseline="0" dirty="0" err="1" smtClean="0">
                <a:solidFill>
                  <a:srgbClr val="000000"/>
                </a:solidFill>
              </a:rPr>
              <a:t>Fiqh</a:t>
            </a:r>
            <a:r>
              <a:rPr lang="en-US" sz="2800" b="0" i="0" u="none" strike="noStrike" baseline="0" dirty="0" smtClean="0">
                <a:solidFill>
                  <a:srgbClr val="000000"/>
                </a:solidFill>
              </a:rPr>
              <a:t>, </a:t>
            </a:r>
            <a:r>
              <a:rPr lang="en-US" sz="2800" b="0" i="0" u="none" strike="noStrike" baseline="0" dirty="0" err="1" smtClean="0">
                <a:solidFill>
                  <a:srgbClr val="000000"/>
                </a:solidFill>
              </a:rPr>
              <a:t>Seerath</a:t>
            </a:r>
            <a:r>
              <a:rPr lang="en-US" sz="2800" b="0" i="0" u="none" strike="noStrike" baseline="0" dirty="0" smtClean="0">
                <a:solidFill>
                  <a:srgbClr val="000000"/>
                </a:solidFill>
              </a:rPr>
              <a:t> and </a:t>
            </a:r>
            <a:r>
              <a:rPr lang="en-US" sz="2800" b="0" i="0" u="none" strike="noStrike" baseline="0" dirty="0" err="1" smtClean="0">
                <a:solidFill>
                  <a:srgbClr val="000000"/>
                </a:solidFill>
              </a:rPr>
              <a:t>Tasawuff</a:t>
            </a:r>
            <a:r>
              <a:rPr lang="en-US" sz="2800" b="0" i="0" u="none" strike="noStrike" baseline="0" dirty="0" smtClean="0">
                <a:solidFill>
                  <a:srgbClr val="000000"/>
                </a:solidFill>
              </a:rPr>
              <a:t>. Though the first Tamil </a:t>
            </a:r>
            <a:r>
              <a:rPr lang="en-US" sz="2800" b="0" i="0" u="none" strike="noStrike" baseline="0" dirty="0" err="1" smtClean="0">
                <a:solidFill>
                  <a:srgbClr val="000000"/>
                </a:solidFill>
              </a:rPr>
              <a:t>Tafsir</a:t>
            </a:r>
            <a:r>
              <a:rPr lang="en-US" sz="2800" b="0" i="0" u="none" strike="noStrike" baseline="0" dirty="0" smtClean="0">
                <a:solidFill>
                  <a:srgbClr val="000000"/>
                </a:solidFill>
              </a:rPr>
              <a:t> of Quran was written by A.K. Abdul Hameed </a:t>
            </a:r>
            <a:r>
              <a:rPr lang="en-US" sz="2800" b="0" i="0" u="none" strike="noStrike" baseline="0" dirty="0" err="1" smtClean="0">
                <a:solidFill>
                  <a:srgbClr val="000000"/>
                </a:solidFill>
              </a:rPr>
              <a:t>Baqawi</a:t>
            </a:r>
            <a:r>
              <a:rPr lang="en-US" sz="2800" b="0" i="0" u="none" strike="noStrike" baseline="0" dirty="0" smtClean="0">
                <a:solidFill>
                  <a:srgbClr val="000000"/>
                </a:solidFill>
              </a:rPr>
              <a:t>, S.S. Abdul </a:t>
            </a:r>
            <a:r>
              <a:rPr lang="en-US" sz="2800" b="0" i="0" u="none" strike="noStrike" baseline="0" dirty="0" err="1" smtClean="0">
                <a:solidFill>
                  <a:srgbClr val="000000"/>
                </a:solidFill>
              </a:rPr>
              <a:t>Kadher</a:t>
            </a:r>
            <a:r>
              <a:rPr lang="en-US" sz="2800" b="0" i="0" u="none" strike="noStrike" baseline="0" dirty="0" smtClean="0">
                <a:solidFill>
                  <a:srgbClr val="000000"/>
                </a:solidFill>
              </a:rPr>
              <a:t> </a:t>
            </a:r>
            <a:r>
              <a:rPr lang="en-US" sz="2800" b="0" i="0" u="none" strike="noStrike" baseline="0" dirty="0" err="1" smtClean="0">
                <a:solidFill>
                  <a:srgbClr val="000000"/>
                </a:solidFill>
              </a:rPr>
              <a:t>Baqawi</a:t>
            </a:r>
            <a:r>
              <a:rPr lang="en-US" sz="2800" b="0" i="0" u="none" strike="noStrike" baseline="0" dirty="0" smtClean="0">
                <a:solidFill>
                  <a:srgbClr val="000000"/>
                </a:solidFill>
              </a:rPr>
              <a:t> had contributed a lot to it. His book </a:t>
            </a:r>
            <a:r>
              <a:rPr lang="en-US" sz="2800" b="0" i="0" u="none" strike="noStrike" baseline="0" dirty="0" err="1" smtClean="0">
                <a:solidFill>
                  <a:srgbClr val="000000"/>
                </a:solidFill>
              </a:rPr>
              <a:t>Tafsirul</a:t>
            </a:r>
            <a:r>
              <a:rPr lang="en-US" sz="2800" b="0" i="0" u="none" strike="noStrike" baseline="0" dirty="0" smtClean="0">
                <a:solidFill>
                  <a:srgbClr val="000000"/>
                </a:solidFill>
              </a:rPr>
              <a:t> Hameed fi </a:t>
            </a:r>
            <a:r>
              <a:rPr lang="en-US" sz="2800" b="0" i="0" u="none" strike="noStrike" baseline="0" dirty="0" err="1" smtClean="0">
                <a:solidFill>
                  <a:srgbClr val="000000"/>
                </a:solidFill>
              </a:rPr>
              <a:t>Tasirul</a:t>
            </a:r>
            <a:r>
              <a:rPr lang="en-US" sz="2800" b="0" i="0" u="none" strike="noStrike" baseline="0" dirty="0" smtClean="0">
                <a:solidFill>
                  <a:srgbClr val="000000"/>
                </a:solidFill>
              </a:rPr>
              <a:t> </a:t>
            </a:r>
            <a:r>
              <a:rPr lang="en-US" sz="2800" b="0" i="0" u="none" strike="noStrike" baseline="0" dirty="0" err="1" smtClean="0">
                <a:solidFill>
                  <a:srgbClr val="000000"/>
                </a:solidFill>
              </a:rPr>
              <a:t>Quranil</a:t>
            </a:r>
            <a:r>
              <a:rPr lang="en-US" sz="2800" b="0" i="0" u="none" strike="noStrike" baseline="0" dirty="0" smtClean="0">
                <a:solidFill>
                  <a:srgbClr val="000000"/>
                </a:solidFill>
              </a:rPr>
              <a:t> Majid, which </a:t>
            </a:r>
            <a:r>
              <a:rPr lang="en-US" sz="2800" b="0" i="0" u="none" strike="noStrike" baseline="0" dirty="0" err="1" smtClean="0">
                <a:solidFill>
                  <a:srgbClr val="000000"/>
                </a:solidFill>
              </a:rPr>
              <a:t>consisits</a:t>
            </a:r>
            <a:r>
              <a:rPr lang="en-US" sz="2800" b="0" i="0" u="none" strike="noStrike" baseline="0" dirty="0" smtClean="0">
                <a:solidFill>
                  <a:srgbClr val="000000"/>
                </a:solidFill>
              </a:rPr>
              <a:t> of over seven thousand pages was published in seven volumes between 1937 and 1961. Besides word to word translation and commentaries, the reasons behind </a:t>
            </a:r>
            <a:r>
              <a:rPr lang="en-US" sz="2800" b="0" i="0" u="none" strike="noStrike" baseline="0" dirty="0" err="1" smtClean="0">
                <a:solidFill>
                  <a:srgbClr val="000000"/>
                </a:solidFill>
              </a:rPr>
              <a:t>revealation</a:t>
            </a:r>
            <a:r>
              <a:rPr lang="en-US" sz="2800" b="0" i="0" u="none" strike="noStrike" baseline="0" dirty="0" smtClean="0">
                <a:solidFill>
                  <a:srgbClr val="000000"/>
                </a:solidFill>
              </a:rPr>
              <a:t> of Verses, Hadith pertaining to them, historical events, Islamic principles, Islamic laws and rules of grammar are discussed in detail in his work.                                                                                                                </a:t>
            </a:r>
            <a:r>
              <a:rPr lang="en-US" sz="2800" dirty="0" smtClean="0"/>
              <a:t>He </a:t>
            </a:r>
            <a:r>
              <a:rPr lang="en-US" sz="2800" dirty="0"/>
              <a:t>was also the first to translate the Hadith book of Imam </a:t>
            </a:r>
            <a:r>
              <a:rPr lang="en-US" sz="2800" dirty="0" err="1"/>
              <a:t>Buhari</a:t>
            </a:r>
            <a:r>
              <a:rPr lang="en-US" sz="2800" dirty="0"/>
              <a:t> into Tamil. He later translated </a:t>
            </a:r>
            <a:r>
              <a:rPr lang="en-US" sz="2800" dirty="0" err="1"/>
              <a:t>Sahih</a:t>
            </a:r>
            <a:r>
              <a:rPr lang="en-US" sz="2800" dirty="0"/>
              <a:t> Muslim a book of Hadith written by Imam Muslim into Tamil. He has also written a biography of the Prophet in Tamil with authentic references to books published on the same in Arabic. He later served as a teacher in the </a:t>
            </a:r>
            <a:r>
              <a:rPr lang="en-US" sz="2800" dirty="0" err="1"/>
              <a:t>Howdia</a:t>
            </a:r>
            <a:r>
              <a:rPr lang="en-US" sz="2800" dirty="0"/>
              <a:t> Madrasa at </a:t>
            </a:r>
            <a:r>
              <a:rPr lang="en-US" sz="2800" dirty="0" err="1"/>
              <a:t>Uthamapalayam</a:t>
            </a:r>
            <a:r>
              <a:rPr lang="en-US" sz="2800" dirty="0"/>
              <a:t>, his alma mater. </a:t>
            </a:r>
          </a:p>
        </p:txBody>
      </p:sp>
    </p:spTree>
    <p:extLst>
      <p:ext uri="{BB962C8B-B14F-4D97-AF65-F5344CB8AC3E}">
        <p14:creationId xmlns:p14="http://schemas.microsoft.com/office/powerpoint/2010/main" val="214017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3" y="154546"/>
            <a:ext cx="11513713" cy="6124754"/>
          </a:xfrm>
          <a:prstGeom prst="rect">
            <a:avLst/>
          </a:prstGeom>
        </p:spPr>
        <p:txBody>
          <a:bodyPr wrap="square">
            <a:spAutoFit/>
          </a:bodyPr>
          <a:lstStyle/>
          <a:p>
            <a:r>
              <a:rPr lang="en-US" sz="2800" dirty="0"/>
              <a:t> The following are some of the books written by him: </a:t>
            </a:r>
          </a:p>
          <a:p>
            <a:r>
              <a:rPr lang="en-US" sz="2800" dirty="0"/>
              <a:t>    </a:t>
            </a:r>
            <a:r>
              <a:rPr lang="en-US" sz="2800" dirty="0" err="1"/>
              <a:t>Ishavathul</a:t>
            </a:r>
            <a:r>
              <a:rPr lang="en-US" sz="2800" dirty="0"/>
              <a:t> </a:t>
            </a:r>
            <a:r>
              <a:rPr lang="en-US" sz="2800" dirty="0" err="1"/>
              <a:t>Hasanath</a:t>
            </a:r>
            <a:r>
              <a:rPr lang="en-US" sz="2800" dirty="0"/>
              <a:t> fi </a:t>
            </a:r>
            <a:r>
              <a:rPr lang="en-US" sz="2800" dirty="0" err="1"/>
              <a:t>Tharjumathil</a:t>
            </a:r>
            <a:r>
              <a:rPr lang="en-US" sz="2800" dirty="0"/>
              <a:t> </a:t>
            </a:r>
            <a:r>
              <a:rPr lang="en-US" sz="2800" dirty="0" err="1"/>
              <a:t>Baqiyathus</a:t>
            </a:r>
            <a:r>
              <a:rPr lang="en-US" sz="2800" dirty="0"/>
              <a:t> </a:t>
            </a:r>
            <a:r>
              <a:rPr lang="en-US" sz="2800" dirty="0" err="1"/>
              <a:t>Salihath</a:t>
            </a:r>
            <a:r>
              <a:rPr lang="en-US" sz="2800" dirty="0"/>
              <a:t> </a:t>
            </a:r>
          </a:p>
          <a:p>
            <a:r>
              <a:rPr lang="en-US" sz="2800" dirty="0"/>
              <a:t>    </a:t>
            </a:r>
            <a:r>
              <a:rPr lang="en-US" sz="2800" dirty="0" err="1"/>
              <a:t>Thirumarai</a:t>
            </a:r>
            <a:r>
              <a:rPr lang="en-US" sz="2800" dirty="0"/>
              <a:t> </a:t>
            </a:r>
            <a:r>
              <a:rPr lang="en-US" sz="2800" dirty="0" err="1"/>
              <a:t>Tamizhurai</a:t>
            </a:r>
            <a:r>
              <a:rPr lang="en-US" sz="2800" dirty="0"/>
              <a:t> </a:t>
            </a:r>
          </a:p>
          <a:p>
            <a:r>
              <a:rPr lang="en-US" sz="2800" dirty="0"/>
              <a:t>    </a:t>
            </a:r>
            <a:r>
              <a:rPr lang="en-US" sz="2800" dirty="0" err="1"/>
              <a:t>Tafseerul</a:t>
            </a:r>
            <a:r>
              <a:rPr lang="en-US" sz="2800" dirty="0"/>
              <a:t> </a:t>
            </a:r>
            <a:r>
              <a:rPr lang="en-US" sz="2800" dirty="0" err="1"/>
              <a:t>hameed</a:t>
            </a:r>
            <a:r>
              <a:rPr lang="en-US" sz="2800" dirty="0"/>
              <a:t> fi </a:t>
            </a:r>
            <a:r>
              <a:rPr lang="en-US" sz="2800" dirty="0" err="1"/>
              <a:t>Tafseeril</a:t>
            </a:r>
            <a:r>
              <a:rPr lang="en-US" sz="2800" dirty="0"/>
              <a:t> </a:t>
            </a:r>
            <a:r>
              <a:rPr lang="en-US" sz="2800" dirty="0" err="1"/>
              <a:t>Quranil</a:t>
            </a:r>
            <a:r>
              <a:rPr lang="en-US" sz="2800" dirty="0"/>
              <a:t> </a:t>
            </a:r>
            <a:r>
              <a:rPr lang="en-US" sz="2800" dirty="0" err="1"/>
              <a:t>Majeedh</a:t>
            </a:r>
            <a:r>
              <a:rPr lang="en-US" sz="2800" dirty="0"/>
              <a:t> </a:t>
            </a:r>
          </a:p>
          <a:p>
            <a:r>
              <a:rPr lang="en-US" sz="2800" dirty="0"/>
              <a:t>    </a:t>
            </a:r>
            <a:r>
              <a:rPr lang="en-US" sz="2800" dirty="0" err="1"/>
              <a:t>Thuhfathus</a:t>
            </a:r>
            <a:r>
              <a:rPr lang="en-US" sz="2800" dirty="0"/>
              <a:t> </a:t>
            </a:r>
            <a:r>
              <a:rPr lang="en-US" sz="2800" dirty="0" err="1"/>
              <a:t>Saliheen</a:t>
            </a:r>
            <a:r>
              <a:rPr lang="en-US" sz="2800" dirty="0"/>
              <a:t> </a:t>
            </a:r>
          </a:p>
          <a:p>
            <a:r>
              <a:rPr lang="en-US" sz="2800" dirty="0"/>
              <a:t>    Al </a:t>
            </a:r>
            <a:r>
              <a:rPr lang="en-US" sz="2800" dirty="0" err="1"/>
              <a:t>Anwaar</a:t>
            </a:r>
            <a:r>
              <a:rPr lang="en-US" sz="2800" dirty="0"/>
              <a:t> </a:t>
            </a:r>
          </a:p>
          <a:p>
            <a:r>
              <a:rPr lang="en-US" sz="2800" dirty="0"/>
              <a:t>    </a:t>
            </a:r>
            <a:r>
              <a:rPr lang="en-US" sz="2800" dirty="0" err="1"/>
              <a:t>Jawahirul</a:t>
            </a:r>
            <a:r>
              <a:rPr lang="en-US" sz="2800" dirty="0"/>
              <a:t> </a:t>
            </a:r>
            <a:r>
              <a:rPr lang="en-US" sz="2800" dirty="0" err="1"/>
              <a:t>Buhari</a:t>
            </a:r>
            <a:r>
              <a:rPr lang="en-US" sz="2800" dirty="0"/>
              <a:t> </a:t>
            </a:r>
          </a:p>
          <a:p>
            <a:r>
              <a:rPr lang="en-US" sz="2800" dirty="0"/>
              <a:t>    </a:t>
            </a:r>
            <a:r>
              <a:rPr lang="en-US" sz="2800" dirty="0" err="1"/>
              <a:t>Tajreedhul</a:t>
            </a:r>
            <a:r>
              <a:rPr lang="en-US" sz="2800" dirty="0"/>
              <a:t> </a:t>
            </a:r>
            <a:r>
              <a:rPr lang="en-US" sz="2800" dirty="0" err="1"/>
              <a:t>Jamiyis</a:t>
            </a:r>
            <a:r>
              <a:rPr lang="en-US" sz="2800" dirty="0"/>
              <a:t> </a:t>
            </a:r>
            <a:r>
              <a:rPr lang="en-US" sz="2800" dirty="0" err="1"/>
              <a:t>Saheehul</a:t>
            </a:r>
            <a:r>
              <a:rPr lang="en-US" sz="2800" dirty="0"/>
              <a:t> </a:t>
            </a:r>
            <a:r>
              <a:rPr lang="en-US" sz="2800" dirty="0" err="1"/>
              <a:t>Buhari</a:t>
            </a:r>
            <a:r>
              <a:rPr lang="en-US" sz="2800" dirty="0"/>
              <a:t> </a:t>
            </a:r>
          </a:p>
          <a:p>
            <a:r>
              <a:rPr lang="en-US" sz="2800" dirty="0"/>
              <a:t>    </a:t>
            </a:r>
            <a:r>
              <a:rPr lang="en-US" sz="2800" dirty="0" err="1"/>
              <a:t>Kanzun</a:t>
            </a:r>
            <a:r>
              <a:rPr lang="en-US" sz="2800" dirty="0"/>
              <a:t> </a:t>
            </a:r>
            <a:r>
              <a:rPr lang="en-US" sz="2800" dirty="0" err="1"/>
              <a:t>Dhaqaiq</a:t>
            </a:r>
            <a:r>
              <a:rPr lang="en-US" sz="2800" dirty="0"/>
              <a:t> </a:t>
            </a:r>
          </a:p>
          <a:p>
            <a:r>
              <a:rPr lang="en-US" sz="2800" dirty="0"/>
              <a:t>    </a:t>
            </a:r>
            <a:r>
              <a:rPr lang="en-US" sz="2800" dirty="0" err="1"/>
              <a:t>Bidayathul</a:t>
            </a:r>
            <a:r>
              <a:rPr lang="en-US" sz="2800" dirty="0"/>
              <a:t> </a:t>
            </a:r>
            <a:r>
              <a:rPr lang="en-US" sz="2800" dirty="0" err="1"/>
              <a:t>Hidaya</a:t>
            </a:r>
            <a:r>
              <a:rPr lang="en-US" sz="2800" dirty="0"/>
              <a:t> </a:t>
            </a:r>
          </a:p>
          <a:p>
            <a:r>
              <a:rPr lang="en-US" sz="2800" dirty="0"/>
              <a:t>    </a:t>
            </a:r>
            <a:r>
              <a:rPr lang="en-US" sz="2800" dirty="0" err="1"/>
              <a:t>Sahih</a:t>
            </a:r>
            <a:r>
              <a:rPr lang="en-US" sz="2800" dirty="0"/>
              <a:t> Muslim </a:t>
            </a:r>
          </a:p>
          <a:p>
            <a:r>
              <a:rPr lang="en-US" sz="2800" dirty="0"/>
              <a:t>    </a:t>
            </a:r>
            <a:r>
              <a:rPr lang="en-US" sz="2800" dirty="0" err="1"/>
              <a:t>Tareeqathul</a:t>
            </a:r>
            <a:r>
              <a:rPr lang="en-US" sz="2800" dirty="0"/>
              <a:t> </a:t>
            </a:r>
            <a:r>
              <a:rPr lang="en-US" sz="2800" dirty="0" err="1"/>
              <a:t>Athasiya</a:t>
            </a:r>
            <a:r>
              <a:rPr lang="en-US" sz="2800" dirty="0"/>
              <a:t> </a:t>
            </a:r>
          </a:p>
          <a:p>
            <a:r>
              <a:rPr lang="en-US" sz="2800" dirty="0"/>
              <a:t>    </a:t>
            </a:r>
            <a:r>
              <a:rPr lang="en-US" sz="2800" dirty="0" err="1"/>
              <a:t>Arkanul</a:t>
            </a:r>
            <a:r>
              <a:rPr lang="en-US" sz="2800" dirty="0"/>
              <a:t> Islam </a:t>
            </a:r>
          </a:p>
          <a:p>
            <a:r>
              <a:rPr lang="en-US" sz="2800" dirty="0"/>
              <a:t>    </a:t>
            </a:r>
            <a:r>
              <a:rPr lang="en-US" sz="2800" dirty="0" err="1"/>
              <a:t>Tafsir</a:t>
            </a:r>
            <a:r>
              <a:rPr lang="en-US" sz="2800" dirty="0"/>
              <a:t> </a:t>
            </a:r>
            <a:r>
              <a:rPr lang="en-US" sz="2800" dirty="0" err="1"/>
              <a:t>Surathul</a:t>
            </a:r>
            <a:r>
              <a:rPr lang="en-US" sz="2800" dirty="0"/>
              <a:t> </a:t>
            </a:r>
            <a:r>
              <a:rPr lang="en-US" sz="2800" dirty="0" err="1"/>
              <a:t>Yasin</a:t>
            </a:r>
            <a:r>
              <a:rPr lang="en-US" sz="2800" dirty="0"/>
              <a:t>   </a:t>
            </a:r>
          </a:p>
        </p:txBody>
      </p:sp>
    </p:spTree>
    <p:extLst>
      <p:ext uri="{BB962C8B-B14F-4D97-AF65-F5344CB8AC3E}">
        <p14:creationId xmlns:p14="http://schemas.microsoft.com/office/powerpoint/2010/main" val="283108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Arial" panose="020B0604020202020204" pitchFamily="34" charset="0"/>
              </a:rPr>
              <a:t>MUHAMMAD ANWAR SHAH KASHMIRI</a:t>
            </a:r>
            <a:endParaRPr lang="en-US" sz="4000" dirty="0"/>
          </a:p>
        </p:txBody>
      </p:sp>
      <p:sp>
        <p:nvSpPr>
          <p:cNvPr id="3" name="Rectangle 2"/>
          <p:cNvSpPr/>
          <p:nvPr/>
        </p:nvSpPr>
        <p:spPr>
          <a:xfrm>
            <a:off x="476517" y="1690688"/>
            <a:ext cx="11449319" cy="4524315"/>
          </a:xfrm>
          <a:prstGeom prst="rect">
            <a:avLst/>
          </a:prstGeom>
        </p:spPr>
        <p:txBody>
          <a:bodyPr wrap="square">
            <a:spAutoFit/>
          </a:bodyPr>
          <a:lstStyle/>
          <a:p>
            <a:r>
              <a:rPr lang="en-US" sz="2400" dirty="0"/>
              <a:t>Anwar Shah Kashmiri was born on November 26, 1875. At the age of four and a half years he started reading the Holy Quran under the instruction of his father, </a:t>
            </a:r>
            <a:r>
              <a:rPr lang="en-US" sz="2400" dirty="0" err="1"/>
              <a:t>Maulana</a:t>
            </a:r>
            <a:r>
              <a:rPr lang="en-US" sz="2400" dirty="0"/>
              <a:t> Syed </a:t>
            </a:r>
            <a:r>
              <a:rPr lang="en-US" sz="2400" dirty="0" err="1"/>
              <a:t>Muazzam</a:t>
            </a:r>
            <a:r>
              <a:rPr lang="en-US" sz="2400" dirty="0"/>
              <a:t> Ali Shah. He was fourteen years old when he left for </a:t>
            </a:r>
            <a:r>
              <a:rPr lang="en-US" sz="2400" dirty="0" err="1"/>
              <a:t>Madhrasa</a:t>
            </a:r>
            <a:r>
              <a:rPr lang="en-US" sz="2400" dirty="0"/>
              <a:t> of </a:t>
            </a:r>
            <a:r>
              <a:rPr lang="en-US" sz="2400" dirty="0" err="1"/>
              <a:t>Hazara.In</a:t>
            </a:r>
            <a:r>
              <a:rPr lang="en-US" sz="2400" dirty="0"/>
              <a:t> 1893 he came to </a:t>
            </a:r>
            <a:r>
              <a:rPr lang="en-US" sz="2400" dirty="0" err="1"/>
              <a:t>Deoband</a:t>
            </a:r>
            <a:r>
              <a:rPr lang="en-US" sz="2400" dirty="0"/>
              <a:t>. Then, in 1896 he went to Rashid Ahmad </a:t>
            </a:r>
            <a:r>
              <a:rPr lang="en-US" sz="2400" dirty="0" err="1"/>
              <a:t>Gangohi</a:t>
            </a:r>
            <a:r>
              <a:rPr lang="en-US" sz="2400" dirty="0"/>
              <a:t> and besides obtaining a </a:t>
            </a:r>
            <a:r>
              <a:rPr lang="en-US" sz="2400" dirty="0" err="1"/>
              <a:t>Sanad</a:t>
            </a:r>
            <a:r>
              <a:rPr lang="en-US" sz="2400" dirty="0"/>
              <a:t> (certificate) of Hadith, he also acquired esoteric knowledge. After graduating from </a:t>
            </a:r>
            <a:r>
              <a:rPr lang="en-US" sz="2400" dirty="0" err="1"/>
              <a:t>Darul</a:t>
            </a:r>
            <a:r>
              <a:rPr lang="en-US" sz="2400" dirty="0"/>
              <a:t> </a:t>
            </a:r>
            <a:r>
              <a:rPr lang="en-US" sz="2400" dirty="0" err="1"/>
              <a:t>Uloom</a:t>
            </a:r>
            <a:r>
              <a:rPr lang="en-US" sz="2400" dirty="0"/>
              <a:t> he taught for some time in </a:t>
            </a:r>
            <a:r>
              <a:rPr lang="en-US" sz="2400" dirty="0" err="1"/>
              <a:t>Madhrasa</a:t>
            </a:r>
            <a:r>
              <a:rPr lang="en-US" sz="2400" dirty="0"/>
              <a:t> </a:t>
            </a:r>
            <a:r>
              <a:rPr lang="en-US" sz="2400" dirty="0" err="1"/>
              <a:t>Aminia</a:t>
            </a:r>
            <a:r>
              <a:rPr lang="en-US" sz="2400" dirty="0"/>
              <a:t>, Delhi. In 1903, he went to Kashmir and opened a </a:t>
            </a:r>
            <a:r>
              <a:rPr lang="en-US" sz="2400" dirty="0" err="1"/>
              <a:t>Madhrasa</a:t>
            </a:r>
            <a:r>
              <a:rPr lang="en-US" sz="2400" dirty="0"/>
              <a:t> named </a:t>
            </a:r>
            <a:r>
              <a:rPr lang="en-US" sz="2400" dirty="0" err="1"/>
              <a:t>Faiz</a:t>
            </a:r>
            <a:r>
              <a:rPr lang="en-US" sz="2400" dirty="0"/>
              <a:t>-e </a:t>
            </a:r>
            <a:r>
              <a:rPr lang="en-US" sz="2400" dirty="0" err="1"/>
              <a:t>A'am</a:t>
            </a:r>
            <a:r>
              <a:rPr lang="en-US" sz="2400" dirty="0"/>
              <a:t> in his district. He came back to </a:t>
            </a:r>
            <a:r>
              <a:rPr lang="en-US" sz="2400" dirty="0" err="1"/>
              <a:t>Deoband</a:t>
            </a:r>
            <a:r>
              <a:rPr lang="en-US" sz="2400" dirty="0"/>
              <a:t> in 1909 and went on to teach Hadith without salary. He held the guardianship of </a:t>
            </a:r>
            <a:r>
              <a:rPr lang="en-US" sz="2400" dirty="0" err="1"/>
              <a:t>Darul</a:t>
            </a:r>
            <a:r>
              <a:rPr lang="en-US" sz="2400" dirty="0"/>
              <a:t> </a:t>
            </a:r>
            <a:r>
              <a:rPr lang="en-US" sz="2400" dirty="0" err="1"/>
              <a:t>Uloom</a:t>
            </a:r>
            <a:r>
              <a:rPr lang="en-US" sz="2400" dirty="0"/>
              <a:t> for nearly twelve years. After this, in 1927, he went to the </a:t>
            </a:r>
            <a:r>
              <a:rPr lang="en-US" sz="2400" dirty="0" err="1"/>
              <a:t>Madhrasa</a:t>
            </a:r>
            <a:r>
              <a:rPr lang="en-US" sz="2400" dirty="0"/>
              <a:t> of </a:t>
            </a:r>
            <a:r>
              <a:rPr lang="en-US" sz="2400" dirty="0" err="1"/>
              <a:t>Dabhel</a:t>
            </a:r>
            <a:r>
              <a:rPr lang="en-US" sz="2400" dirty="0"/>
              <a:t> in western India, where he resumed teaching Hadith till 1932. In 1933, he became ill and traveled to </a:t>
            </a:r>
            <a:r>
              <a:rPr lang="en-US" sz="2400" dirty="0" err="1"/>
              <a:t>Deoband</a:t>
            </a:r>
            <a:r>
              <a:rPr lang="en-US" sz="2400" dirty="0"/>
              <a:t> for medical care. He continued addressing students there until the day he breathed his last on May 28, 1933</a:t>
            </a:r>
            <a:r>
              <a:rPr lang="en-US" sz="2400" dirty="0">
                <a:latin typeface="Calibri" panose="020F0502020204030204" pitchFamily="34" charset="0"/>
              </a:rPr>
              <a:t>.</a:t>
            </a:r>
            <a:endParaRPr lang="en-US" sz="2400" dirty="0"/>
          </a:p>
        </p:txBody>
      </p:sp>
    </p:spTree>
    <p:extLst>
      <p:ext uri="{BB962C8B-B14F-4D97-AF65-F5344CB8AC3E}">
        <p14:creationId xmlns:p14="http://schemas.microsoft.com/office/powerpoint/2010/main" val="319408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alibri" panose="020F0502020204030204" pitchFamily="34" charset="0"/>
              </a:rPr>
              <a:t>WORKS OF ANWAR SHAH KASHMIRI:</a:t>
            </a:r>
            <a:endParaRPr lang="en-US" sz="3200" dirty="0"/>
          </a:p>
        </p:txBody>
      </p:sp>
      <p:sp>
        <p:nvSpPr>
          <p:cNvPr id="3" name="Rectangle 2"/>
          <p:cNvSpPr/>
          <p:nvPr/>
        </p:nvSpPr>
        <p:spPr>
          <a:xfrm>
            <a:off x="476517" y="1549021"/>
            <a:ext cx="11449319" cy="1569660"/>
          </a:xfrm>
          <a:prstGeom prst="rect">
            <a:avLst/>
          </a:prstGeom>
        </p:spPr>
        <p:txBody>
          <a:bodyPr wrap="square">
            <a:spAutoFit/>
          </a:bodyPr>
          <a:lstStyle/>
          <a:p>
            <a:r>
              <a:rPr lang="en-US" sz="2400" dirty="0"/>
              <a:t>If anybody tries to misinterpret the Quran, his </a:t>
            </a:r>
            <a:r>
              <a:rPr lang="en-US" sz="2400" dirty="0" err="1"/>
              <a:t>Mushkilatul</a:t>
            </a:r>
            <a:r>
              <a:rPr lang="en-US" sz="2400" dirty="0"/>
              <a:t> Quran is there to defend the Quran. For those who misconstrue the </a:t>
            </a:r>
            <a:r>
              <a:rPr lang="en-US" sz="2400" dirty="0" err="1"/>
              <a:t>Ahadith</a:t>
            </a:r>
            <a:r>
              <a:rPr lang="en-US" sz="2400" dirty="0"/>
              <a:t>, his famous Arabic book </a:t>
            </a:r>
            <a:r>
              <a:rPr lang="en-US" sz="2400" dirty="0" err="1"/>
              <a:t>Faydh</a:t>
            </a:r>
            <a:r>
              <a:rPr lang="en-US" sz="2400" dirty="0"/>
              <a:t> al-Bari and the Urdu book </a:t>
            </a:r>
            <a:r>
              <a:rPr lang="en-US" sz="2400" dirty="0" err="1"/>
              <a:t>Anwarul</a:t>
            </a:r>
            <a:r>
              <a:rPr lang="en-US" sz="2400" dirty="0"/>
              <a:t> Bari, both commentaries of </a:t>
            </a:r>
            <a:r>
              <a:rPr lang="en-US" sz="2400" dirty="0" err="1"/>
              <a:t>Saheeh</a:t>
            </a:r>
            <a:r>
              <a:rPr lang="en-US" sz="2400" dirty="0"/>
              <a:t> Al-Bukhari, are there to shield the sayings of our Prophet </a:t>
            </a:r>
            <a:r>
              <a:rPr lang="ar-SA" sz="2400" dirty="0"/>
              <a:t>صلى الله عليه </a:t>
            </a:r>
            <a:r>
              <a:rPr lang="ar-SA" sz="2400" dirty="0" smtClean="0"/>
              <a:t>وسلم</a:t>
            </a:r>
            <a:r>
              <a:rPr lang="en-US" sz="2400" dirty="0" smtClean="0"/>
              <a:t>.</a:t>
            </a:r>
            <a:endParaRPr lang="en-US" sz="2400" dirty="0"/>
          </a:p>
        </p:txBody>
      </p:sp>
      <p:sp>
        <p:nvSpPr>
          <p:cNvPr id="4" name="Rectangle 3"/>
          <p:cNvSpPr/>
          <p:nvPr/>
        </p:nvSpPr>
        <p:spPr>
          <a:xfrm>
            <a:off x="476517" y="3480961"/>
            <a:ext cx="11230379" cy="2677656"/>
          </a:xfrm>
          <a:prstGeom prst="rect">
            <a:avLst/>
          </a:prstGeom>
        </p:spPr>
        <p:txBody>
          <a:bodyPr wrap="square">
            <a:spAutoFit/>
          </a:bodyPr>
          <a:lstStyle/>
          <a:p>
            <a:r>
              <a:rPr lang="en-US" sz="2400" dirty="0"/>
              <a:t>His book on Islamic jurisprudence in the light of Imam Abu </a:t>
            </a:r>
            <a:r>
              <a:rPr lang="en-US" sz="2400" dirty="0" err="1"/>
              <a:t>Hanifa’s</a:t>
            </a:r>
            <a:r>
              <a:rPr lang="en-US" sz="2400" dirty="0"/>
              <a:t> school of thought has gained him a permanent place of respect and honor in the hearts of all </a:t>
            </a:r>
            <a:r>
              <a:rPr lang="en-US" sz="2400" dirty="0" err="1"/>
              <a:t>Hanafis</a:t>
            </a:r>
            <a:r>
              <a:rPr lang="en-US" sz="2400" dirty="0"/>
              <a:t>. He has expressed his loyalty to the Seal of all Prophets </a:t>
            </a:r>
            <a:r>
              <a:rPr lang="ar-SA" sz="2400" dirty="0"/>
              <a:t>صلى الله عليه وسلم </a:t>
            </a:r>
            <a:r>
              <a:rPr lang="en-US" sz="2400" dirty="0"/>
              <a:t>by writing </a:t>
            </a:r>
            <a:r>
              <a:rPr lang="en-US" sz="2400" dirty="0" err="1"/>
              <a:t>Khatimun</a:t>
            </a:r>
            <a:r>
              <a:rPr lang="en-US" sz="2400" dirty="0"/>
              <a:t> </a:t>
            </a:r>
            <a:r>
              <a:rPr lang="en-US" sz="2400" dirty="0" err="1"/>
              <a:t>Nabi’een</a:t>
            </a:r>
            <a:r>
              <a:rPr lang="en-US" sz="2400" dirty="0"/>
              <a:t>. He has proved to all Christians of the world that the real admirers of Jesus the Son of Mary are the Muslims. He rebuffed the claims of the false Messiah of </a:t>
            </a:r>
            <a:r>
              <a:rPr lang="en-US" sz="2400" dirty="0" err="1"/>
              <a:t>Qadian</a:t>
            </a:r>
            <a:r>
              <a:rPr lang="en-US" sz="2400" dirty="0"/>
              <a:t> by writing ‘</a:t>
            </a:r>
            <a:r>
              <a:rPr lang="en-US" sz="2400" dirty="0" err="1"/>
              <a:t>Aqeedatul</a:t>
            </a:r>
            <a:r>
              <a:rPr lang="en-US" sz="2400" dirty="0"/>
              <a:t> Islam fi </a:t>
            </a:r>
            <a:r>
              <a:rPr lang="en-US" sz="2400" dirty="0" err="1"/>
              <a:t>Hayatul</a:t>
            </a:r>
            <a:r>
              <a:rPr lang="en-US" sz="2400" dirty="0"/>
              <a:t> </a:t>
            </a:r>
            <a:r>
              <a:rPr lang="en-US" sz="2400" dirty="0" err="1"/>
              <a:t>Eisa</a:t>
            </a:r>
            <a:r>
              <a:rPr lang="en-US" sz="2400" dirty="0"/>
              <a:t> </a:t>
            </a:r>
            <a:r>
              <a:rPr lang="en-US" sz="2400" dirty="0" err="1"/>
              <a:t>Alayhis</a:t>
            </a:r>
            <a:r>
              <a:rPr lang="en-US" sz="2400" dirty="0"/>
              <a:t> Salam’ and ‘At-</a:t>
            </a:r>
            <a:r>
              <a:rPr lang="en-US" sz="2400" dirty="0" err="1"/>
              <a:t>Tasreeh</a:t>
            </a:r>
            <a:r>
              <a:rPr lang="en-US" sz="2400" dirty="0"/>
              <a:t> bi ma </a:t>
            </a:r>
            <a:r>
              <a:rPr lang="en-US" sz="2400" dirty="0" err="1"/>
              <a:t>Tawattar</a:t>
            </a:r>
            <a:r>
              <a:rPr lang="en-US" sz="2400" dirty="0"/>
              <a:t> fi </a:t>
            </a:r>
            <a:r>
              <a:rPr lang="en-US" sz="2400" dirty="0" err="1"/>
              <a:t>Nazool</a:t>
            </a:r>
            <a:r>
              <a:rPr lang="en-US" sz="2400" dirty="0"/>
              <a:t> al-</a:t>
            </a:r>
            <a:r>
              <a:rPr lang="en-US" sz="2400" dirty="0" err="1"/>
              <a:t>Maseeh</a:t>
            </a:r>
            <a:r>
              <a:rPr lang="en-US" sz="2400" dirty="0"/>
              <a:t>’.</a:t>
            </a:r>
          </a:p>
        </p:txBody>
      </p:sp>
    </p:spTree>
    <p:extLst>
      <p:ext uri="{BB962C8B-B14F-4D97-AF65-F5344CB8AC3E}">
        <p14:creationId xmlns:p14="http://schemas.microsoft.com/office/powerpoint/2010/main" val="90458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730" y="206061"/>
            <a:ext cx="10297731" cy="6497392"/>
          </a:xfrm>
        </p:spPr>
        <p:txBody>
          <a:bodyPr>
            <a:noAutofit/>
          </a:bodyPr>
          <a:lstStyle/>
          <a:p>
            <a:r>
              <a:rPr lang="en-US" sz="2400" dirty="0">
                <a:latin typeface="+mn-lt"/>
              </a:rPr>
              <a:t>His students have reported that the words "</a:t>
            </a:r>
            <a:r>
              <a:rPr lang="en-US" sz="2400" dirty="0" err="1">
                <a:latin typeface="+mn-lt"/>
              </a:rPr>
              <a:t>Hasbuna</a:t>
            </a:r>
            <a:r>
              <a:rPr lang="en-US" sz="2400" dirty="0">
                <a:latin typeface="+mn-lt"/>
              </a:rPr>
              <a:t>-Allah" (meaning "Allah suffices for us") would always be on his tongue. How fortunate were people like Mufti Muhammad </a:t>
            </a:r>
            <a:r>
              <a:rPr lang="en-US" sz="2400" dirty="0" err="1">
                <a:latin typeface="+mn-lt"/>
              </a:rPr>
              <a:t>Shafi</a:t>
            </a:r>
            <a:r>
              <a:rPr lang="en-US" sz="2400" dirty="0">
                <a:latin typeface="+mn-lt"/>
              </a:rPr>
              <a:t>, </a:t>
            </a:r>
            <a:r>
              <a:rPr lang="en-US" sz="2400" dirty="0" err="1">
                <a:latin typeface="+mn-lt"/>
              </a:rPr>
              <a:t>Maulana</a:t>
            </a:r>
            <a:r>
              <a:rPr lang="en-US" sz="2400" dirty="0">
                <a:latin typeface="+mn-lt"/>
              </a:rPr>
              <a:t> Muhammad Idris </a:t>
            </a:r>
            <a:r>
              <a:rPr lang="en-US" sz="2400" dirty="0" err="1">
                <a:latin typeface="+mn-lt"/>
              </a:rPr>
              <a:t>Kandhlavi</a:t>
            </a:r>
            <a:r>
              <a:rPr lang="en-US" sz="2400" dirty="0">
                <a:latin typeface="+mn-lt"/>
              </a:rPr>
              <a:t>, </a:t>
            </a:r>
            <a:r>
              <a:rPr lang="en-US" sz="2400" dirty="0" err="1">
                <a:latin typeface="+mn-lt"/>
              </a:rPr>
              <a:t>Maulana</a:t>
            </a:r>
            <a:r>
              <a:rPr lang="en-US" sz="2400" dirty="0">
                <a:latin typeface="+mn-lt"/>
              </a:rPr>
              <a:t> </a:t>
            </a:r>
            <a:r>
              <a:rPr lang="en-US" sz="2400" dirty="0" err="1">
                <a:latin typeface="+mn-lt"/>
              </a:rPr>
              <a:t>Badr</a:t>
            </a:r>
            <a:r>
              <a:rPr lang="en-US" sz="2400" dirty="0">
                <a:latin typeface="+mn-lt"/>
              </a:rPr>
              <a:t> </a:t>
            </a:r>
            <a:r>
              <a:rPr lang="en-US" sz="2400" dirty="0" err="1">
                <a:latin typeface="+mn-lt"/>
              </a:rPr>
              <a:t>Alam</a:t>
            </a:r>
            <a:r>
              <a:rPr lang="en-US" sz="2400" dirty="0">
                <a:latin typeface="+mn-lt"/>
              </a:rPr>
              <a:t> </a:t>
            </a:r>
            <a:r>
              <a:rPr lang="en-US" sz="2400" dirty="0" err="1">
                <a:latin typeface="+mn-lt"/>
              </a:rPr>
              <a:t>Merathi</a:t>
            </a:r>
            <a:r>
              <a:rPr lang="en-US" sz="2400" dirty="0">
                <a:latin typeface="+mn-lt"/>
              </a:rPr>
              <a:t>, </a:t>
            </a:r>
            <a:r>
              <a:rPr lang="en-US" sz="2400" dirty="0" err="1">
                <a:latin typeface="+mn-lt"/>
              </a:rPr>
              <a:t>Maulana</a:t>
            </a:r>
            <a:r>
              <a:rPr lang="en-US" sz="2400" dirty="0">
                <a:latin typeface="+mn-lt"/>
              </a:rPr>
              <a:t> Syed </a:t>
            </a:r>
            <a:r>
              <a:rPr lang="en-US" sz="2400" dirty="0" err="1">
                <a:latin typeface="+mn-lt"/>
              </a:rPr>
              <a:t>Manazir</a:t>
            </a:r>
            <a:r>
              <a:rPr lang="en-US" sz="2400" dirty="0">
                <a:latin typeface="+mn-lt"/>
              </a:rPr>
              <a:t> Ahsan Gilani, </a:t>
            </a:r>
            <a:r>
              <a:rPr lang="en-US" sz="2400" dirty="0" err="1">
                <a:latin typeface="+mn-lt"/>
              </a:rPr>
              <a:t>Maulana</a:t>
            </a:r>
            <a:r>
              <a:rPr lang="en-US" sz="2400" dirty="0">
                <a:latin typeface="+mn-lt"/>
              </a:rPr>
              <a:t> Yusuf </a:t>
            </a:r>
            <a:r>
              <a:rPr lang="en-US" sz="2400" dirty="0" err="1">
                <a:latin typeface="+mn-lt"/>
              </a:rPr>
              <a:t>Binori</a:t>
            </a:r>
            <a:r>
              <a:rPr lang="en-US" sz="2400" dirty="0">
                <a:latin typeface="+mn-lt"/>
              </a:rPr>
              <a:t>, </a:t>
            </a:r>
            <a:r>
              <a:rPr lang="en-US" sz="2400" dirty="0" err="1">
                <a:latin typeface="+mn-lt"/>
              </a:rPr>
              <a:t>Maulana</a:t>
            </a:r>
            <a:r>
              <a:rPr lang="en-US" sz="2400" dirty="0">
                <a:latin typeface="+mn-lt"/>
              </a:rPr>
              <a:t> </a:t>
            </a:r>
            <a:r>
              <a:rPr lang="en-US" sz="2400" dirty="0" err="1">
                <a:latin typeface="+mn-lt"/>
              </a:rPr>
              <a:t>Hifzur</a:t>
            </a:r>
            <a:r>
              <a:rPr lang="en-US" sz="2400" dirty="0">
                <a:latin typeface="+mn-lt"/>
              </a:rPr>
              <a:t> Rahman </a:t>
            </a:r>
            <a:r>
              <a:rPr lang="en-US" sz="2400" dirty="0" err="1">
                <a:latin typeface="+mn-lt"/>
              </a:rPr>
              <a:t>Seuhari</a:t>
            </a:r>
            <a:r>
              <a:rPr lang="en-US" sz="2400" dirty="0">
                <a:latin typeface="+mn-lt"/>
              </a:rPr>
              <a:t>, Mufti Muhammad Hasan </a:t>
            </a:r>
            <a:r>
              <a:rPr lang="en-US" sz="2400" dirty="0" err="1">
                <a:latin typeface="+mn-lt"/>
              </a:rPr>
              <a:t>Amritsari</a:t>
            </a:r>
            <a:r>
              <a:rPr lang="en-US" sz="2400" dirty="0">
                <a:latin typeface="+mn-lt"/>
              </a:rPr>
              <a:t>, </a:t>
            </a:r>
            <a:r>
              <a:rPr lang="en-US" sz="2400" dirty="0" err="1">
                <a:latin typeface="+mn-lt"/>
              </a:rPr>
              <a:t>Maulana</a:t>
            </a:r>
            <a:r>
              <a:rPr lang="en-US" sz="2400" dirty="0">
                <a:latin typeface="+mn-lt"/>
              </a:rPr>
              <a:t> </a:t>
            </a:r>
            <a:r>
              <a:rPr lang="en-US" sz="2400" dirty="0" err="1">
                <a:latin typeface="+mn-lt"/>
              </a:rPr>
              <a:t>Ather</a:t>
            </a:r>
            <a:r>
              <a:rPr lang="en-US" sz="2400" dirty="0">
                <a:latin typeface="+mn-lt"/>
              </a:rPr>
              <a:t> Ali </a:t>
            </a:r>
            <a:r>
              <a:rPr lang="en-US" sz="2400" dirty="0" err="1">
                <a:latin typeface="+mn-lt"/>
              </a:rPr>
              <a:t>Silhati</a:t>
            </a:r>
            <a:r>
              <a:rPr lang="en-US" sz="2400" dirty="0">
                <a:latin typeface="+mn-lt"/>
              </a:rPr>
              <a:t>, and </a:t>
            </a:r>
            <a:r>
              <a:rPr lang="en-US" sz="2400" dirty="0" err="1">
                <a:latin typeface="+mn-lt"/>
              </a:rPr>
              <a:t>Qari</a:t>
            </a:r>
            <a:r>
              <a:rPr lang="en-US" sz="2400" dirty="0">
                <a:latin typeface="+mn-lt"/>
              </a:rPr>
              <a:t> Muhammad </a:t>
            </a:r>
            <a:r>
              <a:rPr lang="en-US" sz="2400" dirty="0" err="1">
                <a:latin typeface="+mn-lt"/>
              </a:rPr>
              <a:t>Tayyib</a:t>
            </a:r>
            <a:r>
              <a:rPr lang="en-US" sz="2400" dirty="0">
                <a:latin typeface="+mn-lt"/>
              </a:rPr>
              <a:t> </a:t>
            </a:r>
            <a:r>
              <a:rPr lang="en-US" sz="2400" dirty="0" err="1">
                <a:latin typeface="+mn-lt"/>
              </a:rPr>
              <a:t>Qasmi</a:t>
            </a:r>
            <a:r>
              <a:rPr lang="en-US" sz="2400" dirty="0">
                <a:latin typeface="+mn-lt"/>
              </a:rPr>
              <a:t> to satisfy their natural thirst for divine wisdom from this marvelous fountain of knowledge and illumination. His students saw in his practice all those teachings that were in his speeches and lessons.</a:t>
            </a:r>
            <a:br>
              <a:rPr lang="en-US" sz="2400" dirty="0">
                <a:latin typeface="+mn-lt"/>
              </a:rPr>
            </a:br>
            <a:r>
              <a:rPr lang="en-US" sz="2400" dirty="0">
                <a:latin typeface="+mn-lt"/>
              </a:rPr>
              <a:t>The student that benefited most from the teachings of Anwar Shah Kashmiri was </a:t>
            </a:r>
            <a:r>
              <a:rPr lang="en-US" sz="2400" dirty="0" err="1">
                <a:latin typeface="+mn-lt"/>
              </a:rPr>
              <a:t>Allama</a:t>
            </a:r>
            <a:r>
              <a:rPr lang="en-US" sz="2400" dirty="0">
                <a:latin typeface="+mn-lt"/>
              </a:rPr>
              <a:t> </a:t>
            </a:r>
            <a:r>
              <a:rPr lang="en-US" sz="2400" dirty="0" err="1">
                <a:latin typeface="+mn-lt"/>
              </a:rPr>
              <a:t>Shabir</a:t>
            </a:r>
            <a:r>
              <a:rPr lang="en-US" sz="2400" dirty="0">
                <a:latin typeface="+mn-lt"/>
              </a:rPr>
              <a:t> Ahmad </a:t>
            </a:r>
            <a:r>
              <a:rPr lang="en-US" sz="2400" dirty="0" err="1">
                <a:latin typeface="+mn-lt"/>
              </a:rPr>
              <a:t>Usmani</a:t>
            </a:r>
            <a:r>
              <a:rPr lang="en-US" sz="2400" dirty="0">
                <a:latin typeface="+mn-lt"/>
              </a:rPr>
              <a:t>, who would turn towards him at times of academic difficulties and pursue his research day and night. He has extensively drawn from </a:t>
            </a:r>
            <a:r>
              <a:rPr lang="en-US" sz="2400" dirty="0" err="1">
                <a:latin typeface="+mn-lt"/>
              </a:rPr>
              <a:t>Hadhrat</a:t>
            </a:r>
            <a:r>
              <a:rPr lang="en-US" sz="2400" dirty="0">
                <a:latin typeface="+mn-lt"/>
              </a:rPr>
              <a:t> Shah </a:t>
            </a:r>
            <a:r>
              <a:rPr lang="en-US" sz="2400" dirty="0" err="1">
                <a:latin typeface="+mn-lt"/>
              </a:rPr>
              <a:t>Saheb</a:t>
            </a:r>
            <a:r>
              <a:rPr lang="en-US" sz="2400" dirty="0">
                <a:latin typeface="+mn-lt"/>
              </a:rPr>
              <a:t> in his commentary of the Noble Quran (</a:t>
            </a:r>
            <a:r>
              <a:rPr lang="en-US" sz="2400" dirty="0" err="1">
                <a:latin typeface="+mn-lt"/>
              </a:rPr>
              <a:t>Tafseer</a:t>
            </a:r>
            <a:r>
              <a:rPr lang="en-US" sz="2400" dirty="0">
                <a:latin typeface="+mn-lt"/>
              </a:rPr>
              <a:t>-e-</a:t>
            </a:r>
            <a:r>
              <a:rPr lang="en-US" sz="2400" dirty="0" err="1">
                <a:latin typeface="+mn-lt"/>
              </a:rPr>
              <a:t>Usmaani</a:t>
            </a:r>
            <a:r>
              <a:rPr lang="en-US" sz="2400" dirty="0">
                <a:latin typeface="+mn-lt"/>
              </a:rPr>
              <a:t>) and his celebrated work </a:t>
            </a:r>
            <a:r>
              <a:rPr lang="en-US" sz="2400" dirty="0" err="1">
                <a:latin typeface="+mn-lt"/>
              </a:rPr>
              <a:t>Fat’h</a:t>
            </a:r>
            <a:r>
              <a:rPr lang="en-US" sz="2400" dirty="0">
                <a:latin typeface="+mn-lt"/>
              </a:rPr>
              <a:t> al-</a:t>
            </a:r>
            <a:r>
              <a:rPr lang="en-US" sz="2400" dirty="0" err="1">
                <a:latin typeface="+mn-lt"/>
              </a:rPr>
              <a:t>Mulhim</a:t>
            </a:r>
            <a:r>
              <a:rPr lang="en-US" sz="2400" dirty="0">
                <a:latin typeface="+mn-lt"/>
              </a:rPr>
              <a:t> (commentary of </a:t>
            </a:r>
            <a:r>
              <a:rPr lang="en-US" sz="2400" dirty="0" err="1">
                <a:latin typeface="+mn-lt"/>
              </a:rPr>
              <a:t>Saheeh</a:t>
            </a:r>
            <a:r>
              <a:rPr lang="en-US" sz="2400" dirty="0">
                <a:latin typeface="+mn-lt"/>
              </a:rPr>
              <a:t> Muslim)" (</a:t>
            </a:r>
            <a:r>
              <a:rPr lang="en-US" sz="2400" dirty="0" err="1">
                <a:latin typeface="+mn-lt"/>
              </a:rPr>
              <a:t>Anwarul</a:t>
            </a:r>
            <a:r>
              <a:rPr lang="en-US" sz="2400" dirty="0">
                <a:latin typeface="+mn-lt"/>
              </a:rPr>
              <a:t> Bari, v.2, p.234).</a:t>
            </a:r>
            <a:endParaRPr lang="en-US" sz="2400" dirty="0">
              <a:latin typeface="+mn-lt"/>
            </a:endParaRPr>
          </a:p>
        </p:txBody>
      </p:sp>
    </p:spTree>
    <p:extLst>
      <p:ext uri="{BB962C8B-B14F-4D97-AF65-F5344CB8AC3E}">
        <p14:creationId xmlns:p14="http://schemas.microsoft.com/office/powerpoint/2010/main" val="72116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896</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Adobe Fan Heiti Std B</vt:lpstr>
      <vt:lpstr>Adobe Ming Std L</vt:lpstr>
      <vt:lpstr>Arial</vt:lpstr>
      <vt:lpstr>Calibri</vt:lpstr>
      <vt:lpstr>Calibri Light</vt:lpstr>
      <vt:lpstr>Latha</vt:lpstr>
      <vt:lpstr>Office Theme</vt:lpstr>
      <vt:lpstr>Subject Name : CONTRIBUTION OF INDIA TO ARABIC                            LITERATURE Subject Code : 17UARC54 Class : III B.A. Arabic</vt:lpstr>
      <vt:lpstr>         Life and works of S.S.Muhammad Abdul Khader </vt:lpstr>
      <vt:lpstr>PowerPoint Presentation</vt:lpstr>
      <vt:lpstr>PowerPoint Presentation</vt:lpstr>
      <vt:lpstr>MUHAMMAD ANWAR SHAH KASHMIRI</vt:lpstr>
      <vt:lpstr>WORKS OF ANWAR SHAH KASHMIRI:</vt:lpstr>
      <vt:lpstr>His students have reported that the words "Hasbuna-Allah" (meaning "Allah suffices for us") would always be on his tongue. How fortunate were people like Mufti Muhammad Shafi, Maulana Muhammad Idris Kandhlavi, Maulana Badr Alam Merathi, Maulana Syed Manazir Ahsan Gilani, Maulana Yusuf Binori, Maulana Hifzur Rahman Seuhari, Mufti Muhammad Hasan Amritsari, Maulana Ather Ali Silhati, and Qari Muhammad Tayyib Qasmi to satisfy their natural thirst for divine wisdom from this marvelous fountain of knowledge and illumination. His students saw in his practice all those teachings that were in his speeches and lessons. The student that benefited most from the teachings of Anwar Shah Kashmiri was Allama Shabir Ahmad Usmani, who would turn towards him at times of academic difficulties and pursue his research day and night. He has extensively drawn from Hadhrat Shah Saheb in his commentary of the Noble Quran (Tafseer-e-Usmaani) and his celebrated work Fat’h al-Mulhim (commentary of Saheeh Muslim)" (Anwarul Bari, v.2, p.234).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Name : CONTRIBUTION OF INDIA TO ARABIC                            LITERATURE Subject Code : 17UARC54 Class : III B.A. Arabic</dc:title>
  <dc:creator>minnal.eflu@hotmail.com</dc:creator>
  <cp:lastModifiedBy>minnal.eflu@hotmail.com</cp:lastModifiedBy>
  <cp:revision>6</cp:revision>
  <dcterms:created xsi:type="dcterms:W3CDTF">2020-10-20T16:46:50Z</dcterms:created>
  <dcterms:modified xsi:type="dcterms:W3CDTF">2020-10-21T04:05:43Z</dcterms:modified>
</cp:coreProperties>
</file>