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70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10160000" cy="7620000"/>
  <p:defaultTextStyle>
    <a:defPPr>
      <a:defRPr lang="en-US"/>
    </a:defPPr>
    <a:lvl1pPr marL="0" algn="l" defTabSz="7347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7360" algn="l" defTabSz="7347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4720" algn="l" defTabSz="7347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02081" algn="l" defTabSz="7347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69441" algn="l" defTabSz="7347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36801" algn="l" defTabSz="7347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204161" algn="l" defTabSz="7347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71521" algn="l" defTabSz="7347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38882" algn="l" defTabSz="7347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92" y="-90"/>
      </p:cViewPr>
      <p:guideLst>
        <p:guide orient="horz" pos="1944"/>
        <p:guide pos="194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2286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8859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114550"/>
            <a:ext cx="6400800" cy="131445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1815084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1586484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1657350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1649588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7772400" cy="131445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165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802505" y="2458593"/>
            <a:ext cx="468401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194322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2265188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2257426"/>
            <a:ext cx="457200" cy="33099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553200" cy="43660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228601"/>
            <a:ext cx="14478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769779"/>
            <a:ext cx="457200" cy="33099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145286"/>
            <a:ext cx="850392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4288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1714500"/>
            <a:ext cx="8833104" cy="228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06764"/>
            <a:ext cx="8833104" cy="160477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057400"/>
            <a:ext cx="6480174" cy="1254919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18288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1586484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1657350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1649588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00050"/>
            <a:ext cx="7772400" cy="1143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71450"/>
            <a:ext cx="8534400" cy="569214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4807458"/>
            <a:ext cx="3044952" cy="27432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1" y="1181739"/>
            <a:ext cx="8921" cy="3614668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028700"/>
            <a:ext cx="4038600" cy="3511296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028700"/>
            <a:ext cx="4038600" cy="3511296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1650206"/>
            <a:ext cx="0" cy="3140964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0858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028700"/>
            <a:ext cx="8833104" cy="6858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4793742"/>
            <a:ext cx="8833104" cy="233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143000"/>
            <a:ext cx="4040188" cy="54973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143000"/>
            <a:ext cx="4041775" cy="54864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4807458"/>
            <a:ext cx="3581400" cy="27432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96012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1853537"/>
            <a:ext cx="4041648" cy="2863803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1853537"/>
            <a:ext cx="4038600" cy="286664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717027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787893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781812"/>
            <a:ext cx="457200" cy="330994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777015"/>
            <a:ext cx="457200" cy="33099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65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18872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4743450"/>
            <a:ext cx="609600" cy="33099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14300"/>
            <a:ext cx="8833104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8915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457200"/>
            <a:ext cx="2743200" cy="440055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2362200" cy="74295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485901"/>
            <a:ext cx="2362200" cy="3108722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40005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514350"/>
            <a:ext cx="5638800" cy="40576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171450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242316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234554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4808136"/>
            <a:ext cx="3383280" cy="27432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40005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14300"/>
            <a:ext cx="8833104" cy="22631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457200"/>
            <a:ext cx="2743200" cy="440055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171450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242316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234554"/>
            <a:ext cx="457200" cy="33099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3771900"/>
            <a:ext cx="5867400" cy="9144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457200"/>
            <a:ext cx="5867400" cy="32004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742950"/>
            <a:ext cx="2438400" cy="394335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4803738"/>
            <a:ext cx="3044952" cy="27432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4808136"/>
            <a:ext cx="3584448" cy="27432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9144000" cy="10450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4803738"/>
            <a:ext cx="3044952" cy="2743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4808136"/>
            <a:ext cx="3581400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957557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717027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787893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780131"/>
            <a:ext cx="457200" cy="330994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171450"/>
            <a:ext cx="8534400" cy="56921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143000"/>
            <a:ext cx="8534400" cy="344957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wworldencyclopedia.org/entry/Nomad" TargetMode="External"/><Relationship Id="rId7" Type="http://schemas.openxmlformats.org/officeDocument/2006/relationships/hyperlink" Target="http://www.newworldencyclopedia.org/entry/Religion" TargetMode="External"/><Relationship Id="rId2" Type="http://schemas.openxmlformats.org/officeDocument/2006/relationships/hyperlink" Target="http://www.newworldencyclopedia.org/entry/Bedoui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ewworldencyclopedia.org/entry/Polytheism" TargetMode="External"/><Relationship Id="rId5" Type="http://schemas.openxmlformats.org/officeDocument/2006/relationships/hyperlink" Target="http://www.newworldencyclopedia.org/entry/Oman" TargetMode="External"/><Relationship Id="rId4" Type="http://schemas.openxmlformats.org/officeDocument/2006/relationships/hyperlink" Target="http://www.newworldencyclopedia.org/entry/Yeme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wworldencyclopedia.org/entry/Tribe" TargetMode="External"/><Relationship Id="rId2" Type="http://schemas.openxmlformats.org/officeDocument/2006/relationships/hyperlink" Target="http://www.newworldencyclopedia.org/entry/Muhamma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ewworldencyclopedia.org/entry/Battle_of_Badr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wworldencyclopedia.org/entry/Mecca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ewworldencyclopedia.org/entry/Muhammad" TargetMode="External"/><Relationship Id="rId4" Type="http://schemas.openxmlformats.org/officeDocument/2006/relationships/hyperlink" Target="http://www.newworldencyclopedia.org/entry/Muslims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BATTLE OF BADHR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1469231"/>
            <a:ext cx="7772400" cy="1102519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Subject Name – Seerath - V</a:t>
            </a:r>
            <a:b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Subject Code –17UARC53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219200" y="3276600"/>
            <a:ext cx="6400800" cy="131445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700" b="1" i="0" u="none" strike="noStrike" kern="120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Brush Script MT" pitchFamily="66" charset="0"/>
                <a:ea typeface="+mn-ea"/>
                <a:cs typeface="+mn-cs"/>
              </a:rPr>
              <a:t>K. Bushra</a:t>
            </a:r>
          </a:p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700" b="1" i="0" u="none" strike="noStrike" kern="120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Brush Script MT" pitchFamily="66" charset="0"/>
                <a:ea typeface="+mn-ea"/>
                <a:cs typeface="+mn-cs"/>
              </a:rPr>
              <a:t>Assistant Professor</a:t>
            </a:r>
          </a:p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700" b="1" i="0" u="none" strike="noStrike" kern="120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Brush Script MT" pitchFamily="66" charset="0"/>
                <a:ea typeface="+mn-ea"/>
                <a:cs typeface="+mn-cs"/>
              </a:rPr>
              <a:t>H.K.R.H. College</a:t>
            </a:r>
          </a:p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700" b="1" i="0" u="none" strike="noStrike" kern="120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Brush Script MT" pitchFamily="66" charset="0"/>
                <a:ea typeface="+mn-ea"/>
                <a:cs typeface="+mn-cs"/>
              </a:rPr>
              <a:t>Uthamapalayam</a:t>
            </a:r>
            <a:endParaRPr kumimoji="0" lang="en-US" sz="2700" b="1" i="0" u="none" strike="noStrike" kern="1200" cap="none" spc="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Brush Script MT" pitchFamily="66" charset="0"/>
              <a:ea typeface="+mn-ea"/>
              <a:cs typeface="+mn-cs"/>
            </a:endParaRPr>
          </a:p>
        </p:txBody>
      </p:sp>
      <p:pic>
        <p:nvPicPr>
          <p:cNvPr id="6" name="Picture 4" descr="Profile – Hajee Karutha Rowther Howdia College, Uthamapalay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3181350"/>
            <a:ext cx="1212972" cy="137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15414" y="204144"/>
            <a:ext cx="4378261" cy="1080851"/>
          </a:xfrm>
          <a:prstGeom prst="rect">
            <a:avLst/>
          </a:prstGeom>
        </p:spPr>
        <p:txBody>
          <a:bodyPr vert="horz" wrap="square" lIns="0" tIns="9694" rIns="0" bIns="0" rtlCol="0">
            <a:spAutoFit/>
          </a:bodyPr>
          <a:lstStyle/>
          <a:p>
            <a:pPr marL="10204" marR="4082">
              <a:lnSpc>
                <a:spcPct val="120400"/>
              </a:lnSpc>
              <a:spcBef>
                <a:spcPts val="76"/>
              </a:spcBef>
            </a:pPr>
            <a:r>
              <a:rPr dirty="0"/>
              <a:t>The policy of</a:t>
            </a:r>
            <a:r>
              <a:rPr spc="-76" dirty="0"/>
              <a:t> </a:t>
            </a:r>
            <a:r>
              <a:rPr dirty="0"/>
              <a:t>deterrence  </a:t>
            </a:r>
            <a:r>
              <a:rPr i="1" dirty="0"/>
              <a:t>or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69694" y="1048760"/>
            <a:ext cx="6753987" cy="4525001"/>
          </a:xfrm>
          <a:prstGeom prst="rect">
            <a:avLst/>
          </a:prstGeom>
        </p:spPr>
        <p:txBody>
          <a:bodyPr vert="horz" wrap="square" lIns="0" tIns="10204" rIns="0" bIns="0" rtlCol="0">
            <a:spAutoFit/>
          </a:bodyPr>
          <a:lstStyle/>
          <a:p>
            <a:pPr marL="51022">
              <a:lnSpc>
                <a:spcPts val="4303"/>
              </a:lnSpc>
              <a:spcBef>
                <a:spcPts val="80"/>
              </a:spcBef>
            </a:pPr>
            <a:r>
              <a:rPr sz="2900" i="1" spc="-125" dirty="0">
                <a:solidFill>
                  <a:srgbClr val="CC9900"/>
                </a:solidFill>
                <a:latin typeface="Arial"/>
                <a:cs typeface="Arial"/>
              </a:rPr>
              <a:t>p</a:t>
            </a:r>
            <a:r>
              <a:rPr sz="5800" spc="-186" baseline="-35300" dirty="0">
                <a:latin typeface="Arial"/>
                <a:cs typeface="Arial"/>
              </a:rPr>
              <a:t>•</a:t>
            </a:r>
            <a:r>
              <a:rPr sz="2900" i="1" spc="-125" dirty="0">
                <a:solidFill>
                  <a:srgbClr val="CC9900"/>
                </a:solidFill>
                <a:latin typeface="Arial"/>
                <a:cs typeface="Arial"/>
              </a:rPr>
              <a:t>reventing </a:t>
            </a:r>
            <a:r>
              <a:rPr sz="2900" i="1" dirty="0">
                <a:solidFill>
                  <a:srgbClr val="CC9900"/>
                </a:solidFill>
                <a:latin typeface="Arial"/>
                <a:cs typeface="Arial"/>
              </a:rPr>
              <a:t>something to</a:t>
            </a:r>
            <a:r>
              <a:rPr sz="2900" i="1" spc="72" dirty="0">
                <a:solidFill>
                  <a:srgbClr val="CC9900"/>
                </a:solidFill>
                <a:latin typeface="Arial"/>
                <a:cs typeface="Arial"/>
              </a:rPr>
              <a:t> </a:t>
            </a:r>
            <a:r>
              <a:rPr sz="2900" i="1" dirty="0">
                <a:solidFill>
                  <a:srgbClr val="CC9900"/>
                </a:solidFill>
                <a:latin typeface="Arial"/>
                <a:cs typeface="Arial"/>
              </a:rPr>
              <a:t>happen</a:t>
            </a:r>
            <a:endParaRPr sz="2900">
              <a:latin typeface="Arial"/>
              <a:cs typeface="Arial"/>
            </a:endParaRPr>
          </a:p>
          <a:p>
            <a:pPr marL="288786">
              <a:lnSpc>
                <a:spcPts val="2009"/>
              </a:lnSpc>
            </a:pPr>
            <a:r>
              <a:rPr sz="2300" spc="-4" dirty="0">
                <a:latin typeface="Arial"/>
                <a:cs typeface="Arial"/>
              </a:rPr>
              <a:t>The state of war </a:t>
            </a:r>
            <a:r>
              <a:rPr sz="2300" spc="-8" dirty="0">
                <a:latin typeface="Arial"/>
                <a:cs typeface="Arial"/>
              </a:rPr>
              <a:t>was </a:t>
            </a:r>
            <a:r>
              <a:rPr sz="2300" spc="-4" dirty="0">
                <a:latin typeface="Arial"/>
                <a:cs typeface="Arial"/>
              </a:rPr>
              <a:t>between to</a:t>
            </a:r>
            <a:r>
              <a:rPr sz="2300" spc="-141" dirty="0">
                <a:latin typeface="Arial"/>
                <a:cs typeface="Arial"/>
              </a:rPr>
              <a:t> </a:t>
            </a:r>
            <a:r>
              <a:rPr sz="2300" spc="-4" dirty="0">
                <a:latin typeface="Arial"/>
                <a:cs typeface="Arial"/>
              </a:rPr>
              <a:t>cities</a:t>
            </a:r>
            <a:endParaRPr sz="2300">
              <a:latin typeface="Arial"/>
              <a:cs typeface="Arial"/>
            </a:endParaRPr>
          </a:p>
          <a:p>
            <a:pPr marL="288786" indent="-189293">
              <a:lnSpc>
                <a:spcPts val="4122"/>
              </a:lnSpc>
              <a:buSzPct val="165517"/>
              <a:buChar char="•"/>
              <a:tabLst>
                <a:tab pos="289296" algn="l"/>
              </a:tabLst>
            </a:pPr>
            <a:r>
              <a:rPr sz="2300" spc="-4" dirty="0">
                <a:latin typeface="Arial"/>
                <a:cs typeface="Arial"/>
              </a:rPr>
              <a:t>The main strength of </a:t>
            </a:r>
            <a:r>
              <a:rPr sz="2300" spc="-8" dirty="0">
                <a:latin typeface="Arial"/>
                <a:cs typeface="Arial"/>
              </a:rPr>
              <a:t>Quraysh was</a:t>
            </a:r>
            <a:r>
              <a:rPr sz="2300" spc="-125" dirty="0">
                <a:latin typeface="Arial"/>
                <a:cs typeface="Arial"/>
              </a:rPr>
              <a:t> </a:t>
            </a:r>
            <a:r>
              <a:rPr sz="2300" spc="-4" dirty="0">
                <a:latin typeface="Arial"/>
                <a:cs typeface="Arial"/>
              </a:rPr>
              <a:t>their</a:t>
            </a:r>
            <a:endParaRPr sz="2300">
              <a:latin typeface="Arial"/>
              <a:cs typeface="Arial"/>
            </a:endParaRPr>
          </a:p>
          <a:p>
            <a:pPr marL="288786">
              <a:lnSpc>
                <a:spcPts val="2752"/>
              </a:lnSpc>
            </a:pPr>
            <a:r>
              <a:rPr sz="2300" spc="-4" dirty="0">
                <a:latin typeface="Arial"/>
                <a:cs typeface="Arial"/>
              </a:rPr>
              <a:t>trade, so Rasulallah directed</a:t>
            </a:r>
            <a:r>
              <a:rPr sz="2300" spc="-164" dirty="0">
                <a:latin typeface="Arial"/>
                <a:cs typeface="Arial"/>
              </a:rPr>
              <a:t> </a:t>
            </a:r>
            <a:r>
              <a:rPr sz="2300" spc="-4" dirty="0">
                <a:latin typeface="Arial"/>
                <a:cs typeface="Arial"/>
              </a:rPr>
              <a:t>his</a:t>
            </a:r>
            <a:endParaRPr sz="2300">
              <a:latin typeface="Arial"/>
              <a:cs typeface="Arial"/>
            </a:endParaRPr>
          </a:p>
          <a:p>
            <a:pPr marL="288786" marR="580633">
              <a:lnSpc>
                <a:spcPct val="107600"/>
              </a:lnSpc>
            </a:pPr>
            <a:r>
              <a:rPr sz="2300" spc="-8" dirty="0">
                <a:latin typeface="Arial"/>
                <a:cs typeface="Arial"/>
              </a:rPr>
              <a:t>companions </a:t>
            </a:r>
            <a:r>
              <a:rPr sz="2300" spc="-4" dirty="0">
                <a:latin typeface="Arial"/>
                <a:cs typeface="Arial"/>
              </a:rPr>
              <a:t>to attack caravans</a:t>
            </a:r>
            <a:r>
              <a:rPr sz="2300" spc="-133" dirty="0">
                <a:latin typeface="Arial"/>
                <a:cs typeface="Arial"/>
              </a:rPr>
              <a:t> </a:t>
            </a:r>
            <a:r>
              <a:rPr sz="2300" spc="-4" dirty="0">
                <a:latin typeface="Arial"/>
                <a:cs typeface="Arial"/>
              </a:rPr>
              <a:t>passing  through route of madina to bring an  </a:t>
            </a:r>
            <a:r>
              <a:rPr sz="2300" spc="-8" dirty="0">
                <a:latin typeface="Arial"/>
                <a:cs typeface="Arial"/>
              </a:rPr>
              <a:t>economic </a:t>
            </a:r>
            <a:r>
              <a:rPr sz="2300" spc="-4" dirty="0">
                <a:latin typeface="Arial"/>
                <a:cs typeface="Arial"/>
              </a:rPr>
              <a:t>pressure on the</a:t>
            </a:r>
            <a:r>
              <a:rPr sz="2300" spc="-117" dirty="0">
                <a:latin typeface="Arial"/>
                <a:cs typeface="Arial"/>
              </a:rPr>
              <a:t> </a:t>
            </a:r>
            <a:r>
              <a:rPr sz="2300" spc="-4" dirty="0">
                <a:latin typeface="Arial"/>
                <a:cs typeface="Arial"/>
              </a:rPr>
              <a:t>tribe.</a:t>
            </a:r>
            <a:endParaRPr sz="2300">
              <a:latin typeface="Arial"/>
              <a:cs typeface="Arial"/>
            </a:endParaRPr>
          </a:p>
          <a:p>
            <a:pPr marL="288786" indent="-189293">
              <a:lnSpc>
                <a:spcPts val="3668"/>
              </a:lnSpc>
              <a:buSzPct val="165517"/>
              <a:buChar char="•"/>
              <a:tabLst>
                <a:tab pos="289296" algn="l"/>
              </a:tabLst>
            </a:pPr>
            <a:r>
              <a:rPr sz="2300" spc="-8" dirty="0">
                <a:latin typeface="Arial"/>
                <a:cs typeface="Arial"/>
              </a:rPr>
              <a:t>Among </a:t>
            </a:r>
            <a:r>
              <a:rPr sz="2300" spc="-4" dirty="0">
                <a:latin typeface="Arial"/>
                <a:cs typeface="Arial"/>
              </a:rPr>
              <a:t>one of the raids by muslims Amr</a:t>
            </a:r>
            <a:r>
              <a:rPr sz="2300" spc="-193" dirty="0">
                <a:latin typeface="Arial"/>
                <a:cs typeface="Arial"/>
              </a:rPr>
              <a:t> </a:t>
            </a:r>
            <a:r>
              <a:rPr sz="2300" spc="-4" dirty="0">
                <a:latin typeface="Arial"/>
                <a:cs typeface="Arial"/>
              </a:rPr>
              <a:t>Bin</a:t>
            </a:r>
            <a:endParaRPr sz="2300">
              <a:latin typeface="Arial"/>
              <a:cs typeface="Arial"/>
            </a:endParaRPr>
          </a:p>
          <a:p>
            <a:pPr marL="288786">
              <a:lnSpc>
                <a:spcPts val="2744"/>
              </a:lnSpc>
            </a:pPr>
            <a:r>
              <a:rPr sz="2300" spc="-4" dirty="0">
                <a:latin typeface="Arial"/>
                <a:cs typeface="Arial"/>
              </a:rPr>
              <a:t>Hadrami </a:t>
            </a:r>
            <a:r>
              <a:rPr sz="2300" spc="-8" dirty="0">
                <a:latin typeface="Arial"/>
                <a:cs typeface="Arial"/>
              </a:rPr>
              <a:t>was </a:t>
            </a:r>
            <a:r>
              <a:rPr sz="2300" spc="-4" dirty="0">
                <a:latin typeface="Arial"/>
                <a:cs typeface="Arial"/>
              </a:rPr>
              <a:t>killed a guard of the</a:t>
            </a:r>
            <a:r>
              <a:rPr sz="2300" spc="-177" dirty="0">
                <a:latin typeface="Arial"/>
                <a:cs typeface="Arial"/>
              </a:rPr>
              <a:t> </a:t>
            </a:r>
            <a:r>
              <a:rPr sz="2300" spc="-4" dirty="0">
                <a:latin typeface="Arial"/>
                <a:cs typeface="Arial"/>
              </a:rPr>
              <a:t>caravan</a:t>
            </a:r>
            <a:endParaRPr sz="2300">
              <a:latin typeface="Arial"/>
              <a:cs typeface="Arial"/>
            </a:endParaRPr>
          </a:p>
          <a:p>
            <a:pPr marL="288786" marR="122964">
              <a:lnSpc>
                <a:spcPct val="107600"/>
              </a:lnSpc>
            </a:pPr>
            <a:r>
              <a:rPr sz="2300" spc="-4" dirty="0">
                <a:latin typeface="Arial"/>
                <a:cs typeface="Arial"/>
              </a:rPr>
              <a:t>which gave an excuse to Makkans to</a:t>
            </a:r>
            <a:r>
              <a:rPr sz="2300" spc="-181" dirty="0">
                <a:latin typeface="Arial"/>
                <a:cs typeface="Arial"/>
              </a:rPr>
              <a:t> </a:t>
            </a:r>
            <a:r>
              <a:rPr sz="2300" spc="-4" dirty="0">
                <a:latin typeface="Arial"/>
                <a:cs typeface="Arial"/>
              </a:rPr>
              <a:t>revolt  against</a:t>
            </a:r>
            <a:r>
              <a:rPr sz="2300" spc="-48" dirty="0">
                <a:latin typeface="Arial"/>
                <a:cs typeface="Arial"/>
              </a:rPr>
              <a:t> </a:t>
            </a:r>
            <a:r>
              <a:rPr sz="2300" spc="-4" dirty="0">
                <a:latin typeface="Arial"/>
                <a:cs typeface="Arial"/>
              </a:rPr>
              <a:t>muslims.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781" y="285765"/>
            <a:ext cx="8610562" cy="45719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3" name="object 3"/>
          <p:cNvSpPr txBox="1"/>
          <p:nvPr/>
        </p:nvSpPr>
        <p:spPr>
          <a:xfrm>
            <a:off x="545988" y="330298"/>
            <a:ext cx="8291322" cy="27238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3579" indent="-193885">
              <a:lnSpc>
                <a:spcPts val="3134"/>
              </a:lnSpc>
              <a:buSzPct val="166666"/>
              <a:buChar char="•"/>
              <a:tabLst>
                <a:tab pos="204089" algn="l"/>
              </a:tabLst>
            </a:pPr>
            <a:r>
              <a:rPr sz="1100" dirty="0">
                <a:latin typeface="Arial"/>
                <a:cs typeface="Arial"/>
              </a:rPr>
              <a:t>On </a:t>
            </a:r>
            <a:r>
              <a:rPr sz="1100" spc="-4" dirty="0">
                <a:latin typeface="Arial"/>
                <a:cs typeface="Arial"/>
              </a:rPr>
              <a:t>an other </a:t>
            </a:r>
            <a:r>
              <a:rPr sz="1100" dirty="0">
                <a:latin typeface="Arial"/>
                <a:cs typeface="Arial"/>
              </a:rPr>
              <a:t>occasion </a:t>
            </a:r>
            <a:r>
              <a:rPr sz="1100" spc="-4" dirty="0">
                <a:latin typeface="Arial"/>
                <a:cs typeface="Arial"/>
              </a:rPr>
              <a:t>caravan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" dirty="0">
                <a:latin typeface="Arial"/>
                <a:cs typeface="Arial"/>
              </a:rPr>
              <a:t>abu Sufyaan was</a:t>
            </a:r>
            <a:r>
              <a:rPr sz="1100" spc="-48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endParaRPr sz="1100">
              <a:latin typeface="Arial"/>
              <a:cs typeface="Arial"/>
            </a:endParaRPr>
          </a:p>
          <a:p>
            <a:pPr marL="203579">
              <a:lnSpc>
                <a:spcPts val="2732"/>
              </a:lnSpc>
            </a:pPr>
            <a:r>
              <a:rPr sz="1100" dirty="0">
                <a:latin typeface="Arial"/>
                <a:cs typeface="Arial"/>
              </a:rPr>
              <a:t>be </a:t>
            </a:r>
            <a:r>
              <a:rPr sz="1100" spc="-4" dirty="0">
                <a:latin typeface="Arial"/>
                <a:cs typeface="Arial"/>
              </a:rPr>
              <a:t>attack </a:t>
            </a:r>
            <a:r>
              <a:rPr sz="1100" dirty="0">
                <a:latin typeface="Arial"/>
                <a:cs typeface="Arial"/>
              </a:rPr>
              <a:t>,one of the worst </a:t>
            </a:r>
            <a:r>
              <a:rPr sz="1100" spc="-4" dirty="0">
                <a:latin typeface="Arial"/>
                <a:cs typeface="Arial"/>
              </a:rPr>
              <a:t>enemy of</a:t>
            </a:r>
            <a:r>
              <a:rPr sz="1100" spc="-32" dirty="0">
                <a:latin typeface="Arial"/>
                <a:cs typeface="Arial"/>
              </a:rPr>
              <a:t> </a:t>
            </a:r>
            <a:r>
              <a:rPr sz="1100" spc="-4" dirty="0">
                <a:latin typeface="Arial"/>
                <a:cs typeface="Arial"/>
              </a:rPr>
              <a:t>islam,the</a:t>
            </a:r>
            <a:endParaRPr sz="1100">
              <a:latin typeface="Arial"/>
              <a:cs typeface="Arial"/>
            </a:endParaRPr>
          </a:p>
          <a:p>
            <a:pPr marL="203579" marR="479099"/>
            <a:r>
              <a:rPr sz="1100" spc="-4" dirty="0">
                <a:latin typeface="Arial"/>
                <a:cs typeface="Arial"/>
              </a:rPr>
              <a:t>intentions were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4" dirty="0">
                <a:latin typeface="Arial"/>
                <a:cs typeface="Arial"/>
              </a:rPr>
              <a:t>use this event as a bait </a:t>
            </a:r>
            <a:r>
              <a:rPr sz="1100" spc="-8" dirty="0">
                <a:latin typeface="Arial"/>
                <a:cs typeface="Arial"/>
              </a:rPr>
              <a:t>to </a:t>
            </a:r>
            <a:r>
              <a:rPr sz="1100" dirty="0">
                <a:latin typeface="Arial"/>
                <a:cs typeface="Arial"/>
              </a:rPr>
              <a:t>bring  </a:t>
            </a:r>
            <a:r>
              <a:rPr sz="1100" spc="-4" dirty="0">
                <a:latin typeface="Arial"/>
                <a:cs typeface="Arial"/>
              </a:rPr>
              <a:t>Makkans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4" dirty="0">
                <a:latin typeface="Arial"/>
                <a:cs typeface="Arial"/>
              </a:rPr>
              <a:t>battle.</a:t>
            </a:r>
            <a:endParaRPr sz="1100">
              <a:latin typeface="Arial"/>
              <a:cs typeface="Arial"/>
            </a:endParaRPr>
          </a:p>
          <a:p>
            <a:pPr marL="203579" indent="-193885">
              <a:lnSpc>
                <a:spcPts val="2856"/>
              </a:lnSpc>
              <a:buSzPct val="166666"/>
              <a:buChar char="•"/>
              <a:tabLst>
                <a:tab pos="204089" algn="l"/>
              </a:tabLst>
            </a:pPr>
            <a:r>
              <a:rPr sz="1100" dirty="0">
                <a:latin typeface="Arial"/>
                <a:cs typeface="Arial"/>
              </a:rPr>
              <a:t>Abu </a:t>
            </a:r>
            <a:r>
              <a:rPr sz="1100" spc="-4" dirty="0">
                <a:latin typeface="Arial"/>
                <a:cs typeface="Arial"/>
              </a:rPr>
              <a:t>Suffayan </a:t>
            </a:r>
            <a:r>
              <a:rPr sz="1100" dirty="0">
                <a:latin typeface="Arial"/>
                <a:cs typeface="Arial"/>
              </a:rPr>
              <a:t>sends a call for help to</a:t>
            </a:r>
            <a:r>
              <a:rPr sz="1100" spc="-92" dirty="0">
                <a:latin typeface="Arial"/>
                <a:cs typeface="Arial"/>
              </a:rPr>
              <a:t> </a:t>
            </a:r>
            <a:r>
              <a:rPr sz="1100" spc="-4" dirty="0">
                <a:latin typeface="Arial"/>
                <a:cs typeface="Arial"/>
              </a:rPr>
              <a:t>makka.</a:t>
            </a:r>
            <a:endParaRPr sz="1100">
              <a:latin typeface="Arial"/>
              <a:cs typeface="Arial"/>
            </a:endParaRPr>
          </a:p>
          <a:p>
            <a:pPr marL="203579" indent="-193885">
              <a:lnSpc>
                <a:spcPts val="3294"/>
              </a:lnSpc>
              <a:buSzPct val="166666"/>
              <a:buChar char="•"/>
              <a:tabLst>
                <a:tab pos="204089" algn="l"/>
              </a:tabLst>
            </a:pPr>
            <a:r>
              <a:rPr sz="1100" dirty="0">
                <a:latin typeface="Arial"/>
                <a:cs typeface="Arial"/>
              </a:rPr>
              <a:t>On </a:t>
            </a:r>
            <a:r>
              <a:rPr sz="1100" spc="-4" dirty="0">
                <a:latin typeface="Arial"/>
                <a:cs typeface="Arial"/>
              </a:rPr>
              <a:t>early relization Abu Suffyah changed</a:t>
            </a:r>
            <a:r>
              <a:rPr sz="1100" spc="-36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course.</a:t>
            </a:r>
            <a:endParaRPr sz="1100">
              <a:latin typeface="Arial"/>
              <a:cs typeface="Arial"/>
            </a:endParaRPr>
          </a:p>
          <a:p>
            <a:pPr marL="203579" indent="-193885">
              <a:lnSpc>
                <a:spcPts val="3901"/>
              </a:lnSpc>
              <a:buSzPct val="166666"/>
              <a:buChar char="•"/>
              <a:tabLst>
                <a:tab pos="204089" algn="l"/>
              </a:tabLst>
            </a:pPr>
            <a:r>
              <a:rPr sz="1100" dirty="0">
                <a:latin typeface="Arial"/>
                <a:cs typeface="Arial"/>
              </a:rPr>
              <a:t>As </a:t>
            </a:r>
            <a:r>
              <a:rPr sz="1100" spc="-4" dirty="0">
                <a:latin typeface="Arial"/>
                <a:cs typeface="Arial"/>
              </a:rPr>
              <a:t>soon as </a:t>
            </a:r>
            <a:r>
              <a:rPr sz="1100" b="1" dirty="0">
                <a:solidFill>
                  <a:srgbClr val="FF0000"/>
                </a:solidFill>
                <a:latin typeface="Arial"/>
                <a:cs typeface="Arial"/>
              </a:rPr>
              <a:t>Abu </a:t>
            </a:r>
            <a:r>
              <a:rPr sz="1100" b="1" spc="-4" dirty="0">
                <a:solidFill>
                  <a:srgbClr val="FF0000"/>
                </a:solidFill>
                <a:latin typeface="Arial"/>
                <a:cs typeface="Arial"/>
              </a:rPr>
              <a:t>Sufyaan </a:t>
            </a:r>
            <a:r>
              <a:rPr sz="1100" dirty="0">
                <a:latin typeface="Arial"/>
                <a:cs typeface="Arial"/>
              </a:rPr>
              <a:t>got </a:t>
            </a:r>
            <a:r>
              <a:rPr sz="1100" spc="-4" dirty="0">
                <a:latin typeface="Arial"/>
                <a:cs typeface="Arial"/>
              </a:rPr>
              <a:t>his caravan safely</a:t>
            </a:r>
            <a:endParaRPr sz="1100">
              <a:latin typeface="Arial"/>
              <a:cs typeface="Arial"/>
            </a:endParaRPr>
          </a:p>
          <a:p>
            <a:pPr marL="203579">
              <a:lnSpc>
                <a:spcPts val="2732"/>
              </a:lnSpc>
            </a:pPr>
            <a:r>
              <a:rPr sz="1100" dirty="0">
                <a:latin typeface="Arial"/>
                <a:cs typeface="Arial"/>
              </a:rPr>
              <a:t>away </a:t>
            </a:r>
            <a:r>
              <a:rPr sz="1100" spc="-4" dirty="0">
                <a:latin typeface="Arial"/>
                <a:cs typeface="Arial"/>
              </a:rPr>
              <a:t>from </a:t>
            </a:r>
            <a:r>
              <a:rPr sz="1100" dirty="0">
                <a:latin typeface="Arial"/>
                <a:cs typeface="Arial"/>
              </a:rPr>
              <a:t>the Muslims, he sent </a:t>
            </a:r>
            <a:r>
              <a:rPr sz="1100" spc="-4" dirty="0">
                <a:latin typeface="Arial"/>
                <a:cs typeface="Arial"/>
              </a:rPr>
              <a:t>another message</a:t>
            </a:r>
            <a:r>
              <a:rPr sz="1100" spc="-84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endParaRPr sz="1100">
              <a:latin typeface="Arial"/>
              <a:cs typeface="Arial"/>
            </a:endParaRPr>
          </a:p>
          <a:p>
            <a:pPr marL="203579" marR="292357"/>
            <a:r>
              <a:rPr sz="1100" spc="-4" dirty="0">
                <a:latin typeface="Arial"/>
                <a:cs typeface="Arial"/>
              </a:rPr>
              <a:t>Makkah </a:t>
            </a:r>
            <a:r>
              <a:rPr sz="1100" dirty="0">
                <a:latin typeface="Arial"/>
                <a:cs typeface="Arial"/>
              </a:rPr>
              <a:t>that they were safe </a:t>
            </a:r>
            <a:r>
              <a:rPr sz="1100" spc="-4" dirty="0">
                <a:latin typeface="Arial"/>
                <a:cs typeface="Arial"/>
              </a:rPr>
              <a:t>and no longer</a:t>
            </a:r>
            <a:r>
              <a:rPr sz="1100" spc="-64" dirty="0">
                <a:latin typeface="Arial"/>
                <a:cs typeface="Arial"/>
              </a:rPr>
              <a:t> </a:t>
            </a:r>
            <a:r>
              <a:rPr sz="1100" spc="-4" dirty="0">
                <a:latin typeface="Arial"/>
                <a:cs typeface="Arial"/>
              </a:rPr>
              <a:t>required  assistance.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86200" y="3562350"/>
            <a:ext cx="1375601" cy="179581"/>
          </a:xfrm>
          <a:prstGeom prst="rect">
            <a:avLst/>
          </a:prstGeom>
        </p:spPr>
        <p:txBody>
          <a:bodyPr vert="horz" wrap="square" lIns="0" tIns="10204" rIns="0" bIns="0" rtlCol="0">
            <a:spAutoFit/>
          </a:bodyPr>
          <a:lstStyle/>
          <a:p>
            <a:pPr marL="10204">
              <a:spcBef>
                <a:spcPts val="80"/>
              </a:spcBef>
            </a:pPr>
            <a:r>
              <a:rPr sz="1100" spc="-4" dirty="0">
                <a:latin typeface="Arial"/>
                <a:cs typeface="Arial"/>
              </a:rPr>
              <a:t>Muslims.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5988" y="3028950"/>
            <a:ext cx="8236458" cy="12423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3579" indent="-193885">
              <a:lnSpc>
                <a:spcPts val="2531"/>
              </a:lnSpc>
              <a:buSzPct val="166666"/>
              <a:buChar char="•"/>
              <a:tabLst>
                <a:tab pos="204089" algn="l"/>
              </a:tabLst>
            </a:pPr>
            <a:r>
              <a:rPr sz="1100" dirty="0">
                <a:latin typeface="Arial"/>
                <a:cs typeface="Arial"/>
              </a:rPr>
              <a:t>But it was to</a:t>
            </a:r>
            <a:r>
              <a:rPr sz="1100" spc="-32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late.</a:t>
            </a:r>
            <a:endParaRPr sz="1100">
              <a:latin typeface="Arial"/>
              <a:cs typeface="Arial"/>
            </a:endParaRPr>
          </a:p>
          <a:p>
            <a:pPr marL="203579" indent="-193885">
              <a:lnSpc>
                <a:spcPts val="4054"/>
              </a:lnSpc>
              <a:buSzPct val="166666"/>
              <a:buFont typeface="Arial"/>
              <a:buChar char="•"/>
              <a:tabLst>
                <a:tab pos="204089" algn="l"/>
              </a:tabLst>
            </a:pPr>
            <a:r>
              <a:rPr sz="1100" b="1" smtClean="0">
                <a:solidFill>
                  <a:srgbClr val="FF0000"/>
                </a:solidFill>
                <a:latin typeface="Arial"/>
                <a:cs typeface="Arial"/>
              </a:rPr>
              <a:t>Abu </a:t>
            </a:r>
            <a:r>
              <a:rPr sz="1100" b="1" spc="-4" smtClean="0">
                <a:solidFill>
                  <a:srgbClr val="FF0000"/>
                </a:solidFill>
                <a:latin typeface="Arial"/>
                <a:cs typeface="Arial"/>
              </a:rPr>
              <a:t>Jahl </a:t>
            </a:r>
            <a:r>
              <a:rPr sz="1100" spc="-4" smtClean="0">
                <a:latin typeface="Arial"/>
                <a:cs typeface="Arial"/>
              </a:rPr>
              <a:t>was </a:t>
            </a:r>
            <a:r>
              <a:rPr sz="1100" dirty="0">
                <a:latin typeface="Arial"/>
                <a:cs typeface="Arial"/>
              </a:rPr>
              <a:t>looking for </a:t>
            </a:r>
            <a:r>
              <a:rPr sz="1100" spc="-4" dirty="0">
                <a:latin typeface="Arial"/>
                <a:cs typeface="Arial"/>
              </a:rPr>
              <a:t>an </a:t>
            </a:r>
            <a:r>
              <a:rPr sz="1100" spc="-4" dirty="0">
                <a:solidFill>
                  <a:srgbClr val="00F600"/>
                </a:solidFill>
                <a:latin typeface="Arial"/>
                <a:cs typeface="Arial"/>
              </a:rPr>
              <a:t>excuse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4">
                <a:latin typeface="Arial"/>
                <a:cs typeface="Arial"/>
              </a:rPr>
              <a:t>attack</a:t>
            </a:r>
            <a:r>
              <a:rPr sz="1100" spc="-36">
                <a:latin typeface="Arial"/>
                <a:cs typeface="Arial"/>
              </a:rPr>
              <a:t> </a:t>
            </a:r>
            <a:r>
              <a:rPr sz="1100" smtClean="0">
                <a:latin typeface="Arial"/>
                <a:cs typeface="Arial"/>
              </a:rPr>
              <a:t>the</a:t>
            </a:r>
            <a:r>
              <a:rPr lang="en-US" sz="1100" dirty="0" smtClean="0">
                <a:latin typeface="Arial"/>
                <a:cs typeface="Arial"/>
              </a:rPr>
              <a:t> </a:t>
            </a:r>
            <a:endParaRPr sz="1100" smtClean="0">
              <a:latin typeface="Arial"/>
              <a:cs typeface="Arial"/>
            </a:endParaRPr>
          </a:p>
          <a:p>
            <a:pPr marL="203579" marR="4082" indent="-193885">
              <a:lnSpc>
                <a:spcPct val="90000"/>
              </a:lnSpc>
              <a:spcBef>
                <a:spcPts val="1852"/>
              </a:spcBef>
              <a:buSzPct val="166666"/>
              <a:buChar char="•"/>
              <a:tabLst>
                <a:tab pos="204089" algn="l"/>
              </a:tabLst>
            </a:pPr>
            <a:r>
              <a:rPr sz="1100" smtClean="0">
                <a:latin typeface="Arial"/>
                <a:cs typeface="Arial"/>
              </a:rPr>
              <a:t>He had been making </a:t>
            </a:r>
            <a:r>
              <a:rPr sz="1100" spc="-4" smtClean="0">
                <a:latin typeface="Arial"/>
                <a:cs typeface="Arial"/>
              </a:rPr>
              <a:t>preparations </a:t>
            </a:r>
            <a:r>
              <a:rPr sz="1100" smtClean="0">
                <a:latin typeface="Arial"/>
                <a:cs typeface="Arial"/>
              </a:rPr>
              <a:t>for almost a year,  </a:t>
            </a:r>
            <a:r>
              <a:rPr sz="1100" spc="-4" smtClean="0">
                <a:latin typeface="Arial"/>
                <a:cs typeface="Arial"/>
              </a:rPr>
              <a:t>thus he was </a:t>
            </a:r>
            <a:r>
              <a:rPr sz="1100" smtClean="0">
                <a:latin typeface="Arial"/>
                <a:cs typeface="Arial"/>
              </a:rPr>
              <a:t>not </a:t>
            </a:r>
            <a:r>
              <a:rPr sz="1100" spc="-4" smtClean="0">
                <a:latin typeface="Arial"/>
                <a:cs typeface="Arial"/>
              </a:rPr>
              <a:t>prepared </a:t>
            </a:r>
            <a:r>
              <a:rPr sz="1100" smtClean="0">
                <a:latin typeface="Arial"/>
                <a:cs typeface="Arial"/>
              </a:rPr>
              <a:t>to </a:t>
            </a:r>
            <a:r>
              <a:rPr sz="1100" spc="-4" smtClean="0">
                <a:latin typeface="Arial"/>
                <a:cs typeface="Arial"/>
              </a:rPr>
              <a:t>turn back after</a:t>
            </a:r>
            <a:r>
              <a:rPr sz="1100" spc="-20" smtClean="0">
                <a:latin typeface="Arial"/>
                <a:cs typeface="Arial"/>
              </a:rPr>
              <a:t> </a:t>
            </a:r>
            <a:r>
              <a:rPr sz="1100" smtClean="0">
                <a:latin typeface="Arial"/>
                <a:cs typeface="Arial"/>
              </a:rPr>
              <a:t>receiving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01214" y="1250008"/>
            <a:ext cx="4342257" cy="2312342"/>
          </a:xfrm>
          <a:prstGeom prst="rect">
            <a:avLst/>
          </a:prstGeom>
        </p:spPr>
        <p:txBody>
          <a:bodyPr vert="horz" wrap="square" lIns="0" tIns="9694" rIns="0" bIns="0" rtlCol="0">
            <a:spAutoFit/>
          </a:bodyPr>
          <a:lstStyle/>
          <a:p>
            <a:pPr marL="10204" marR="408178">
              <a:lnSpc>
                <a:spcPct val="120500"/>
              </a:lnSpc>
              <a:spcBef>
                <a:spcPts val="76"/>
              </a:spcBef>
            </a:pPr>
            <a:r>
              <a:rPr sz="1600" spc="4" dirty="0">
                <a:latin typeface="Arial"/>
                <a:cs typeface="Arial"/>
              </a:rPr>
              <a:t>He marched towards  Madinah </a:t>
            </a:r>
            <a:r>
              <a:rPr sz="1600" dirty="0">
                <a:latin typeface="Arial"/>
                <a:cs typeface="Arial"/>
              </a:rPr>
              <a:t>with an army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of  </a:t>
            </a:r>
            <a:r>
              <a:rPr sz="1600" dirty="0">
                <a:solidFill>
                  <a:srgbClr val="FF0000"/>
                </a:solidFill>
                <a:latin typeface="Arial"/>
                <a:cs typeface="Arial"/>
              </a:rPr>
              <a:t>1000</a:t>
            </a:r>
            <a:r>
              <a:rPr sz="160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F0000"/>
                </a:solidFill>
                <a:latin typeface="Arial"/>
                <a:cs typeface="Arial"/>
              </a:rPr>
              <a:t>men</a:t>
            </a:r>
            <a:r>
              <a:rPr sz="1600" dirty="0">
                <a:latin typeface="Arial"/>
                <a:cs typeface="Arial"/>
              </a:rPr>
              <a:t>,</a:t>
            </a:r>
            <a:endParaRPr sz="1600">
              <a:latin typeface="Arial"/>
              <a:cs typeface="Arial"/>
            </a:endParaRPr>
          </a:p>
          <a:p>
            <a:pPr marL="10204">
              <a:spcBef>
                <a:spcPts val="607"/>
              </a:spcBef>
            </a:pPr>
            <a:r>
              <a:rPr sz="1600" dirty="0">
                <a:solidFill>
                  <a:srgbClr val="FFFF60"/>
                </a:solidFill>
                <a:latin typeface="Arial"/>
                <a:cs typeface="Arial"/>
              </a:rPr>
              <a:t>700 </a:t>
            </a:r>
            <a:r>
              <a:rPr sz="1600" spc="4" dirty="0">
                <a:solidFill>
                  <a:srgbClr val="FFFF60"/>
                </a:solidFill>
                <a:latin typeface="Arial"/>
                <a:cs typeface="Arial"/>
              </a:rPr>
              <a:t>camels</a:t>
            </a:r>
            <a:r>
              <a:rPr sz="1600" spc="-48" dirty="0">
                <a:solidFill>
                  <a:srgbClr val="FFFF60"/>
                </a:solidFill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and</a:t>
            </a:r>
            <a:endParaRPr sz="1600">
              <a:latin typeface="Arial"/>
              <a:cs typeface="Arial"/>
            </a:endParaRPr>
          </a:p>
          <a:p>
            <a:pPr marL="10204">
              <a:spcBef>
                <a:spcPts val="611"/>
              </a:spcBef>
            </a:pPr>
            <a:r>
              <a:rPr sz="1600" dirty="0">
                <a:solidFill>
                  <a:srgbClr val="7C2E3B"/>
                </a:solidFill>
                <a:latin typeface="Arial"/>
                <a:cs typeface="Arial"/>
              </a:rPr>
              <a:t>300</a:t>
            </a:r>
            <a:r>
              <a:rPr sz="1600" spc="-16" dirty="0">
                <a:solidFill>
                  <a:srgbClr val="7C2E3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7C2E3B"/>
                </a:solidFill>
                <a:latin typeface="Arial"/>
                <a:cs typeface="Arial"/>
              </a:rPr>
              <a:t>horses</a:t>
            </a:r>
            <a:r>
              <a:rPr sz="1600" dirty="0"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  <a:p>
            <a:pPr marL="10204" marR="4082">
              <a:lnSpc>
                <a:spcPct val="120500"/>
              </a:lnSpc>
              <a:spcBef>
                <a:spcPts val="1346"/>
              </a:spcBef>
            </a:pPr>
            <a:r>
              <a:rPr sz="1600" spc="4" dirty="0">
                <a:latin typeface="Arial"/>
                <a:cs typeface="Arial"/>
              </a:rPr>
              <a:t>Abu Jahl's men were </a:t>
            </a:r>
            <a:r>
              <a:rPr sz="1600" dirty="0">
                <a:solidFill>
                  <a:srgbClr val="7C2E3B"/>
                </a:solidFill>
                <a:latin typeface="Arial"/>
                <a:cs typeface="Arial"/>
              </a:rPr>
              <a:t>well  trained </a:t>
            </a:r>
            <a:r>
              <a:rPr sz="1600" dirty="0">
                <a:latin typeface="Arial"/>
                <a:cs typeface="Arial"/>
              </a:rPr>
              <a:t>and </a:t>
            </a:r>
            <a:r>
              <a:rPr sz="1600" dirty="0">
                <a:solidFill>
                  <a:srgbClr val="FF0000"/>
                </a:solidFill>
                <a:latin typeface="Arial"/>
                <a:cs typeface="Arial"/>
              </a:rPr>
              <a:t>well </a:t>
            </a:r>
            <a:r>
              <a:rPr sz="1600" spc="4" dirty="0">
                <a:solidFill>
                  <a:srgbClr val="FF0000"/>
                </a:solidFill>
                <a:latin typeface="Arial"/>
                <a:cs typeface="Arial"/>
              </a:rPr>
              <a:t>armed</a:t>
            </a:r>
            <a:r>
              <a:rPr sz="1600" spc="-72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with  </a:t>
            </a:r>
            <a:r>
              <a:rPr sz="1600" dirty="0">
                <a:solidFill>
                  <a:srgbClr val="B1B1B1"/>
                </a:solidFill>
                <a:latin typeface="Arial"/>
                <a:cs typeface="Arial"/>
              </a:rPr>
              <a:t>spears</a:t>
            </a:r>
            <a:r>
              <a:rPr sz="1600" dirty="0">
                <a:latin typeface="Arial"/>
                <a:cs typeface="Arial"/>
              </a:rPr>
              <a:t>, </a:t>
            </a:r>
            <a:r>
              <a:rPr sz="1600" spc="4" dirty="0">
                <a:latin typeface="Arial"/>
                <a:cs typeface="Arial"/>
              </a:rPr>
              <a:t>swords, </a:t>
            </a:r>
            <a:r>
              <a:rPr sz="1600" dirty="0">
                <a:latin typeface="Arial"/>
                <a:cs typeface="Arial"/>
              </a:rPr>
              <a:t>bows and  </a:t>
            </a:r>
            <a:r>
              <a:rPr sz="1600" spc="4" dirty="0">
                <a:latin typeface="Arial"/>
                <a:cs typeface="Arial"/>
              </a:rPr>
              <a:t>arrows, </a:t>
            </a:r>
            <a:r>
              <a:rPr sz="1600" dirty="0">
                <a:latin typeface="Arial"/>
                <a:cs typeface="Arial"/>
              </a:rPr>
              <a:t>and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4" dirty="0">
                <a:solidFill>
                  <a:srgbClr val="184348"/>
                </a:solidFill>
                <a:latin typeface="Arial"/>
                <a:cs typeface="Arial"/>
              </a:rPr>
              <a:t>shields</a:t>
            </a:r>
            <a:r>
              <a:rPr sz="1600" spc="4" dirty="0"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44243" y="666985"/>
            <a:ext cx="2073974" cy="256525"/>
          </a:xfrm>
          <a:prstGeom prst="rect">
            <a:avLst/>
          </a:prstGeom>
        </p:spPr>
        <p:txBody>
          <a:bodyPr vert="horz" wrap="square" lIns="0" tIns="10204" rIns="0" bIns="0" rtlCol="0">
            <a:spAutoFit/>
          </a:bodyPr>
          <a:lstStyle/>
          <a:p>
            <a:pPr marL="10204">
              <a:spcBef>
                <a:spcPts val="80"/>
              </a:spcBef>
            </a:pPr>
            <a:r>
              <a:rPr sz="1600" b="1" u="heavy" dirty="0">
                <a:uFill>
                  <a:solidFill>
                    <a:srgbClr val="CC9900"/>
                  </a:solidFill>
                </a:uFill>
                <a:latin typeface="Arial"/>
                <a:cs typeface="Arial"/>
              </a:rPr>
              <a:t>ABU</a:t>
            </a:r>
            <a:r>
              <a:rPr sz="1600" b="1" u="heavy" spc="-84" dirty="0">
                <a:uFill>
                  <a:solidFill>
                    <a:srgbClr val="CC9900"/>
                  </a:solidFill>
                </a:uFill>
              </a:rPr>
              <a:t> </a:t>
            </a:r>
            <a:r>
              <a:rPr sz="1600" b="1" u="heavy" dirty="0">
                <a:uFill>
                  <a:solidFill>
                    <a:srgbClr val="CC9900"/>
                  </a:solidFill>
                </a:uFill>
                <a:latin typeface="Arial"/>
                <a:cs typeface="Arial"/>
              </a:rPr>
              <a:t>JAHL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597" y="400062"/>
            <a:ext cx="8153362" cy="42290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31555" y="406182"/>
            <a:ext cx="7794689" cy="26805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0416" indent="-210722">
              <a:lnSpc>
                <a:spcPts val="4303"/>
              </a:lnSpc>
              <a:buSzPct val="169696"/>
              <a:buChar char="•"/>
              <a:tabLst>
                <a:tab pos="220926" algn="l"/>
              </a:tabLst>
            </a:pPr>
            <a:r>
              <a:rPr spc="16" dirty="0">
                <a:latin typeface="Arial"/>
                <a:cs typeface="Arial"/>
              </a:rPr>
              <a:t>On </a:t>
            </a:r>
            <a:r>
              <a:rPr spc="12" dirty="0">
                <a:latin typeface="Arial"/>
                <a:cs typeface="Arial"/>
              </a:rPr>
              <a:t>hearing the </a:t>
            </a:r>
            <a:r>
              <a:rPr spc="16" dirty="0">
                <a:latin typeface="Arial"/>
                <a:cs typeface="Arial"/>
              </a:rPr>
              <a:t>news </a:t>
            </a:r>
            <a:r>
              <a:rPr spc="12" dirty="0">
                <a:latin typeface="Arial"/>
                <a:cs typeface="Arial"/>
              </a:rPr>
              <a:t>that the </a:t>
            </a:r>
            <a:r>
              <a:rPr spc="8" dirty="0">
                <a:latin typeface="Arial"/>
                <a:cs typeface="Arial"/>
              </a:rPr>
              <a:t>Kuffaar</a:t>
            </a:r>
            <a:r>
              <a:rPr spc="-169" dirty="0">
                <a:latin typeface="Arial"/>
                <a:cs typeface="Arial"/>
              </a:rPr>
              <a:t> </a:t>
            </a:r>
            <a:r>
              <a:rPr spc="12" dirty="0">
                <a:latin typeface="Arial"/>
                <a:cs typeface="Arial"/>
              </a:rPr>
              <a:t>of</a:t>
            </a:r>
            <a:endParaRPr>
              <a:latin typeface="Arial"/>
              <a:cs typeface="Arial"/>
            </a:endParaRPr>
          </a:p>
          <a:p>
            <a:pPr marL="220416">
              <a:spcBef>
                <a:spcPts val="305"/>
              </a:spcBef>
            </a:pPr>
            <a:r>
              <a:rPr spc="16" dirty="0">
                <a:latin typeface="Arial"/>
                <a:cs typeface="Arial"/>
              </a:rPr>
              <a:t>Makkah had </a:t>
            </a:r>
            <a:r>
              <a:rPr spc="8" dirty="0">
                <a:latin typeface="Arial"/>
                <a:cs typeface="Arial"/>
              </a:rPr>
              <a:t>left </a:t>
            </a:r>
            <a:r>
              <a:rPr spc="12" dirty="0">
                <a:latin typeface="Arial"/>
                <a:cs typeface="Arial"/>
              </a:rPr>
              <a:t>with 1000 </a:t>
            </a:r>
            <a:r>
              <a:rPr spc="16" dirty="0">
                <a:latin typeface="Arial"/>
                <a:cs typeface="Arial"/>
              </a:rPr>
              <a:t>men </a:t>
            </a:r>
            <a:r>
              <a:rPr spc="12" dirty="0">
                <a:latin typeface="Arial"/>
                <a:cs typeface="Arial"/>
              </a:rPr>
              <a:t>to</a:t>
            </a:r>
            <a:r>
              <a:rPr spc="-184" dirty="0">
                <a:latin typeface="Arial"/>
                <a:cs typeface="Arial"/>
              </a:rPr>
              <a:t> </a:t>
            </a:r>
            <a:r>
              <a:rPr spc="12" dirty="0">
                <a:latin typeface="Arial"/>
                <a:cs typeface="Arial"/>
              </a:rPr>
              <a:t>destroy</a:t>
            </a:r>
            <a:endParaRPr>
              <a:latin typeface="Arial"/>
              <a:cs typeface="Arial"/>
            </a:endParaRPr>
          </a:p>
          <a:p>
            <a:pPr marL="220416" marR="64798">
              <a:lnSpc>
                <a:spcPct val="121200"/>
              </a:lnSpc>
              <a:tabLst>
                <a:tab pos="3994022" algn="l"/>
              </a:tabLst>
            </a:pPr>
            <a:r>
              <a:rPr spc="12" dirty="0">
                <a:latin typeface="Arial"/>
                <a:cs typeface="Arial"/>
              </a:rPr>
              <a:t>the</a:t>
            </a:r>
            <a:r>
              <a:rPr spc="-20" dirty="0">
                <a:latin typeface="Arial"/>
                <a:cs typeface="Arial"/>
              </a:rPr>
              <a:t> </a:t>
            </a:r>
            <a:r>
              <a:rPr spc="20" dirty="0">
                <a:latin typeface="Arial"/>
                <a:cs typeface="Arial"/>
              </a:rPr>
              <a:t>M</a:t>
            </a:r>
            <a:r>
              <a:rPr spc="16" dirty="0">
                <a:latin typeface="Arial"/>
                <a:cs typeface="Arial"/>
              </a:rPr>
              <a:t>u</a:t>
            </a:r>
            <a:r>
              <a:rPr spc="8" dirty="0">
                <a:latin typeface="Arial"/>
                <a:cs typeface="Arial"/>
              </a:rPr>
              <a:t>sli</a:t>
            </a:r>
            <a:r>
              <a:rPr spc="28" dirty="0">
                <a:latin typeface="Arial"/>
                <a:cs typeface="Arial"/>
              </a:rPr>
              <a:t>m</a:t>
            </a:r>
            <a:r>
              <a:rPr spc="8" dirty="0">
                <a:latin typeface="Arial"/>
                <a:cs typeface="Arial"/>
              </a:rPr>
              <a:t>s,</a:t>
            </a:r>
            <a:r>
              <a:rPr spc="-36" dirty="0">
                <a:latin typeface="Arial"/>
                <a:cs typeface="Arial"/>
              </a:rPr>
              <a:t> </a:t>
            </a:r>
            <a:r>
              <a:rPr spc="16" dirty="0">
                <a:latin typeface="Arial"/>
                <a:cs typeface="Arial"/>
              </a:rPr>
              <a:t>Ras</a:t>
            </a:r>
            <a:r>
              <a:rPr spc="20" dirty="0">
                <a:latin typeface="Arial"/>
                <a:cs typeface="Arial"/>
              </a:rPr>
              <a:t>u</a:t>
            </a:r>
            <a:r>
              <a:rPr spc="8" dirty="0">
                <a:latin typeface="Arial"/>
                <a:cs typeface="Arial"/>
              </a:rPr>
              <a:t>lu</a:t>
            </a:r>
            <a:r>
              <a:rPr spc="12" dirty="0">
                <a:latin typeface="Arial"/>
                <a:cs typeface="Arial"/>
              </a:rPr>
              <a:t>llah</a:t>
            </a:r>
            <a:r>
              <a:rPr dirty="0">
                <a:latin typeface="Arial"/>
                <a:cs typeface="Arial"/>
              </a:rPr>
              <a:t>	</a:t>
            </a:r>
            <a:r>
              <a:rPr spc="20" dirty="0">
                <a:latin typeface="Arial"/>
                <a:cs typeface="Arial"/>
              </a:rPr>
              <a:t>made</a:t>
            </a:r>
            <a:r>
              <a:rPr spc="12" dirty="0">
                <a:solidFill>
                  <a:srgbClr val="00F600"/>
                </a:solidFill>
                <a:latin typeface="Arial"/>
                <a:cs typeface="Arial"/>
              </a:rPr>
              <a:t>(cons</a:t>
            </a:r>
            <a:r>
              <a:rPr spc="-4" dirty="0">
                <a:solidFill>
                  <a:srgbClr val="00F600"/>
                </a:solidFill>
                <a:latin typeface="Arial"/>
                <a:cs typeface="Arial"/>
              </a:rPr>
              <a:t>u</a:t>
            </a:r>
            <a:r>
              <a:rPr spc="8" dirty="0">
                <a:solidFill>
                  <a:srgbClr val="00F600"/>
                </a:solidFill>
                <a:latin typeface="Arial"/>
                <a:cs typeface="Arial"/>
              </a:rPr>
              <a:t>lta</a:t>
            </a:r>
            <a:r>
              <a:rPr dirty="0">
                <a:solidFill>
                  <a:srgbClr val="00F600"/>
                </a:solidFill>
                <a:latin typeface="Arial"/>
                <a:cs typeface="Arial"/>
              </a:rPr>
              <a:t>t</a:t>
            </a:r>
            <a:r>
              <a:rPr spc="8" dirty="0">
                <a:solidFill>
                  <a:srgbClr val="00F600"/>
                </a:solidFill>
                <a:latin typeface="Arial"/>
                <a:cs typeface="Arial"/>
              </a:rPr>
              <a:t>io</a:t>
            </a:r>
            <a:r>
              <a:rPr spc="4" dirty="0">
                <a:solidFill>
                  <a:srgbClr val="00F600"/>
                </a:solidFill>
                <a:latin typeface="Arial"/>
                <a:cs typeface="Arial"/>
              </a:rPr>
              <a:t>n</a:t>
            </a:r>
            <a:r>
              <a:rPr spc="8" dirty="0">
                <a:solidFill>
                  <a:srgbClr val="00F600"/>
                </a:solidFill>
                <a:latin typeface="Arial"/>
                <a:cs typeface="Arial"/>
              </a:rPr>
              <a:t>)  </a:t>
            </a:r>
            <a:r>
              <a:rPr spc="12" dirty="0">
                <a:latin typeface="Arial"/>
                <a:cs typeface="Arial"/>
              </a:rPr>
              <a:t>with the </a:t>
            </a:r>
            <a:r>
              <a:rPr spc="16" dirty="0">
                <a:latin typeface="Arial"/>
                <a:cs typeface="Arial"/>
              </a:rPr>
              <a:t>sahaba </a:t>
            </a:r>
            <a:r>
              <a:rPr spc="12" dirty="0">
                <a:latin typeface="Arial"/>
                <a:cs typeface="Arial"/>
              </a:rPr>
              <a:t>at Masji-e-Nabwi </a:t>
            </a:r>
            <a:r>
              <a:rPr spc="8" dirty="0">
                <a:latin typeface="Arial"/>
                <a:cs typeface="Arial"/>
              </a:rPr>
              <a:t>in  </a:t>
            </a:r>
            <a:r>
              <a:rPr spc="12" dirty="0">
                <a:latin typeface="Arial"/>
                <a:cs typeface="Arial"/>
              </a:rPr>
              <a:t>Madinah.</a:t>
            </a:r>
            <a:endParaRPr>
              <a:latin typeface="Arial"/>
              <a:cs typeface="Arial"/>
            </a:endParaRPr>
          </a:p>
          <a:p>
            <a:pPr marL="220416" indent="-210722">
              <a:lnSpc>
                <a:spcPts val="4709"/>
              </a:lnSpc>
              <a:buSzPct val="169696"/>
              <a:buChar char="•"/>
              <a:tabLst>
                <a:tab pos="220926" algn="l"/>
              </a:tabLst>
            </a:pPr>
            <a:r>
              <a:rPr spc="12" dirty="0">
                <a:latin typeface="Arial"/>
                <a:cs typeface="Arial"/>
              </a:rPr>
              <a:t>Hazrat </a:t>
            </a:r>
            <a:r>
              <a:rPr spc="16" dirty="0">
                <a:latin typeface="Arial"/>
                <a:cs typeface="Arial"/>
              </a:rPr>
              <a:t>Abu </a:t>
            </a:r>
            <a:r>
              <a:rPr spc="12" dirty="0">
                <a:latin typeface="Arial"/>
                <a:cs typeface="Arial"/>
              </a:rPr>
              <a:t>Bakr Siddique (R.A.),</a:t>
            </a:r>
            <a:r>
              <a:rPr spc="-112" dirty="0">
                <a:latin typeface="Arial"/>
                <a:cs typeface="Arial"/>
              </a:rPr>
              <a:t> </a:t>
            </a:r>
            <a:r>
              <a:rPr spc="12" dirty="0">
                <a:latin typeface="Arial"/>
                <a:cs typeface="Arial"/>
              </a:rPr>
              <a:t>Hazrat</a:t>
            </a:r>
            <a:endParaRPr>
              <a:latin typeface="Arial"/>
              <a:cs typeface="Arial"/>
            </a:endParaRPr>
          </a:p>
          <a:p>
            <a:pPr marL="220416">
              <a:spcBef>
                <a:spcPts val="305"/>
              </a:spcBef>
            </a:pPr>
            <a:r>
              <a:rPr spc="16" dirty="0">
                <a:latin typeface="Arial"/>
                <a:cs typeface="Arial"/>
              </a:rPr>
              <a:t>Umar </a:t>
            </a:r>
            <a:r>
              <a:rPr spc="12" dirty="0">
                <a:latin typeface="Arial"/>
                <a:cs typeface="Arial"/>
              </a:rPr>
              <a:t>(R.A.) from Muhajireen </a:t>
            </a:r>
            <a:r>
              <a:rPr spc="16" dirty="0">
                <a:latin typeface="Arial"/>
                <a:cs typeface="Arial"/>
              </a:rPr>
              <a:t>and</a:t>
            </a:r>
            <a:r>
              <a:rPr spc="-125" dirty="0">
                <a:latin typeface="Arial"/>
                <a:cs typeface="Arial"/>
              </a:rPr>
              <a:t> </a:t>
            </a:r>
            <a:r>
              <a:rPr spc="12" dirty="0">
                <a:latin typeface="Arial"/>
                <a:cs typeface="Arial"/>
              </a:rPr>
              <a:t>Hazrat</a:t>
            </a:r>
            <a:endParaRPr>
              <a:latin typeface="Arial"/>
              <a:cs typeface="Arial"/>
            </a:endParaRPr>
          </a:p>
          <a:p>
            <a:pPr marL="220416" marR="4082">
              <a:lnSpc>
                <a:spcPct val="121200"/>
              </a:lnSpc>
              <a:spcBef>
                <a:spcPts val="4"/>
              </a:spcBef>
            </a:pPr>
            <a:r>
              <a:rPr spc="16" dirty="0">
                <a:latin typeface="Arial"/>
                <a:cs typeface="Arial"/>
              </a:rPr>
              <a:t>Saad </a:t>
            </a:r>
            <a:r>
              <a:rPr spc="12" dirty="0">
                <a:latin typeface="Arial"/>
                <a:cs typeface="Arial"/>
              </a:rPr>
              <a:t>bin Mu'az from the Ansaar </a:t>
            </a:r>
            <a:r>
              <a:rPr spc="16" dirty="0">
                <a:latin typeface="Arial"/>
                <a:cs typeface="Arial"/>
              </a:rPr>
              <a:t>and </a:t>
            </a:r>
            <a:r>
              <a:rPr spc="12" dirty="0">
                <a:latin typeface="Arial"/>
                <a:cs typeface="Arial"/>
              </a:rPr>
              <a:t>the</a:t>
            </a:r>
            <a:r>
              <a:rPr spc="-204" dirty="0">
                <a:latin typeface="Arial"/>
                <a:cs typeface="Arial"/>
              </a:rPr>
              <a:t> </a:t>
            </a:r>
            <a:r>
              <a:rPr spc="12" dirty="0">
                <a:latin typeface="Arial"/>
                <a:cs typeface="Arial"/>
              </a:rPr>
              <a:t>rest  of the </a:t>
            </a:r>
            <a:r>
              <a:rPr spc="16" dirty="0">
                <a:latin typeface="Arial"/>
                <a:cs typeface="Arial"/>
              </a:rPr>
              <a:t>Muslims showed </a:t>
            </a:r>
            <a:r>
              <a:rPr spc="8" dirty="0">
                <a:latin typeface="Arial"/>
                <a:cs typeface="Arial"/>
              </a:rPr>
              <a:t>their </a:t>
            </a:r>
            <a:r>
              <a:rPr spc="12" dirty="0">
                <a:latin typeface="Arial"/>
                <a:cs typeface="Arial"/>
              </a:rPr>
              <a:t>willingness </a:t>
            </a:r>
            <a:r>
              <a:rPr spc="16" dirty="0">
                <a:latin typeface="Arial"/>
                <a:cs typeface="Arial"/>
              </a:rPr>
              <a:t>and  </a:t>
            </a:r>
            <a:r>
              <a:rPr spc="12" dirty="0">
                <a:latin typeface="Arial"/>
                <a:cs typeface="Arial"/>
              </a:rPr>
              <a:t>desire to </a:t>
            </a:r>
            <a:r>
              <a:rPr spc="16" dirty="0">
                <a:solidFill>
                  <a:srgbClr val="805D31"/>
                </a:solidFill>
                <a:latin typeface="Arial"/>
                <a:cs typeface="Arial"/>
              </a:rPr>
              <a:t>defend </a:t>
            </a:r>
            <a:r>
              <a:rPr spc="12" dirty="0">
                <a:latin typeface="Arial"/>
                <a:cs typeface="Arial"/>
              </a:rPr>
              <a:t>Islaam against</a:t>
            </a:r>
            <a:r>
              <a:rPr spc="-181" dirty="0">
                <a:latin typeface="Arial"/>
                <a:cs typeface="Arial"/>
              </a:rPr>
              <a:t> </a:t>
            </a:r>
            <a:r>
              <a:rPr spc="12" dirty="0">
                <a:latin typeface="Arial"/>
                <a:cs typeface="Arial"/>
              </a:rPr>
              <a:t>falsehood.</a:t>
            </a:r>
            <a:endParaRPr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70849" y="535519"/>
            <a:ext cx="6020181" cy="34840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8477" indent="-188782">
              <a:lnSpc>
                <a:spcPts val="3016"/>
              </a:lnSpc>
              <a:buSzPct val="165517"/>
              <a:buChar char="•"/>
              <a:tabLst>
                <a:tab pos="198987" algn="l"/>
                <a:tab pos="2583257" algn="l"/>
              </a:tabLst>
            </a:pPr>
            <a:r>
              <a:rPr sz="2300" spc="-8" dirty="0">
                <a:latin typeface="Arial"/>
                <a:cs typeface="Arial"/>
              </a:rPr>
              <a:t>When Rasulullah	was </a:t>
            </a:r>
            <a:r>
              <a:rPr sz="2300" spc="-4" dirty="0">
                <a:latin typeface="Arial"/>
                <a:cs typeface="Arial"/>
              </a:rPr>
              <a:t>satisfied with</a:t>
            </a:r>
            <a:r>
              <a:rPr sz="2300" spc="-108" dirty="0">
                <a:latin typeface="Arial"/>
                <a:cs typeface="Arial"/>
              </a:rPr>
              <a:t> </a:t>
            </a:r>
            <a:r>
              <a:rPr sz="2300" spc="-4" dirty="0">
                <a:latin typeface="Arial"/>
                <a:cs typeface="Arial"/>
              </a:rPr>
              <a:t>the</a:t>
            </a:r>
            <a:endParaRPr sz="2300">
              <a:latin typeface="Arial"/>
              <a:cs typeface="Arial"/>
            </a:endParaRPr>
          </a:p>
          <a:p>
            <a:pPr marL="198477">
              <a:lnSpc>
                <a:spcPts val="2635"/>
              </a:lnSpc>
            </a:pPr>
            <a:r>
              <a:rPr sz="2300" spc="-8" dirty="0">
                <a:latin typeface="Arial"/>
                <a:cs typeface="Arial"/>
              </a:rPr>
              <a:t>decision, </a:t>
            </a:r>
            <a:r>
              <a:rPr sz="2300" spc="-4" dirty="0">
                <a:latin typeface="Arial"/>
                <a:cs typeface="Arial"/>
              </a:rPr>
              <a:t>he began </a:t>
            </a:r>
            <a:r>
              <a:rPr sz="2300" spc="-8" dirty="0">
                <a:latin typeface="Arial"/>
                <a:cs typeface="Arial"/>
              </a:rPr>
              <a:t>preparations </a:t>
            </a:r>
            <a:r>
              <a:rPr sz="2300" spc="-4" dirty="0">
                <a:latin typeface="Arial"/>
                <a:cs typeface="Arial"/>
              </a:rPr>
              <a:t>for</a:t>
            </a:r>
            <a:r>
              <a:rPr sz="2300" spc="-149" dirty="0">
                <a:latin typeface="Arial"/>
                <a:cs typeface="Arial"/>
              </a:rPr>
              <a:t> </a:t>
            </a:r>
            <a:r>
              <a:rPr sz="2300" spc="-4" dirty="0">
                <a:latin typeface="Arial"/>
                <a:cs typeface="Arial"/>
              </a:rPr>
              <a:t>the</a:t>
            </a:r>
            <a:endParaRPr sz="2300">
              <a:latin typeface="Arial"/>
              <a:cs typeface="Arial"/>
            </a:endParaRPr>
          </a:p>
          <a:p>
            <a:pPr marL="198477">
              <a:lnSpc>
                <a:spcPts val="2792"/>
              </a:lnSpc>
            </a:pPr>
            <a:r>
              <a:rPr sz="2300" spc="-4" dirty="0">
                <a:latin typeface="Arial"/>
                <a:cs typeface="Arial"/>
              </a:rPr>
              <a:t>defence of</a:t>
            </a:r>
            <a:r>
              <a:rPr sz="2300" spc="-68" dirty="0">
                <a:latin typeface="Arial"/>
                <a:cs typeface="Arial"/>
              </a:rPr>
              <a:t> </a:t>
            </a:r>
            <a:r>
              <a:rPr sz="2300" spc="-4" dirty="0">
                <a:latin typeface="Arial"/>
                <a:cs typeface="Arial"/>
              </a:rPr>
              <a:t>Islaam.</a:t>
            </a:r>
            <a:endParaRPr sz="2300">
              <a:latin typeface="Arial"/>
              <a:cs typeface="Arial"/>
            </a:endParaRPr>
          </a:p>
          <a:p>
            <a:pPr marL="198477" marR="202048" indent="-188782">
              <a:lnSpc>
                <a:spcPct val="89800"/>
              </a:lnSpc>
              <a:spcBef>
                <a:spcPts val="678"/>
              </a:spcBef>
              <a:buSzPct val="165517"/>
              <a:buChar char="•"/>
              <a:tabLst>
                <a:tab pos="198987" algn="l"/>
                <a:tab pos="1734246" algn="l"/>
              </a:tabLst>
            </a:pPr>
            <a:r>
              <a:rPr sz="2300" spc="-8" dirty="0">
                <a:latin typeface="Arial"/>
                <a:cs typeface="Arial"/>
              </a:rPr>
              <a:t>Rasulullah	</a:t>
            </a:r>
            <a:r>
              <a:rPr sz="2300" spc="-4" dirty="0">
                <a:latin typeface="Arial"/>
                <a:cs typeface="Arial"/>
              </a:rPr>
              <a:t>left </a:t>
            </a:r>
            <a:r>
              <a:rPr sz="2300" spc="-8" dirty="0">
                <a:latin typeface="Arial"/>
                <a:cs typeface="Arial"/>
              </a:rPr>
              <a:t>Madinah </a:t>
            </a:r>
            <a:r>
              <a:rPr sz="2300" spc="-4" dirty="0">
                <a:latin typeface="Arial"/>
                <a:cs typeface="Arial"/>
              </a:rPr>
              <a:t>with </a:t>
            </a:r>
            <a:r>
              <a:rPr sz="2300" spc="-4" dirty="0">
                <a:solidFill>
                  <a:srgbClr val="00F600"/>
                </a:solidFill>
                <a:latin typeface="Arial"/>
                <a:cs typeface="Arial"/>
              </a:rPr>
              <a:t>313</a:t>
            </a:r>
            <a:r>
              <a:rPr sz="2300" spc="-137" dirty="0">
                <a:solidFill>
                  <a:srgbClr val="00F600"/>
                </a:solidFill>
                <a:latin typeface="Arial"/>
                <a:cs typeface="Arial"/>
              </a:rPr>
              <a:t> </a:t>
            </a:r>
            <a:r>
              <a:rPr sz="2300" spc="-8" dirty="0">
                <a:latin typeface="Arial"/>
                <a:cs typeface="Arial"/>
              </a:rPr>
              <a:t>men  </a:t>
            </a:r>
            <a:r>
              <a:rPr sz="2300" spc="-4" dirty="0">
                <a:latin typeface="Arial"/>
                <a:cs typeface="Arial"/>
              </a:rPr>
              <a:t>including </a:t>
            </a:r>
            <a:r>
              <a:rPr sz="2300" spc="-4" dirty="0">
                <a:solidFill>
                  <a:srgbClr val="FFFF60"/>
                </a:solidFill>
                <a:latin typeface="Arial"/>
                <a:cs typeface="Arial"/>
              </a:rPr>
              <a:t>some teenage</a:t>
            </a:r>
            <a:r>
              <a:rPr sz="2300" spc="-141" dirty="0">
                <a:solidFill>
                  <a:srgbClr val="FFFF60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FF60"/>
                </a:solidFill>
                <a:latin typeface="Arial"/>
                <a:cs typeface="Arial"/>
              </a:rPr>
              <a:t>boys</a:t>
            </a:r>
            <a:r>
              <a:rPr sz="2300" dirty="0">
                <a:latin typeface="Arial"/>
                <a:cs typeface="Arial"/>
              </a:rPr>
              <a:t>.</a:t>
            </a:r>
            <a:endParaRPr sz="2300">
              <a:latin typeface="Arial"/>
              <a:cs typeface="Arial"/>
            </a:endParaRPr>
          </a:p>
          <a:p>
            <a:pPr marL="198477" indent="-188782">
              <a:lnSpc>
                <a:spcPts val="2772"/>
              </a:lnSpc>
              <a:buSzPct val="165517"/>
              <a:buChar char="•"/>
              <a:tabLst>
                <a:tab pos="198987" algn="l"/>
              </a:tabLst>
            </a:pPr>
            <a:r>
              <a:rPr sz="2300" spc="-4" dirty="0">
                <a:latin typeface="Arial"/>
                <a:cs typeface="Arial"/>
              </a:rPr>
              <a:t>They only</a:t>
            </a:r>
            <a:r>
              <a:rPr sz="2300" spc="-56" dirty="0">
                <a:latin typeface="Arial"/>
                <a:cs typeface="Arial"/>
              </a:rPr>
              <a:t> </a:t>
            </a:r>
            <a:r>
              <a:rPr sz="2300" spc="-4" dirty="0">
                <a:latin typeface="Arial"/>
                <a:cs typeface="Arial"/>
              </a:rPr>
              <a:t>had:</a:t>
            </a:r>
            <a:endParaRPr sz="2300">
              <a:latin typeface="Arial"/>
              <a:cs typeface="Arial"/>
            </a:endParaRPr>
          </a:p>
          <a:p>
            <a:pPr marL="198477" indent="-188782">
              <a:lnSpc>
                <a:spcPts val="3186"/>
              </a:lnSpc>
              <a:buSzPct val="165517"/>
              <a:buChar char="•"/>
              <a:tabLst>
                <a:tab pos="198987" algn="l"/>
              </a:tabLst>
            </a:pPr>
            <a:r>
              <a:rPr sz="2300" spc="-4" dirty="0">
                <a:solidFill>
                  <a:srgbClr val="FF0000"/>
                </a:solidFill>
                <a:latin typeface="Arial"/>
                <a:cs typeface="Arial"/>
              </a:rPr>
              <a:t>3</a:t>
            </a:r>
            <a:r>
              <a:rPr sz="2300" spc="-2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300" spc="-4" dirty="0">
                <a:solidFill>
                  <a:srgbClr val="FF0000"/>
                </a:solidFill>
                <a:latin typeface="Arial"/>
                <a:cs typeface="Arial"/>
              </a:rPr>
              <a:t>horses</a:t>
            </a:r>
            <a:r>
              <a:rPr sz="2300" spc="-4" dirty="0">
                <a:latin typeface="Arial"/>
                <a:cs typeface="Arial"/>
              </a:rPr>
              <a:t>,</a:t>
            </a:r>
            <a:endParaRPr sz="2300">
              <a:latin typeface="Arial"/>
              <a:cs typeface="Arial"/>
            </a:endParaRPr>
          </a:p>
          <a:p>
            <a:pPr marL="198477" indent="-188782">
              <a:lnSpc>
                <a:spcPts val="3186"/>
              </a:lnSpc>
              <a:buSzPct val="165517"/>
              <a:buChar char="•"/>
              <a:tabLst>
                <a:tab pos="198987" algn="l"/>
              </a:tabLst>
            </a:pPr>
            <a:r>
              <a:rPr sz="2300" spc="-4" dirty="0">
                <a:solidFill>
                  <a:srgbClr val="805D31"/>
                </a:solidFill>
                <a:latin typeface="Arial"/>
                <a:cs typeface="Arial"/>
              </a:rPr>
              <a:t>70</a:t>
            </a:r>
            <a:r>
              <a:rPr sz="2300" spc="-36" dirty="0">
                <a:solidFill>
                  <a:srgbClr val="805D31"/>
                </a:solidFill>
                <a:latin typeface="Arial"/>
                <a:cs typeface="Arial"/>
              </a:rPr>
              <a:t> </a:t>
            </a:r>
            <a:r>
              <a:rPr sz="2300" spc="-4" dirty="0">
                <a:solidFill>
                  <a:srgbClr val="805D31"/>
                </a:solidFill>
                <a:latin typeface="Arial"/>
                <a:cs typeface="Arial"/>
              </a:rPr>
              <a:t>camels</a:t>
            </a:r>
            <a:endParaRPr sz="2300">
              <a:latin typeface="Arial"/>
              <a:cs typeface="Arial"/>
            </a:endParaRPr>
          </a:p>
          <a:p>
            <a:pPr marL="198477" indent="-188782">
              <a:lnSpc>
                <a:spcPts val="3909"/>
              </a:lnSpc>
              <a:buSzPct val="165517"/>
              <a:buChar char="•"/>
              <a:tabLst>
                <a:tab pos="198987" algn="l"/>
              </a:tabLst>
            </a:pPr>
            <a:r>
              <a:rPr sz="2300" spc="-4" dirty="0">
                <a:latin typeface="Arial"/>
                <a:cs typeface="Arial"/>
              </a:rPr>
              <a:t>and a </a:t>
            </a:r>
            <a:r>
              <a:rPr sz="2300" spc="-4" dirty="0">
                <a:solidFill>
                  <a:srgbClr val="FFFF60"/>
                </a:solidFill>
                <a:latin typeface="Arial"/>
                <a:cs typeface="Arial"/>
              </a:rPr>
              <a:t>few</a:t>
            </a:r>
            <a:r>
              <a:rPr sz="2300" spc="-72" dirty="0">
                <a:solidFill>
                  <a:srgbClr val="FFFF60"/>
                </a:solidFill>
                <a:latin typeface="Arial"/>
                <a:cs typeface="Arial"/>
              </a:rPr>
              <a:t> </a:t>
            </a:r>
            <a:r>
              <a:rPr sz="2300" spc="-4" dirty="0">
                <a:solidFill>
                  <a:srgbClr val="FFFF60"/>
                </a:solidFill>
                <a:latin typeface="Arial"/>
                <a:cs typeface="Arial"/>
              </a:rPr>
              <a:t>swords</a:t>
            </a:r>
            <a:r>
              <a:rPr sz="2300" spc="-4" dirty="0">
                <a:latin typeface="Arial"/>
                <a:cs typeface="Arial"/>
              </a:rPr>
              <a:t>.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10690" y="1003767"/>
            <a:ext cx="6590310" cy="1339383"/>
          </a:xfrm>
          <a:prstGeom prst="rect">
            <a:avLst/>
          </a:prstGeom>
        </p:spPr>
        <p:txBody>
          <a:bodyPr vert="horz" wrap="square" lIns="0" tIns="9694" rIns="0" bIns="0" rtlCol="0">
            <a:spAutoFit/>
          </a:bodyPr>
          <a:lstStyle/>
          <a:p>
            <a:pPr marL="10204" marR="4082">
              <a:lnSpc>
                <a:spcPct val="119900"/>
              </a:lnSpc>
              <a:spcBef>
                <a:spcPts val="76"/>
              </a:spcBef>
              <a:tabLst>
                <a:tab pos="3252668" algn="l"/>
              </a:tabLst>
            </a:pPr>
            <a:r>
              <a:rPr sz="3600" b="1" spc="-8" dirty="0">
                <a:solidFill>
                  <a:srgbClr val="000000"/>
                </a:solidFill>
              </a:rPr>
              <a:t>The </a:t>
            </a:r>
            <a:r>
              <a:rPr sz="3600" b="1" spc="-4" dirty="0">
                <a:solidFill>
                  <a:srgbClr val="000000"/>
                </a:solidFill>
              </a:rPr>
              <a:t>Battle </a:t>
            </a:r>
            <a:r>
              <a:rPr sz="3600" b="1" spc="-4">
                <a:solidFill>
                  <a:srgbClr val="000000"/>
                </a:solidFill>
              </a:rPr>
              <a:t>of </a:t>
            </a:r>
            <a:r>
              <a:rPr sz="3600" b="1" spc="-8" smtClean="0">
                <a:solidFill>
                  <a:srgbClr val="000000"/>
                </a:solidFill>
              </a:rPr>
              <a:t>Badr</a:t>
            </a:r>
            <a:r>
              <a:rPr sz="3600" b="1" spc="-4" smtClean="0">
                <a:solidFill>
                  <a:srgbClr val="000000"/>
                </a:solidFill>
              </a:rPr>
              <a:t>,</a:t>
            </a:r>
            <a:r>
              <a:rPr sz="3600" b="1" spc="-64" smtClean="0">
                <a:solidFill>
                  <a:srgbClr val="000000"/>
                </a:solidFill>
              </a:rPr>
              <a:t> </a:t>
            </a:r>
            <a:r>
              <a:rPr sz="3600" b="1" spc="-8" dirty="0">
                <a:solidFill>
                  <a:srgbClr val="000000"/>
                </a:solidFill>
              </a:rPr>
              <a:t>fought  March 17, 624 </a:t>
            </a:r>
            <a:r>
              <a:rPr sz="3600" b="1" spc="-4" dirty="0">
                <a:solidFill>
                  <a:srgbClr val="000000"/>
                </a:solidFill>
              </a:rPr>
              <a:t>C.E.</a:t>
            </a:r>
            <a:r>
              <a:rPr sz="3600" b="1" spc="20" dirty="0">
                <a:solidFill>
                  <a:srgbClr val="000000"/>
                </a:solidFill>
              </a:rPr>
              <a:t> </a:t>
            </a:r>
            <a:r>
              <a:rPr sz="3600" b="1" spc="-4" dirty="0">
                <a:solidFill>
                  <a:srgbClr val="000000"/>
                </a:solidFill>
              </a:rPr>
              <a:t>(17</a:t>
            </a:r>
            <a:endParaRPr sz="3600"/>
          </a:p>
        </p:txBody>
      </p:sp>
      <p:sp>
        <p:nvSpPr>
          <p:cNvPr id="3" name="object 3"/>
          <p:cNvSpPr txBox="1">
            <a:spLocks noGrp="1"/>
          </p:cNvSpPr>
          <p:nvPr>
            <p:ph sz="quarter" idx="1"/>
          </p:nvPr>
        </p:nvSpPr>
        <p:spPr>
          <a:xfrm>
            <a:off x="829132" y="1270701"/>
            <a:ext cx="8314867" cy="3762343"/>
          </a:xfrm>
          <a:prstGeom prst="rect">
            <a:avLst/>
          </a:prstGeom>
        </p:spPr>
        <p:txBody>
          <a:bodyPr vert="horz" wrap="square" lIns="0" tIns="1126521" rIns="0" bIns="0" rtlCol="0">
            <a:spAutoFit/>
          </a:bodyPr>
          <a:lstStyle/>
          <a:p>
            <a:pPr marL="529101" marR="861766">
              <a:lnSpc>
                <a:spcPct val="119800"/>
              </a:lnSpc>
              <a:spcBef>
                <a:spcPts val="80"/>
              </a:spcBef>
            </a:pPr>
            <a:r>
              <a:rPr sz="3600" spc="-8" dirty="0">
                <a:solidFill>
                  <a:srgbClr val="000000"/>
                </a:solidFill>
              </a:rPr>
              <a:t>Ramadan </a:t>
            </a:r>
            <a:r>
              <a:rPr sz="3600" spc="-4" dirty="0">
                <a:solidFill>
                  <a:srgbClr val="000000"/>
                </a:solidFill>
              </a:rPr>
              <a:t>2 </a:t>
            </a:r>
            <a:r>
              <a:rPr sz="3600" spc="-8" dirty="0">
                <a:solidFill>
                  <a:srgbClr val="000000"/>
                </a:solidFill>
              </a:rPr>
              <a:t>AH </a:t>
            </a:r>
            <a:r>
              <a:rPr sz="3600" spc="-4" dirty="0">
                <a:solidFill>
                  <a:srgbClr val="000000"/>
                </a:solidFill>
              </a:rPr>
              <a:t>in the  </a:t>
            </a:r>
            <a:r>
              <a:rPr sz="3600" spc="-8" dirty="0">
                <a:solidFill>
                  <a:srgbClr val="000000"/>
                </a:solidFill>
              </a:rPr>
              <a:t>Islamic</a:t>
            </a:r>
            <a:r>
              <a:rPr sz="3600" dirty="0">
                <a:solidFill>
                  <a:srgbClr val="000000"/>
                </a:solidFill>
              </a:rPr>
              <a:t> </a:t>
            </a:r>
            <a:r>
              <a:rPr sz="3600" spc="-4" dirty="0">
                <a:solidFill>
                  <a:srgbClr val="000000"/>
                </a:solidFill>
              </a:rPr>
              <a:t>calendar)</a:t>
            </a:r>
            <a:endParaRPr sz="3600"/>
          </a:p>
          <a:p>
            <a:pPr marL="1960785" marR="4082" indent="-1162797">
              <a:lnSpc>
                <a:spcPct val="120400"/>
              </a:lnSpc>
              <a:spcBef>
                <a:spcPts val="2310"/>
              </a:spcBef>
            </a:pPr>
            <a:r>
              <a:rPr sz="2500" i="0" dirty="0">
                <a:solidFill>
                  <a:srgbClr val="FF0066"/>
                </a:solidFill>
              </a:rPr>
              <a:t>The Most Decisive Battle Between  Truth </a:t>
            </a:r>
            <a:r>
              <a:rPr sz="2500" i="0" spc="4" dirty="0">
                <a:solidFill>
                  <a:srgbClr val="FF0066"/>
                </a:solidFill>
              </a:rPr>
              <a:t>&amp;</a:t>
            </a:r>
            <a:r>
              <a:rPr sz="2500" i="0" spc="-8" dirty="0">
                <a:solidFill>
                  <a:srgbClr val="FF0066"/>
                </a:solidFill>
              </a:rPr>
              <a:t> </a:t>
            </a:r>
            <a:r>
              <a:rPr sz="2500" i="0" dirty="0">
                <a:solidFill>
                  <a:srgbClr val="FF0066"/>
                </a:solidFill>
              </a:rPr>
              <a:t>Falsehood</a:t>
            </a:r>
            <a:endParaRPr sz="2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39177" y="482717"/>
            <a:ext cx="3135821" cy="581235"/>
          </a:xfrm>
          <a:prstGeom prst="rect">
            <a:avLst/>
          </a:prstGeom>
        </p:spPr>
        <p:txBody>
          <a:bodyPr vert="horz" wrap="square" lIns="0" tIns="11734" rIns="0" bIns="0" rtlCol="0">
            <a:spAutoFit/>
          </a:bodyPr>
          <a:lstStyle/>
          <a:p>
            <a:pPr marL="10204">
              <a:spcBef>
                <a:spcPts val="92"/>
              </a:spcBef>
            </a:pPr>
            <a:r>
              <a:rPr sz="3700" b="1" spc="4" dirty="0">
                <a:solidFill>
                  <a:srgbClr val="184348"/>
                </a:solidFill>
              </a:rPr>
              <a:t>Introduction</a:t>
            </a:r>
            <a:endParaRPr sz="3700"/>
          </a:p>
        </p:txBody>
      </p:sp>
      <p:sp>
        <p:nvSpPr>
          <p:cNvPr id="3" name="object 3"/>
          <p:cNvSpPr txBox="1"/>
          <p:nvPr/>
        </p:nvSpPr>
        <p:spPr>
          <a:xfrm>
            <a:off x="1270215" y="1418405"/>
            <a:ext cx="6540818" cy="2656599"/>
          </a:xfrm>
          <a:prstGeom prst="rect">
            <a:avLst/>
          </a:prstGeom>
        </p:spPr>
        <p:txBody>
          <a:bodyPr vert="horz" wrap="square" lIns="0" tIns="8674" rIns="0" bIns="0" rtlCol="0">
            <a:spAutoFit/>
          </a:bodyPr>
          <a:lstStyle/>
          <a:p>
            <a:pPr marL="169394" marR="4082" indent="-159700">
              <a:lnSpc>
                <a:spcPct val="101499"/>
              </a:lnSpc>
              <a:spcBef>
                <a:spcPts val="68"/>
              </a:spcBef>
            </a:pPr>
            <a:r>
              <a:rPr sz="1800" spc="8" dirty="0">
                <a:solidFill>
                  <a:srgbClr val="184348"/>
                </a:solidFill>
                <a:latin typeface="Arial"/>
                <a:cs typeface="Arial"/>
              </a:rPr>
              <a:t>At the time of the battle, Arabia </a:t>
            </a:r>
            <a:r>
              <a:rPr sz="1800" spc="12" dirty="0">
                <a:solidFill>
                  <a:srgbClr val="184348"/>
                </a:solidFill>
                <a:latin typeface="Arial"/>
                <a:cs typeface="Arial"/>
              </a:rPr>
              <a:t>was </a:t>
            </a:r>
            <a:r>
              <a:rPr sz="1800" spc="8" dirty="0">
                <a:solidFill>
                  <a:srgbClr val="184348"/>
                </a:solidFill>
                <a:latin typeface="Arial"/>
                <a:cs typeface="Arial"/>
              </a:rPr>
              <a:t>sparsely populated  by </a:t>
            </a:r>
            <a:r>
              <a:rPr sz="1800" spc="12" dirty="0">
                <a:solidFill>
                  <a:srgbClr val="184348"/>
                </a:solidFill>
                <a:latin typeface="Arial"/>
                <a:cs typeface="Arial"/>
              </a:rPr>
              <a:t>a number </a:t>
            </a:r>
            <a:r>
              <a:rPr sz="1800" spc="8" dirty="0">
                <a:solidFill>
                  <a:srgbClr val="184348"/>
                </a:solidFill>
                <a:latin typeface="Arial"/>
                <a:cs typeface="Arial"/>
              </a:rPr>
              <a:t>of Arabic-speaking peoples. </a:t>
            </a:r>
            <a:r>
              <a:rPr sz="1800" spc="12" dirty="0">
                <a:solidFill>
                  <a:srgbClr val="184348"/>
                </a:solidFill>
                <a:latin typeface="Arial"/>
                <a:cs typeface="Arial"/>
              </a:rPr>
              <a:t>Some </a:t>
            </a:r>
            <a:r>
              <a:rPr sz="1800" spc="8" dirty="0">
                <a:solidFill>
                  <a:srgbClr val="184348"/>
                </a:solidFill>
                <a:latin typeface="Arial"/>
                <a:cs typeface="Arial"/>
              </a:rPr>
              <a:t>were  </a:t>
            </a:r>
            <a:r>
              <a:rPr sz="1800" u="heavy" spc="8" dirty="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Arial"/>
                <a:cs typeface="Arial"/>
                <a:hlinkClick r:id="rId2"/>
              </a:rPr>
              <a:t>Bedouin</a:t>
            </a:r>
            <a:r>
              <a:rPr sz="1800" spc="8" dirty="0">
                <a:solidFill>
                  <a:srgbClr val="184348"/>
                </a:solidFill>
                <a:latin typeface="Arial"/>
                <a:cs typeface="Arial"/>
              </a:rPr>
              <a:t>; pastoral </a:t>
            </a:r>
            <a:r>
              <a:rPr sz="1800" u="heavy" spc="12" dirty="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Arial"/>
                <a:cs typeface="Arial"/>
                <a:hlinkClick r:id="rId3"/>
              </a:rPr>
              <a:t>nomads</a:t>
            </a:r>
            <a:r>
              <a:rPr sz="1800" spc="12" dirty="0">
                <a:solidFill>
                  <a:srgbClr val="0000ED"/>
                </a:solidFill>
                <a:latin typeface="Arial"/>
                <a:cs typeface="Arial"/>
                <a:hlinkClick r:id="rId3"/>
              </a:rPr>
              <a:t> </a:t>
            </a:r>
            <a:r>
              <a:rPr sz="1800" spc="8" dirty="0">
                <a:solidFill>
                  <a:srgbClr val="184348"/>
                </a:solidFill>
                <a:latin typeface="Arial"/>
                <a:cs typeface="Arial"/>
              </a:rPr>
              <a:t>organized in tribes; </a:t>
            </a:r>
            <a:r>
              <a:rPr sz="1800" spc="12" dirty="0">
                <a:solidFill>
                  <a:srgbClr val="184348"/>
                </a:solidFill>
                <a:latin typeface="Arial"/>
                <a:cs typeface="Arial"/>
              </a:rPr>
              <a:t>some  </a:t>
            </a:r>
            <a:r>
              <a:rPr sz="1800" spc="8" dirty="0">
                <a:solidFill>
                  <a:srgbClr val="184348"/>
                </a:solidFill>
                <a:latin typeface="Arial"/>
                <a:cs typeface="Arial"/>
              </a:rPr>
              <a:t>were agriculturalists living either in oases in the north  or in the </a:t>
            </a:r>
            <a:r>
              <a:rPr sz="1800" spc="12" dirty="0">
                <a:solidFill>
                  <a:srgbClr val="184348"/>
                </a:solidFill>
                <a:latin typeface="Arial"/>
                <a:cs typeface="Arial"/>
              </a:rPr>
              <a:t>more </a:t>
            </a:r>
            <a:r>
              <a:rPr sz="1800" spc="4" dirty="0">
                <a:solidFill>
                  <a:srgbClr val="184348"/>
                </a:solidFill>
                <a:latin typeface="Arial"/>
                <a:cs typeface="Arial"/>
              </a:rPr>
              <a:t>fertile </a:t>
            </a:r>
            <a:r>
              <a:rPr sz="1800" spc="12" dirty="0">
                <a:solidFill>
                  <a:srgbClr val="184348"/>
                </a:solidFill>
                <a:latin typeface="Arial"/>
                <a:cs typeface="Arial"/>
              </a:rPr>
              <a:t>and </a:t>
            </a:r>
            <a:r>
              <a:rPr sz="1800" spc="8" dirty="0">
                <a:solidFill>
                  <a:srgbClr val="184348"/>
                </a:solidFill>
                <a:latin typeface="Arial"/>
                <a:cs typeface="Arial"/>
              </a:rPr>
              <a:t>thickly settled areas to the  south </a:t>
            </a:r>
            <a:r>
              <a:rPr sz="1800" spc="12" dirty="0">
                <a:solidFill>
                  <a:srgbClr val="184348"/>
                </a:solidFill>
                <a:latin typeface="Arial"/>
                <a:cs typeface="Arial"/>
              </a:rPr>
              <a:t>(now </a:t>
            </a:r>
            <a:r>
              <a:rPr sz="1800" u="heavy" spc="12" dirty="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Arial"/>
                <a:cs typeface="Arial"/>
                <a:hlinkClick r:id="rId4"/>
              </a:rPr>
              <a:t>Yemen</a:t>
            </a:r>
            <a:r>
              <a:rPr sz="1800" spc="12" dirty="0">
                <a:solidFill>
                  <a:srgbClr val="0000ED"/>
                </a:solidFill>
                <a:latin typeface="Arial"/>
                <a:cs typeface="Arial"/>
                <a:hlinkClick r:id="rId4"/>
              </a:rPr>
              <a:t> </a:t>
            </a:r>
            <a:r>
              <a:rPr sz="1800" spc="12" dirty="0">
                <a:solidFill>
                  <a:srgbClr val="184348"/>
                </a:solidFill>
                <a:latin typeface="Arial"/>
                <a:cs typeface="Arial"/>
              </a:rPr>
              <a:t>and </a:t>
            </a:r>
            <a:r>
              <a:rPr sz="1800" u="heavy" spc="12" dirty="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Arial"/>
                <a:cs typeface="Arial"/>
                <a:hlinkClick r:id="rId5"/>
              </a:rPr>
              <a:t>Oman</a:t>
            </a:r>
            <a:r>
              <a:rPr sz="1800" spc="12" dirty="0">
                <a:solidFill>
                  <a:srgbClr val="184348"/>
                </a:solidFill>
                <a:latin typeface="Arial"/>
                <a:cs typeface="Arial"/>
              </a:rPr>
              <a:t>). The </a:t>
            </a:r>
            <a:r>
              <a:rPr sz="1800" spc="8" dirty="0">
                <a:solidFill>
                  <a:srgbClr val="184348"/>
                </a:solidFill>
                <a:latin typeface="Arial"/>
                <a:cs typeface="Arial"/>
              </a:rPr>
              <a:t>majority of Arabs  </a:t>
            </a:r>
            <a:r>
              <a:rPr sz="1800" spc="12" dirty="0">
                <a:solidFill>
                  <a:srgbClr val="184348"/>
                </a:solidFill>
                <a:latin typeface="Arial"/>
                <a:cs typeface="Arial"/>
              </a:rPr>
              <a:t>were </a:t>
            </a:r>
            <a:r>
              <a:rPr sz="1800" spc="8" dirty="0">
                <a:solidFill>
                  <a:srgbClr val="184348"/>
                </a:solidFill>
                <a:latin typeface="Arial"/>
                <a:cs typeface="Arial"/>
              </a:rPr>
              <a:t>adherents of </a:t>
            </a:r>
            <a:r>
              <a:rPr sz="1800" spc="12" dirty="0">
                <a:solidFill>
                  <a:srgbClr val="184348"/>
                </a:solidFill>
                <a:latin typeface="Arial"/>
                <a:cs typeface="Arial"/>
              </a:rPr>
              <a:t>numerous </a:t>
            </a:r>
            <a:r>
              <a:rPr sz="1800" u="heavy" spc="8" dirty="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Arial"/>
                <a:cs typeface="Arial"/>
                <a:hlinkClick r:id="rId6"/>
              </a:rPr>
              <a:t>polytheistic</a:t>
            </a:r>
            <a:r>
              <a:rPr sz="1800" spc="36" dirty="0">
                <a:solidFill>
                  <a:srgbClr val="0000ED"/>
                </a:solidFill>
                <a:latin typeface="Arial"/>
                <a:cs typeface="Arial"/>
                <a:hlinkClick r:id="rId6"/>
              </a:rPr>
              <a:t> </a:t>
            </a:r>
            <a:r>
              <a:rPr sz="1800" u="heavy" spc="8" dirty="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Arial"/>
                <a:cs typeface="Arial"/>
                <a:hlinkClick r:id="rId7"/>
              </a:rPr>
              <a:t>religions</a:t>
            </a:r>
            <a:r>
              <a:rPr sz="1800" spc="8" dirty="0">
                <a:solidFill>
                  <a:srgbClr val="184348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169394" marR="236743" indent="-159700">
              <a:lnSpc>
                <a:spcPct val="90900"/>
              </a:lnSpc>
              <a:spcBef>
                <a:spcPts val="719"/>
              </a:spcBef>
              <a:buSzPct val="171739"/>
              <a:buChar char="•"/>
              <a:tabLst>
                <a:tab pos="169903" algn="l"/>
              </a:tabLst>
            </a:pPr>
            <a:r>
              <a:rPr sz="1800" spc="12" dirty="0">
                <a:latin typeface="Arial"/>
                <a:cs typeface="Arial"/>
              </a:rPr>
              <a:t>The </a:t>
            </a:r>
            <a:r>
              <a:rPr sz="1800" spc="8" dirty="0">
                <a:latin typeface="Arial"/>
                <a:cs typeface="Arial"/>
              </a:rPr>
              <a:t>battle of Badr however </a:t>
            </a:r>
            <a:r>
              <a:rPr sz="1800" spc="12" dirty="0">
                <a:latin typeface="Arial"/>
                <a:cs typeface="Arial"/>
              </a:rPr>
              <a:t>was </a:t>
            </a:r>
            <a:r>
              <a:rPr sz="1800" spc="8" dirty="0">
                <a:latin typeface="Arial"/>
                <a:cs typeface="Arial"/>
              </a:rPr>
              <a:t>the </a:t>
            </a:r>
            <a:r>
              <a:rPr sz="1800" spc="4" dirty="0">
                <a:latin typeface="Arial"/>
                <a:cs typeface="Arial"/>
              </a:rPr>
              <a:t>first </a:t>
            </a:r>
            <a:r>
              <a:rPr sz="1800" spc="8" dirty="0">
                <a:latin typeface="Arial"/>
                <a:cs typeface="Arial"/>
              </a:rPr>
              <a:t>large-scale  </a:t>
            </a:r>
            <a:r>
              <a:rPr sz="1800" spc="12" dirty="0">
                <a:latin typeface="Arial"/>
                <a:cs typeface="Arial"/>
              </a:rPr>
              <a:t>engagement </a:t>
            </a:r>
            <a:r>
              <a:rPr sz="1800" spc="8" dirty="0">
                <a:latin typeface="Arial"/>
                <a:cs typeface="Arial"/>
              </a:rPr>
              <a:t>between the two</a:t>
            </a:r>
            <a:r>
              <a:rPr sz="1800" spc="52" dirty="0">
                <a:latin typeface="Arial"/>
                <a:cs typeface="Arial"/>
              </a:rPr>
              <a:t> </a:t>
            </a:r>
            <a:r>
              <a:rPr sz="1800" spc="8" dirty="0">
                <a:latin typeface="Arial"/>
                <a:cs typeface="Arial"/>
              </a:rPr>
              <a:t>forces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39177" y="476802"/>
            <a:ext cx="4977194" cy="581235"/>
          </a:xfrm>
          <a:prstGeom prst="rect">
            <a:avLst/>
          </a:prstGeom>
        </p:spPr>
        <p:txBody>
          <a:bodyPr vert="horz" wrap="square" lIns="0" tIns="11734" rIns="0" bIns="0" rtlCol="0">
            <a:spAutoFit/>
          </a:bodyPr>
          <a:lstStyle/>
          <a:p>
            <a:pPr marL="10204">
              <a:spcBef>
                <a:spcPts val="92"/>
              </a:spcBef>
            </a:pPr>
            <a:r>
              <a:rPr sz="3700" u="heavy" spc="4" dirty="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hlinkClick r:id="rId2"/>
              </a:rPr>
              <a:t>Muhammad</a:t>
            </a:r>
            <a:r>
              <a:rPr sz="3700" spc="-4" dirty="0">
                <a:solidFill>
                  <a:srgbClr val="0000ED"/>
                </a:solidFill>
                <a:hlinkClick r:id="rId2"/>
              </a:rPr>
              <a:t> </a:t>
            </a:r>
            <a:r>
              <a:rPr sz="3700" spc="4" dirty="0">
                <a:solidFill>
                  <a:srgbClr val="00B0F0"/>
                </a:solidFill>
              </a:rPr>
              <a:t>(p.b.u.h)</a:t>
            </a:r>
            <a:endParaRPr sz="3700">
              <a:solidFill>
                <a:srgbClr val="00B0F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401" y="1476699"/>
            <a:ext cx="7891310" cy="33291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944" indent="-137250">
              <a:lnSpc>
                <a:spcPts val="2013"/>
              </a:lnSpc>
              <a:buSzPct val="167567"/>
              <a:buChar char="•"/>
              <a:tabLst>
                <a:tab pos="147454" algn="l"/>
              </a:tabLst>
            </a:pPr>
            <a:r>
              <a:rPr sz="1500" spc="16" dirty="0">
                <a:solidFill>
                  <a:srgbClr val="184348"/>
                </a:solidFill>
                <a:latin typeface="Arial"/>
                <a:cs typeface="Arial"/>
              </a:rPr>
              <a:t>Muhammad </a:t>
            </a:r>
            <a:r>
              <a:rPr sz="1500" spc="4" dirty="0">
                <a:solidFill>
                  <a:srgbClr val="184348"/>
                </a:solidFill>
                <a:latin typeface="Arial"/>
                <a:cs typeface="Arial"/>
              </a:rPr>
              <a:t>was </a:t>
            </a:r>
            <a:r>
              <a:rPr sz="1500" spc="8" dirty="0">
                <a:solidFill>
                  <a:srgbClr val="184348"/>
                </a:solidFill>
                <a:latin typeface="Arial"/>
                <a:cs typeface="Arial"/>
              </a:rPr>
              <a:t>born in </a:t>
            </a:r>
            <a:r>
              <a:rPr sz="1500" spc="16" dirty="0">
                <a:solidFill>
                  <a:srgbClr val="184348"/>
                </a:solidFill>
                <a:latin typeface="Arial"/>
                <a:cs typeface="Arial"/>
              </a:rPr>
              <a:t>Mecca </a:t>
            </a:r>
            <a:r>
              <a:rPr sz="1500" spc="8" dirty="0">
                <a:solidFill>
                  <a:srgbClr val="184348"/>
                </a:solidFill>
                <a:latin typeface="Arial"/>
                <a:cs typeface="Arial"/>
              </a:rPr>
              <a:t>around 570 C.E. into </a:t>
            </a:r>
            <a:r>
              <a:rPr sz="1500" spc="12" dirty="0">
                <a:solidFill>
                  <a:srgbClr val="184348"/>
                </a:solidFill>
                <a:latin typeface="Arial"/>
                <a:cs typeface="Arial"/>
              </a:rPr>
              <a:t>the</a:t>
            </a:r>
            <a:r>
              <a:rPr sz="1500" spc="104" dirty="0">
                <a:solidFill>
                  <a:srgbClr val="184348"/>
                </a:solidFill>
                <a:latin typeface="Arial"/>
                <a:cs typeface="Arial"/>
              </a:rPr>
              <a:t> </a:t>
            </a:r>
            <a:r>
              <a:rPr sz="1500" spc="12" dirty="0">
                <a:solidFill>
                  <a:srgbClr val="184348"/>
                </a:solidFill>
                <a:latin typeface="Arial"/>
                <a:cs typeface="Arial"/>
              </a:rPr>
              <a:t>Banū</a:t>
            </a:r>
            <a:endParaRPr sz="1500">
              <a:latin typeface="Arial"/>
              <a:cs typeface="Arial"/>
            </a:endParaRPr>
          </a:p>
          <a:p>
            <a:pPr marL="146944">
              <a:lnSpc>
                <a:spcPts val="1703"/>
              </a:lnSpc>
            </a:pPr>
            <a:r>
              <a:rPr sz="1500" spc="12" dirty="0">
                <a:solidFill>
                  <a:srgbClr val="184348"/>
                </a:solidFill>
                <a:latin typeface="Arial"/>
                <a:cs typeface="Arial"/>
              </a:rPr>
              <a:t>Hāshim </a:t>
            </a:r>
            <a:r>
              <a:rPr sz="1500" spc="8" dirty="0">
                <a:solidFill>
                  <a:srgbClr val="184348"/>
                </a:solidFill>
                <a:latin typeface="Arial"/>
                <a:cs typeface="Arial"/>
              </a:rPr>
              <a:t>clan of </a:t>
            </a:r>
            <a:r>
              <a:rPr sz="1500" spc="12" dirty="0">
                <a:solidFill>
                  <a:srgbClr val="184348"/>
                </a:solidFill>
                <a:latin typeface="Arial"/>
                <a:cs typeface="Arial"/>
              </a:rPr>
              <a:t>the </a:t>
            </a:r>
            <a:r>
              <a:rPr sz="1500" spc="8" dirty="0">
                <a:solidFill>
                  <a:srgbClr val="184348"/>
                </a:solidFill>
                <a:latin typeface="Arial"/>
                <a:cs typeface="Arial"/>
              </a:rPr>
              <a:t>Quraish </a:t>
            </a:r>
            <a:r>
              <a:rPr sz="1500" u="heavy" spc="8" dirty="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Arial"/>
                <a:cs typeface="Arial"/>
                <a:hlinkClick r:id="rId3"/>
              </a:rPr>
              <a:t>tribe</a:t>
            </a:r>
            <a:r>
              <a:rPr sz="1500" spc="8" dirty="0">
                <a:solidFill>
                  <a:srgbClr val="184348"/>
                </a:solidFill>
                <a:latin typeface="Arial"/>
                <a:cs typeface="Arial"/>
              </a:rPr>
              <a:t>. </a:t>
            </a:r>
            <a:r>
              <a:rPr sz="1500" spc="12" dirty="0">
                <a:solidFill>
                  <a:srgbClr val="184348"/>
                </a:solidFill>
                <a:latin typeface="Arial"/>
                <a:cs typeface="Arial"/>
              </a:rPr>
              <a:t>When he </a:t>
            </a:r>
            <a:r>
              <a:rPr sz="1500" spc="8" dirty="0">
                <a:solidFill>
                  <a:srgbClr val="184348"/>
                </a:solidFill>
                <a:latin typeface="Arial"/>
                <a:cs typeface="Arial"/>
              </a:rPr>
              <a:t>was about forty</a:t>
            </a:r>
            <a:r>
              <a:rPr sz="1500" spc="133" dirty="0">
                <a:solidFill>
                  <a:srgbClr val="184348"/>
                </a:solidFill>
                <a:latin typeface="Arial"/>
                <a:cs typeface="Arial"/>
              </a:rPr>
              <a:t> </a:t>
            </a:r>
            <a:r>
              <a:rPr sz="1500" spc="8" dirty="0">
                <a:solidFill>
                  <a:srgbClr val="184348"/>
                </a:solidFill>
                <a:latin typeface="Arial"/>
                <a:cs typeface="Arial"/>
              </a:rPr>
              <a:t>years</a:t>
            </a:r>
            <a:endParaRPr sz="1500">
              <a:latin typeface="Arial"/>
              <a:cs typeface="Arial"/>
            </a:endParaRPr>
          </a:p>
          <a:p>
            <a:pPr marL="146944" marR="4082">
              <a:lnSpc>
                <a:spcPct val="102000"/>
              </a:lnSpc>
            </a:pPr>
            <a:r>
              <a:rPr sz="1500" spc="8" dirty="0">
                <a:solidFill>
                  <a:srgbClr val="184348"/>
                </a:solidFill>
                <a:latin typeface="Arial"/>
                <a:cs typeface="Arial"/>
              </a:rPr>
              <a:t>old, </a:t>
            </a:r>
            <a:r>
              <a:rPr sz="1500" spc="12" dirty="0">
                <a:solidFill>
                  <a:srgbClr val="184348"/>
                </a:solidFill>
                <a:latin typeface="Arial"/>
                <a:cs typeface="Arial"/>
              </a:rPr>
              <a:t>he </a:t>
            </a:r>
            <a:r>
              <a:rPr sz="1500" spc="8" dirty="0">
                <a:solidFill>
                  <a:srgbClr val="184348"/>
                </a:solidFill>
                <a:latin typeface="Arial"/>
                <a:cs typeface="Arial"/>
              </a:rPr>
              <a:t>is </a:t>
            </a:r>
            <a:r>
              <a:rPr sz="1500" spc="12" dirty="0">
                <a:solidFill>
                  <a:srgbClr val="184348"/>
                </a:solidFill>
                <a:latin typeface="Arial"/>
                <a:cs typeface="Arial"/>
              </a:rPr>
              <a:t>said </a:t>
            </a:r>
            <a:r>
              <a:rPr sz="1500" spc="8" dirty="0">
                <a:solidFill>
                  <a:srgbClr val="184348"/>
                </a:solidFill>
                <a:latin typeface="Arial"/>
                <a:cs typeface="Arial"/>
              </a:rPr>
              <a:t>to </a:t>
            </a:r>
            <a:r>
              <a:rPr sz="1500" spc="12" dirty="0">
                <a:solidFill>
                  <a:srgbClr val="184348"/>
                </a:solidFill>
                <a:latin typeface="Arial"/>
                <a:cs typeface="Arial"/>
              </a:rPr>
              <a:t>have experienced a divine </a:t>
            </a:r>
            <a:r>
              <a:rPr sz="1500" spc="8" dirty="0">
                <a:solidFill>
                  <a:srgbClr val="184348"/>
                </a:solidFill>
                <a:latin typeface="Arial"/>
                <a:cs typeface="Arial"/>
              </a:rPr>
              <a:t>revelation while </a:t>
            </a:r>
            <a:r>
              <a:rPr sz="1500" spc="12" dirty="0">
                <a:solidFill>
                  <a:srgbClr val="184348"/>
                </a:solidFill>
                <a:latin typeface="Arial"/>
                <a:cs typeface="Arial"/>
              </a:rPr>
              <a:t>he </a:t>
            </a:r>
            <a:r>
              <a:rPr sz="1500" spc="8" dirty="0">
                <a:solidFill>
                  <a:srgbClr val="184348"/>
                </a:solidFill>
                <a:latin typeface="Arial"/>
                <a:cs typeface="Arial"/>
              </a:rPr>
              <a:t>was  </a:t>
            </a:r>
            <a:r>
              <a:rPr sz="1500" spc="12" dirty="0">
                <a:solidFill>
                  <a:srgbClr val="184348"/>
                </a:solidFill>
                <a:latin typeface="Arial"/>
                <a:cs typeface="Arial"/>
              </a:rPr>
              <a:t>meditating </a:t>
            </a:r>
            <a:r>
              <a:rPr sz="1500" spc="8" dirty="0">
                <a:solidFill>
                  <a:srgbClr val="184348"/>
                </a:solidFill>
                <a:latin typeface="Arial"/>
                <a:cs typeface="Arial"/>
              </a:rPr>
              <a:t>in </a:t>
            </a:r>
            <a:r>
              <a:rPr sz="1500" spc="12" dirty="0">
                <a:solidFill>
                  <a:srgbClr val="184348"/>
                </a:solidFill>
                <a:latin typeface="Arial"/>
                <a:cs typeface="Arial"/>
              </a:rPr>
              <a:t>a cave </a:t>
            </a:r>
            <a:r>
              <a:rPr sz="1500" spc="8" dirty="0">
                <a:solidFill>
                  <a:srgbClr val="184348"/>
                </a:solidFill>
                <a:latin typeface="Arial"/>
                <a:cs typeface="Arial"/>
              </a:rPr>
              <a:t>outside </a:t>
            </a:r>
            <a:r>
              <a:rPr sz="1500" spc="12" dirty="0">
                <a:solidFill>
                  <a:srgbClr val="184348"/>
                </a:solidFill>
                <a:latin typeface="Arial"/>
                <a:cs typeface="Arial"/>
              </a:rPr>
              <a:t>Mecca. </a:t>
            </a:r>
            <a:r>
              <a:rPr sz="1500" spc="16" dirty="0">
                <a:solidFill>
                  <a:srgbClr val="184348"/>
                </a:solidFill>
                <a:latin typeface="Arial"/>
                <a:cs typeface="Arial"/>
              </a:rPr>
              <a:t>He </a:t>
            </a:r>
            <a:r>
              <a:rPr sz="1500" spc="8" dirty="0">
                <a:solidFill>
                  <a:srgbClr val="184348"/>
                </a:solidFill>
                <a:latin typeface="Arial"/>
                <a:cs typeface="Arial"/>
              </a:rPr>
              <a:t>began to </a:t>
            </a:r>
            <a:r>
              <a:rPr sz="1500" spc="12" dirty="0">
                <a:solidFill>
                  <a:srgbClr val="184348"/>
                </a:solidFill>
                <a:latin typeface="Arial"/>
                <a:cs typeface="Arial"/>
              </a:rPr>
              <a:t>preach </a:t>
            </a:r>
            <a:r>
              <a:rPr sz="1500" spc="8" dirty="0">
                <a:solidFill>
                  <a:srgbClr val="184348"/>
                </a:solidFill>
                <a:latin typeface="Arial"/>
                <a:cs typeface="Arial"/>
              </a:rPr>
              <a:t>to his  kinfolk first privately </a:t>
            </a:r>
            <a:r>
              <a:rPr sz="1500" spc="12" dirty="0">
                <a:solidFill>
                  <a:srgbClr val="184348"/>
                </a:solidFill>
                <a:latin typeface="Arial"/>
                <a:cs typeface="Arial"/>
              </a:rPr>
              <a:t>and then </a:t>
            </a:r>
            <a:r>
              <a:rPr sz="1500" spc="8" dirty="0">
                <a:solidFill>
                  <a:srgbClr val="184348"/>
                </a:solidFill>
                <a:latin typeface="Arial"/>
                <a:cs typeface="Arial"/>
              </a:rPr>
              <a:t>publicly. </a:t>
            </a:r>
            <a:r>
              <a:rPr sz="1500" spc="12" dirty="0">
                <a:solidFill>
                  <a:srgbClr val="184348"/>
                </a:solidFill>
                <a:latin typeface="Arial"/>
                <a:cs typeface="Arial"/>
              </a:rPr>
              <a:t>Response </a:t>
            </a:r>
            <a:r>
              <a:rPr sz="1500" spc="8" dirty="0">
                <a:solidFill>
                  <a:srgbClr val="184348"/>
                </a:solidFill>
                <a:latin typeface="Arial"/>
                <a:cs typeface="Arial"/>
              </a:rPr>
              <a:t>to his preaching  both </a:t>
            </a:r>
            <a:r>
              <a:rPr sz="1500" spc="12" dirty="0">
                <a:solidFill>
                  <a:srgbClr val="184348"/>
                </a:solidFill>
                <a:latin typeface="Arial"/>
                <a:cs typeface="Arial"/>
              </a:rPr>
              <a:t>attracted </a:t>
            </a:r>
            <a:r>
              <a:rPr sz="1500" spc="8" dirty="0">
                <a:solidFill>
                  <a:srgbClr val="184348"/>
                </a:solidFill>
                <a:latin typeface="Arial"/>
                <a:cs typeface="Arial"/>
              </a:rPr>
              <a:t>followers </a:t>
            </a:r>
            <a:r>
              <a:rPr sz="1500" spc="12" dirty="0">
                <a:solidFill>
                  <a:srgbClr val="184348"/>
                </a:solidFill>
                <a:latin typeface="Arial"/>
                <a:cs typeface="Arial"/>
              </a:rPr>
              <a:t>and </a:t>
            </a:r>
            <a:r>
              <a:rPr sz="1500" spc="8" dirty="0">
                <a:solidFill>
                  <a:srgbClr val="184348"/>
                </a:solidFill>
                <a:latin typeface="Arial"/>
                <a:cs typeface="Arial"/>
              </a:rPr>
              <a:t>antagonized others. During this period  </a:t>
            </a:r>
            <a:r>
              <a:rPr sz="1500" spc="16" dirty="0">
                <a:solidFill>
                  <a:srgbClr val="184348"/>
                </a:solidFill>
                <a:latin typeface="Arial"/>
                <a:cs typeface="Arial"/>
              </a:rPr>
              <a:t>Muhammad </a:t>
            </a:r>
            <a:r>
              <a:rPr sz="1500" spc="4" dirty="0">
                <a:solidFill>
                  <a:srgbClr val="184348"/>
                </a:solidFill>
                <a:latin typeface="Arial"/>
                <a:cs typeface="Arial"/>
              </a:rPr>
              <a:t>was </a:t>
            </a:r>
            <a:r>
              <a:rPr sz="1500" spc="8" dirty="0">
                <a:solidFill>
                  <a:srgbClr val="184348"/>
                </a:solidFill>
                <a:latin typeface="Arial"/>
                <a:cs typeface="Arial"/>
              </a:rPr>
              <a:t>protected </a:t>
            </a:r>
            <a:r>
              <a:rPr sz="1500" spc="12" dirty="0">
                <a:solidFill>
                  <a:srgbClr val="184348"/>
                </a:solidFill>
                <a:latin typeface="Arial"/>
                <a:cs typeface="Arial"/>
              </a:rPr>
              <a:t>by </a:t>
            </a:r>
            <a:r>
              <a:rPr sz="1500" spc="8" dirty="0">
                <a:solidFill>
                  <a:srgbClr val="184348"/>
                </a:solidFill>
                <a:latin typeface="Arial"/>
                <a:cs typeface="Arial"/>
              </a:rPr>
              <a:t>his uncle </a:t>
            </a:r>
            <a:r>
              <a:rPr sz="1500" spc="16" dirty="0">
                <a:solidFill>
                  <a:srgbClr val="184348"/>
                </a:solidFill>
                <a:latin typeface="Arial"/>
                <a:cs typeface="Arial"/>
              </a:rPr>
              <a:t>Abū </a:t>
            </a:r>
            <a:r>
              <a:rPr sz="1500" spc="8" dirty="0">
                <a:solidFill>
                  <a:srgbClr val="184348"/>
                </a:solidFill>
                <a:latin typeface="Arial"/>
                <a:cs typeface="Arial"/>
              </a:rPr>
              <a:t>Tālib. </a:t>
            </a:r>
            <a:r>
              <a:rPr sz="1500" spc="12" dirty="0">
                <a:solidFill>
                  <a:srgbClr val="184348"/>
                </a:solidFill>
                <a:latin typeface="Arial"/>
                <a:cs typeface="Arial"/>
              </a:rPr>
              <a:t>When </a:t>
            </a:r>
            <a:r>
              <a:rPr sz="1500" spc="8" dirty="0">
                <a:solidFill>
                  <a:srgbClr val="184348"/>
                </a:solidFill>
                <a:latin typeface="Arial"/>
                <a:cs typeface="Arial"/>
              </a:rPr>
              <a:t>his uncle  died in 619, </a:t>
            </a:r>
            <a:r>
              <a:rPr sz="1500" spc="12" dirty="0">
                <a:solidFill>
                  <a:srgbClr val="184348"/>
                </a:solidFill>
                <a:latin typeface="Arial"/>
                <a:cs typeface="Arial"/>
              </a:rPr>
              <a:t>the </a:t>
            </a:r>
            <a:r>
              <a:rPr sz="1500" spc="8" dirty="0">
                <a:solidFill>
                  <a:srgbClr val="184348"/>
                </a:solidFill>
                <a:latin typeface="Arial"/>
                <a:cs typeface="Arial"/>
              </a:rPr>
              <a:t>leadership of </a:t>
            </a:r>
            <a:r>
              <a:rPr sz="1500" spc="12" dirty="0">
                <a:solidFill>
                  <a:srgbClr val="184348"/>
                </a:solidFill>
                <a:latin typeface="Arial"/>
                <a:cs typeface="Arial"/>
              </a:rPr>
              <a:t>the Banū Hāshim </a:t>
            </a:r>
            <a:r>
              <a:rPr sz="1500" spc="8" dirty="0">
                <a:solidFill>
                  <a:srgbClr val="184348"/>
                </a:solidFill>
                <a:latin typeface="Arial"/>
                <a:cs typeface="Arial"/>
              </a:rPr>
              <a:t>passed to </a:t>
            </a:r>
            <a:r>
              <a:rPr sz="1500" spc="12" dirty="0">
                <a:solidFill>
                  <a:srgbClr val="184348"/>
                </a:solidFill>
                <a:latin typeface="Arial"/>
                <a:cs typeface="Arial"/>
              </a:rPr>
              <a:t>one </a:t>
            </a:r>
            <a:r>
              <a:rPr sz="1500" spc="4" dirty="0">
                <a:solidFill>
                  <a:srgbClr val="184348"/>
                </a:solidFill>
                <a:latin typeface="Arial"/>
                <a:cs typeface="Arial"/>
              </a:rPr>
              <a:t>of  </a:t>
            </a:r>
            <a:r>
              <a:rPr sz="1500" spc="12" dirty="0">
                <a:solidFill>
                  <a:srgbClr val="184348"/>
                </a:solidFill>
                <a:latin typeface="Arial"/>
                <a:cs typeface="Arial"/>
              </a:rPr>
              <a:t>Muhammad's </a:t>
            </a:r>
            <a:r>
              <a:rPr sz="1500" spc="8" dirty="0">
                <a:solidFill>
                  <a:srgbClr val="184348"/>
                </a:solidFill>
                <a:latin typeface="Arial"/>
                <a:cs typeface="Arial"/>
              </a:rPr>
              <a:t>enemies, </a:t>
            </a:r>
            <a:r>
              <a:rPr sz="1500" spc="12" dirty="0">
                <a:solidFill>
                  <a:srgbClr val="184348"/>
                </a:solidFill>
                <a:latin typeface="Arial"/>
                <a:cs typeface="Arial"/>
              </a:rPr>
              <a:t>'Amr </a:t>
            </a:r>
            <a:r>
              <a:rPr sz="1500" spc="8" dirty="0">
                <a:solidFill>
                  <a:srgbClr val="184348"/>
                </a:solidFill>
                <a:latin typeface="Arial"/>
                <a:cs typeface="Arial"/>
              </a:rPr>
              <a:t>ibn </a:t>
            </a:r>
            <a:r>
              <a:rPr sz="1500" spc="12" dirty="0">
                <a:solidFill>
                  <a:srgbClr val="184348"/>
                </a:solidFill>
                <a:latin typeface="Arial"/>
                <a:cs typeface="Arial"/>
              </a:rPr>
              <a:t>Hishām,</a:t>
            </a:r>
            <a:r>
              <a:rPr sz="1500" u="heavy" spc="12" dirty="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Arial"/>
                <a:cs typeface="Arial"/>
                <a:hlinkClick r:id="rId4"/>
              </a:rPr>
              <a:t>[2]</a:t>
            </a:r>
            <a:r>
              <a:rPr sz="1500" spc="12" dirty="0">
                <a:solidFill>
                  <a:srgbClr val="0000ED"/>
                </a:solidFill>
                <a:latin typeface="Arial"/>
                <a:cs typeface="Arial"/>
                <a:hlinkClick r:id="rId4"/>
              </a:rPr>
              <a:t> </a:t>
            </a:r>
            <a:r>
              <a:rPr sz="1500" spc="8" dirty="0">
                <a:solidFill>
                  <a:srgbClr val="184348"/>
                </a:solidFill>
                <a:latin typeface="Arial"/>
                <a:cs typeface="Arial"/>
              </a:rPr>
              <a:t>who withdrew </a:t>
            </a:r>
            <a:r>
              <a:rPr sz="1500" spc="12" dirty="0">
                <a:solidFill>
                  <a:srgbClr val="184348"/>
                </a:solidFill>
                <a:latin typeface="Arial"/>
                <a:cs typeface="Arial"/>
              </a:rPr>
              <a:t>the  </a:t>
            </a:r>
            <a:r>
              <a:rPr sz="1500" spc="8" dirty="0">
                <a:solidFill>
                  <a:srgbClr val="184348"/>
                </a:solidFill>
                <a:latin typeface="Arial"/>
                <a:cs typeface="Arial"/>
              </a:rPr>
              <a:t>protection </a:t>
            </a:r>
            <a:r>
              <a:rPr sz="1500" spc="12" dirty="0">
                <a:solidFill>
                  <a:srgbClr val="184348"/>
                </a:solidFill>
                <a:latin typeface="Arial"/>
                <a:cs typeface="Arial"/>
              </a:rPr>
              <a:t>and stepped </a:t>
            </a:r>
            <a:r>
              <a:rPr sz="1500" spc="16" dirty="0">
                <a:solidFill>
                  <a:srgbClr val="184348"/>
                </a:solidFill>
                <a:latin typeface="Arial"/>
                <a:cs typeface="Arial"/>
              </a:rPr>
              <a:t>up </a:t>
            </a:r>
            <a:r>
              <a:rPr sz="1500" spc="12" dirty="0">
                <a:solidFill>
                  <a:srgbClr val="184348"/>
                </a:solidFill>
                <a:latin typeface="Arial"/>
                <a:cs typeface="Arial"/>
              </a:rPr>
              <a:t>persecution of the Muslim</a:t>
            </a:r>
            <a:r>
              <a:rPr sz="1500" spc="60" dirty="0">
                <a:solidFill>
                  <a:srgbClr val="184348"/>
                </a:solidFill>
                <a:latin typeface="Arial"/>
                <a:cs typeface="Arial"/>
              </a:rPr>
              <a:t> </a:t>
            </a:r>
            <a:r>
              <a:rPr sz="1500" spc="12" dirty="0">
                <a:solidFill>
                  <a:srgbClr val="184348"/>
                </a:solidFill>
                <a:latin typeface="Arial"/>
                <a:cs typeface="Arial"/>
              </a:rPr>
              <a:t>community.</a:t>
            </a:r>
            <a:endParaRPr sz="1500">
              <a:latin typeface="Arial"/>
              <a:cs typeface="Arial"/>
            </a:endParaRPr>
          </a:p>
          <a:p>
            <a:pPr marL="146944" indent="-137250">
              <a:lnSpc>
                <a:spcPts val="2182"/>
              </a:lnSpc>
              <a:buSzPct val="167567"/>
              <a:buChar char="•"/>
              <a:tabLst>
                <a:tab pos="147454" algn="l"/>
              </a:tabLst>
            </a:pPr>
            <a:r>
              <a:rPr sz="1500" spc="8" dirty="0">
                <a:solidFill>
                  <a:srgbClr val="184348"/>
                </a:solidFill>
                <a:latin typeface="Arial"/>
                <a:cs typeface="Arial"/>
              </a:rPr>
              <a:t>In 622, </a:t>
            </a:r>
            <a:r>
              <a:rPr sz="1500" spc="4" dirty="0">
                <a:solidFill>
                  <a:srgbClr val="184348"/>
                </a:solidFill>
                <a:latin typeface="Arial"/>
                <a:cs typeface="Arial"/>
              </a:rPr>
              <a:t>with </a:t>
            </a:r>
            <a:r>
              <a:rPr sz="1500" spc="12" dirty="0">
                <a:solidFill>
                  <a:srgbClr val="184348"/>
                </a:solidFill>
                <a:latin typeface="Arial"/>
                <a:cs typeface="Arial"/>
              </a:rPr>
              <a:t>open acts </a:t>
            </a:r>
            <a:r>
              <a:rPr sz="1500" spc="8" dirty="0">
                <a:solidFill>
                  <a:srgbClr val="184348"/>
                </a:solidFill>
                <a:latin typeface="Arial"/>
                <a:cs typeface="Arial"/>
              </a:rPr>
              <a:t>of violence being </a:t>
            </a:r>
            <a:r>
              <a:rPr sz="1500" spc="12" dirty="0">
                <a:solidFill>
                  <a:srgbClr val="184348"/>
                </a:solidFill>
                <a:latin typeface="Arial"/>
                <a:cs typeface="Arial"/>
              </a:rPr>
              <a:t>committed </a:t>
            </a:r>
            <a:r>
              <a:rPr sz="1500" spc="8" dirty="0">
                <a:solidFill>
                  <a:srgbClr val="184348"/>
                </a:solidFill>
                <a:latin typeface="Arial"/>
                <a:cs typeface="Arial"/>
              </a:rPr>
              <a:t>against</a:t>
            </a:r>
            <a:r>
              <a:rPr sz="1500" spc="157" dirty="0">
                <a:solidFill>
                  <a:srgbClr val="184348"/>
                </a:solidFill>
                <a:latin typeface="Arial"/>
                <a:cs typeface="Arial"/>
              </a:rPr>
              <a:t> </a:t>
            </a:r>
            <a:r>
              <a:rPr sz="1500" spc="12" dirty="0">
                <a:solidFill>
                  <a:srgbClr val="184348"/>
                </a:solidFill>
                <a:latin typeface="Arial"/>
                <a:cs typeface="Arial"/>
              </a:rPr>
              <a:t>the</a:t>
            </a:r>
            <a:endParaRPr sz="1500">
              <a:latin typeface="Arial"/>
              <a:cs typeface="Arial"/>
            </a:endParaRPr>
          </a:p>
          <a:p>
            <a:pPr marL="146944">
              <a:lnSpc>
                <a:spcPts val="1703"/>
              </a:lnSpc>
            </a:pPr>
            <a:r>
              <a:rPr sz="1500" spc="12" dirty="0">
                <a:solidFill>
                  <a:srgbClr val="184348"/>
                </a:solidFill>
                <a:latin typeface="Arial"/>
                <a:cs typeface="Arial"/>
              </a:rPr>
              <a:t>Muslims by </a:t>
            </a:r>
            <a:r>
              <a:rPr sz="1500" spc="8" dirty="0">
                <a:solidFill>
                  <a:srgbClr val="184348"/>
                </a:solidFill>
                <a:latin typeface="Arial"/>
                <a:cs typeface="Arial"/>
              </a:rPr>
              <a:t>their fellow Quraishi </a:t>
            </a:r>
            <a:r>
              <a:rPr sz="1500" spc="12" dirty="0">
                <a:solidFill>
                  <a:srgbClr val="184348"/>
                </a:solidFill>
                <a:latin typeface="Arial"/>
                <a:cs typeface="Arial"/>
              </a:rPr>
              <a:t>tribesmen, </a:t>
            </a:r>
            <a:r>
              <a:rPr sz="1500" spc="16" dirty="0">
                <a:solidFill>
                  <a:srgbClr val="184348"/>
                </a:solidFill>
                <a:latin typeface="Arial"/>
                <a:cs typeface="Arial"/>
              </a:rPr>
              <a:t>Muhammad </a:t>
            </a:r>
            <a:r>
              <a:rPr sz="1500" spc="12" dirty="0">
                <a:solidFill>
                  <a:srgbClr val="184348"/>
                </a:solidFill>
                <a:latin typeface="Arial"/>
                <a:cs typeface="Arial"/>
              </a:rPr>
              <a:t>and</a:t>
            </a:r>
            <a:r>
              <a:rPr sz="1500" spc="129" dirty="0">
                <a:solidFill>
                  <a:srgbClr val="184348"/>
                </a:solidFill>
                <a:latin typeface="Arial"/>
                <a:cs typeface="Arial"/>
              </a:rPr>
              <a:t> </a:t>
            </a:r>
            <a:r>
              <a:rPr sz="1500" spc="16" dirty="0">
                <a:solidFill>
                  <a:srgbClr val="184348"/>
                </a:solidFill>
                <a:latin typeface="Arial"/>
                <a:cs typeface="Arial"/>
              </a:rPr>
              <a:t>many</a:t>
            </a:r>
            <a:endParaRPr sz="1500">
              <a:latin typeface="Arial"/>
              <a:cs typeface="Arial"/>
            </a:endParaRPr>
          </a:p>
          <a:p>
            <a:pPr marL="146944" marR="81636">
              <a:lnSpc>
                <a:spcPct val="102000"/>
              </a:lnSpc>
              <a:spcBef>
                <a:spcPts val="4"/>
              </a:spcBef>
            </a:pPr>
            <a:r>
              <a:rPr sz="1500" spc="8" dirty="0">
                <a:solidFill>
                  <a:srgbClr val="184348"/>
                </a:solidFill>
                <a:latin typeface="Arial"/>
                <a:cs typeface="Arial"/>
              </a:rPr>
              <a:t>of his followers fled to </a:t>
            </a:r>
            <a:r>
              <a:rPr sz="1500" spc="12" dirty="0">
                <a:solidFill>
                  <a:srgbClr val="184348"/>
                </a:solidFill>
                <a:latin typeface="Arial"/>
                <a:cs typeface="Arial"/>
              </a:rPr>
              <a:t>the </a:t>
            </a:r>
            <a:r>
              <a:rPr sz="1500" spc="8" dirty="0">
                <a:solidFill>
                  <a:srgbClr val="184348"/>
                </a:solidFill>
                <a:latin typeface="Arial"/>
                <a:cs typeface="Arial"/>
              </a:rPr>
              <a:t>neighboring city of </a:t>
            </a:r>
            <a:r>
              <a:rPr sz="1500" spc="12" dirty="0">
                <a:solidFill>
                  <a:srgbClr val="184348"/>
                </a:solidFill>
                <a:latin typeface="Arial"/>
                <a:cs typeface="Arial"/>
              </a:rPr>
              <a:t>Medina. This  </a:t>
            </a:r>
            <a:r>
              <a:rPr sz="1500" spc="8" dirty="0">
                <a:solidFill>
                  <a:srgbClr val="184348"/>
                </a:solidFill>
                <a:latin typeface="Arial"/>
                <a:cs typeface="Arial"/>
              </a:rPr>
              <a:t>migration is </a:t>
            </a:r>
            <a:r>
              <a:rPr sz="1500" spc="12" dirty="0">
                <a:solidFill>
                  <a:srgbClr val="184348"/>
                </a:solidFill>
                <a:latin typeface="Arial"/>
                <a:cs typeface="Arial"/>
              </a:rPr>
              <a:t>called the </a:t>
            </a:r>
            <a:r>
              <a:rPr sz="1500" i="1" spc="8" dirty="0">
                <a:solidFill>
                  <a:srgbClr val="184348"/>
                </a:solidFill>
                <a:latin typeface="Arial"/>
                <a:cs typeface="Arial"/>
              </a:rPr>
              <a:t>Hijra </a:t>
            </a:r>
            <a:r>
              <a:rPr sz="1500" spc="12" dirty="0">
                <a:solidFill>
                  <a:srgbClr val="184348"/>
                </a:solidFill>
                <a:latin typeface="Arial"/>
                <a:cs typeface="Arial"/>
              </a:rPr>
              <a:t>and marked the </a:t>
            </a:r>
            <a:r>
              <a:rPr sz="1500" spc="8" dirty="0">
                <a:solidFill>
                  <a:srgbClr val="184348"/>
                </a:solidFill>
                <a:latin typeface="Arial"/>
                <a:cs typeface="Arial"/>
              </a:rPr>
              <a:t>beginning of  </a:t>
            </a:r>
            <a:r>
              <a:rPr sz="1500" spc="12" dirty="0">
                <a:solidFill>
                  <a:srgbClr val="184348"/>
                </a:solidFill>
                <a:latin typeface="Arial"/>
                <a:cs typeface="Arial"/>
              </a:rPr>
              <a:t>Muhammad's </a:t>
            </a:r>
            <a:r>
              <a:rPr sz="1500" spc="8" dirty="0">
                <a:solidFill>
                  <a:srgbClr val="184348"/>
                </a:solidFill>
                <a:latin typeface="Arial"/>
                <a:cs typeface="Arial"/>
              </a:rPr>
              <a:t>reign </a:t>
            </a:r>
            <a:r>
              <a:rPr sz="1500" spc="12" dirty="0">
                <a:solidFill>
                  <a:srgbClr val="184348"/>
                </a:solidFill>
                <a:latin typeface="Arial"/>
                <a:cs typeface="Arial"/>
              </a:rPr>
              <a:t>as both </a:t>
            </a:r>
            <a:r>
              <a:rPr sz="1500" spc="16" dirty="0">
                <a:solidFill>
                  <a:srgbClr val="184348"/>
                </a:solidFill>
                <a:latin typeface="Arial"/>
                <a:cs typeface="Arial"/>
              </a:rPr>
              <a:t>a </a:t>
            </a:r>
            <a:r>
              <a:rPr sz="1500" spc="8" dirty="0">
                <a:solidFill>
                  <a:srgbClr val="184348"/>
                </a:solidFill>
                <a:latin typeface="Arial"/>
                <a:cs typeface="Arial"/>
              </a:rPr>
              <a:t>political </a:t>
            </a:r>
            <a:r>
              <a:rPr sz="1500" spc="12" dirty="0">
                <a:solidFill>
                  <a:srgbClr val="184348"/>
                </a:solidFill>
                <a:latin typeface="Arial"/>
                <a:cs typeface="Arial"/>
              </a:rPr>
              <a:t>as </a:t>
            </a:r>
            <a:r>
              <a:rPr sz="1500" spc="4" dirty="0">
                <a:solidFill>
                  <a:srgbClr val="184348"/>
                </a:solidFill>
                <a:latin typeface="Arial"/>
                <a:cs typeface="Arial"/>
              </a:rPr>
              <a:t>well </a:t>
            </a:r>
            <a:r>
              <a:rPr sz="1500" spc="12" dirty="0">
                <a:solidFill>
                  <a:srgbClr val="184348"/>
                </a:solidFill>
                <a:latin typeface="Arial"/>
                <a:cs typeface="Arial"/>
              </a:rPr>
              <a:t>as </a:t>
            </a:r>
            <a:r>
              <a:rPr sz="1500" spc="16" dirty="0">
                <a:solidFill>
                  <a:srgbClr val="184348"/>
                </a:solidFill>
                <a:latin typeface="Arial"/>
                <a:cs typeface="Arial"/>
              </a:rPr>
              <a:t>a </a:t>
            </a:r>
            <a:r>
              <a:rPr sz="1500" spc="8" dirty="0">
                <a:solidFill>
                  <a:srgbClr val="184348"/>
                </a:solidFill>
                <a:latin typeface="Arial"/>
                <a:cs typeface="Arial"/>
              </a:rPr>
              <a:t>religious</a:t>
            </a:r>
            <a:r>
              <a:rPr sz="1500" spc="173" dirty="0">
                <a:solidFill>
                  <a:srgbClr val="184348"/>
                </a:solidFill>
                <a:latin typeface="Arial"/>
                <a:cs typeface="Arial"/>
              </a:rPr>
              <a:t> </a:t>
            </a:r>
            <a:r>
              <a:rPr sz="1500" spc="8" dirty="0">
                <a:solidFill>
                  <a:srgbClr val="184348"/>
                </a:solidFill>
                <a:latin typeface="Arial"/>
                <a:cs typeface="Arial"/>
              </a:rPr>
              <a:t>leader.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800" y="221410"/>
            <a:ext cx="8229599" cy="46648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3" name="object 3"/>
          <p:cNvSpPr txBox="1"/>
          <p:nvPr/>
        </p:nvSpPr>
        <p:spPr>
          <a:xfrm>
            <a:off x="4243306" y="3609194"/>
            <a:ext cx="1386783" cy="183188"/>
          </a:xfrm>
          <a:prstGeom prst="rect">
            <a:avLst/>
          </a:prstGeom>
        </p:spPr>
        <p:txBody>
          <a:bodyPr vert="horz" wrap="square" lIns="0" tIns="13776" rIns="0" bIns="0" rtlCol="0">
            <a:spAutoFit/>
          </a:bodyPr>
          <a:lstStyle/>
          <a:p>
            <a:pPr marL="10204">
              <a:spcBef>
                <a:spcPts val="108"/>
              </a:spcBef>
            </a:pPr>
            <a:r>
              <a:rPr sz="1100" spc="8" dirty="0">
                <a:latin typeface="Arial"/>
                <a:cs typeface="Arial"/>
              </a:rPr>
              <a:t>&lt;900-1000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53280" y="2866044"/>
            <a:ext cx="1287728" cy="182673"/>
          </a:xfrm>
          <a:prstGeom prst="rect">
            <a:avLst/>
          </a:prstGeom>
        </p:spPr>
        <p:txBody>
          <a:bodyPr vert="horz" wrap="square" lIns="0" tIns="13266" rIns="0" bIns="0" rtlCol="0">
            <a:spAutoFit/>
          </a:bodyPr>
          <a:lstStyle/>
          <a:p>
            <a:pPr marL="10204">
              <a:spcBef>
                <a:spcPts val="104"/>
              </a:spcBef>
            </a:pPr>
            <a:r>
              <a:rPr sz="1100" spc="16" dirty="0">
                <a:latin typeface="Arial"/>
                <a:cs typeface="Arial"/>
              </a:rPr>
              <a:t>Abu</a:t>
            </a:r>
            <a:r>
              <a:rPr sz="1100" spc="-56" dirty="0">
                <a:latin typeface="Arial"/>
                <a:cs typeface="Arial"/>
              </a:rPr>
              <a:t> </a:t>
            </a:r>
            <a:r>
              <a:rPr sz="1100" spc="8" dirty="0">
                <a:latin typeface="Arial"/>
                <a:cs typeface="Arial"/>
              </a:rPr>
              <a:t>Jahl†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56408" y="2180072"/>
            <a:ext cx="2249771" cy="182673"/>
          </a:xfrm>
          <a:prstGeom prst="rect">
            <a:avLst/>
          </a:prstGeom>
        </p:spPr>
        <p:txBody>
          <a:bodyPr vert="horz" wrap="square" lIns="0" tIns="13266" rIns="0" bIns="0" rtlCol="0">
            <a:spAutoFit/>
          </a:bodyPr>
          <a:lstStyle/>
          <a:p>
            <a:pPr marL="10204">
              <a:spcBef>
                <a:spcPts val="104"/>
              </a:spcBef>
            </a:pPr>
            <a:r>
              <a:rPr sz="1100" spc="12" dirty="0">
                <a:latin typeface="Arial"/>
                <a:cs typeface="Arial"/>
              </a:rPr>
              <a:t>Quraish </a:t>
            </a:r>
            <a:r>
              <a:rPr sz="1100" spc="8" dirty="0">
                <a:latin typeface="Arial"/>
                <a:cs typeface="Arial"/>
              </a:rPr>
              <a:t>of</a:t>
            </a:r>
            <a:r>
              <a:rPr sz="1100" spc="-48" dirty="0">
                <a:latin typeface="Arial"/>
                <a:cs typeface="Arial"/>
              </a:rPr>
              <a:t> </a:t>
            </a:r>
            <a:r>
              <a:rPr sz="1100" u="heavy" spc="16" dirty="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Arial"/>
                <a:cs typeface="Arial"/>
                <a:hlinkClick r:id="rId3"/>
              </a:rPr>
              <a:t>Mecca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03267" y="3067083"/>
            <a:ext cx="2342823" cy="1623825"/>
          </a:xfrm>
          <a:prstGeom prst="rect">
            <a:avLst/>
          </a:prstGeom>
        </p:spPr>
        <p:txBody>
          <a:bodyPr vert="horz" wrap="square" lIns="0" tIns="185721" rIns="0" bIns="0" rtlCol="0">
            <a:spAutoFit/>
          </a:bodyPr>
          <a:lstStyle/>
          <a:p>
            <a:pPr marL="10204">
              <a:spcBef>
                <a:spcPts val="1462"/>
              </a:spcBef>
            </a:pPr>
            <a:r>
              <a:rPr sz="1100" b="1" spc="-4" dirty="0">
                <a:latin typeface="Arial"/>
                <a:cs typeface="Arial"/>
              </a:rPr>
              <a:t>Strength</a:t>
            </a:r>
            <a:endParaRPr sz="1100">
              <a:latin typeface="Arial"/>
              <a:cs typeface="Arial"/>
            </a:endParaRPr>
          </a:p>
          <a:p>
            <a:pPr marL="10204">
              <a:spcBef>
                <a:spcPts val="928"/>
              </a:spcBef>
            </a:pPr>
            <a:r>
              <a:rPr sz="1100" spc="8" dirty="0">
                <a:latin typeface="Arial"/>
                <a:cs typeface="Arial"/>
              </a:rPr>
              <a:t>313</a:t>
            </a:r>
            <a:endParaRPr sz="1100">
              <a:latin typeface="Arial"/>
              <a:cs typeface="Arial"/>
            </a:endParaRPr>
          </a:p>
          <a:p>
            <a:pPr marL="10204">
              <a:spcBef>
                <a:spcPts val="808"/>
              </a:spcBef>
            </a:pPr>
            <a:r>
              <a:rPr sz="1100" b="1" spc="-4" dirty="0">
                <a:latin typeface="Arial"/>
                <a:cs typeface="Arial"/>
              </a:rPr>
              <a:t>Casualties</a:t>
            </a:r>
            <a:endParaRPr sz="1100">
              <a:latin typeface="Arial"/>
              <a:cs typeface="Arial"/>
            </a:endParaRPr>
          </a:p>
          <a:p>
            <a:pPr marL="10204">
              <a:spcBef>
                <a:spcPts val="1587"/>
              </a:spcBef>
            </a:pPr>
            <a:r>
              <a:rPr sz="1100" b="1" spc="12" dirty="0">
                <a:latin typeface="Arial"/>
                <a:cs typeface="Arial"/>
              </a:rPr>
              <a:t>14 killed 70</a:t>
            </a:r>
            <a:r>
              <a:rPr sz="1100" b="1" spc="-76" dirty="0">
                <a:latin typeface="Arial"/>
                <a:cs typeface="Arial"/>
              </a:rPr>
              <a:t> </a:t>
            </a:r>
            <a:r>
              <a:rPr sz="1100" b="1" spc="12" dirty="0">
                <a:latin typeface="Arial"/>
                <a:cs typeface="Arial"/>
              </a:rPr>
              <a:t>killed</a:t>
            </a:r>
            <a:endParaRPr sz="1100">
              <a:latin typeface="Arial"/>
              <a:cs typeface="Arial"/>
            </a:endParaRPr>
          </a:p>
          <a:p>
            <a:pPr marL="10204">
              <a:spcBef>
                <a:spcPts val="1266"/>
              </a:spcBef>
            </a:pPr>
            <a:r>
              <a:rPr sz="1100" b="1" spc="8" dirty="0">
                <a:latin typeface="Arial"/>
                <a:cs typeface="Arial"/>
              </a:rPr>
              <a:t>43-70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12" dirty="0">
                <a:latin typeface="Arial"/>
                <a:cs typeface="Arial"/>
              </a:rPr>
              <a:t>captured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57022" y="1601821"/>
            <a:ext cx="2802083" cy="1262815"/>
          </a:xfrm>
          <a:prstGeom prst="rect">
            <a:avLst/>
          </a:prstGeom>
        </p:spPr>
        <p:txBody>
          <a:bodyPr vert="horz" wrap="square" lIns="0" tIns="211742" rIns="0" bIns="0" rtlCol="0">
            <a:spAutoFit/>
          </a:bodyPr>
          <a:lstStyle/>
          <a:p>
            <a:pPr marL="10204">
              <a:spcBef>
                <a:spcPts val="1667"/>
              </a:spcBef>
            </a:pPr>
            <a:r>
              <a:rPr sz="1100" b="1" spc="-8" dirty="0">
                <a:latin typeface="Arial"/>
                <a:cs typeface="Arial"/>
              </a:rPr>
              <a:t>Combatants</a:t>
            </a:r>
            <a:endParaRPr sz="1100">
              <a:latin typeface="Arial"/>
              <a:cs typeface="Arial"/>
            </a:endParaRPr>
          </a:p>
          <a:p>
            <a:pPr marL="10204">
              <a:spcBef>
                <a:spcPts val="1065"/>
              </a:spcBef>
            </a:pPr>
            <a:r>
              <a:rPr sz="1100" u="heavy" spc="12" dirty="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Arial"/>
                <a:cs typeface="Arial"/>
                <a:hlinkClick r:id="rId4"/>
              </a:rPr>
              <a:t>Muslims</a:t>
            </a:r>
            <a:r>
              <a:rPr sz="1100" spc="12" dirty="0">
                <a:solidFill>
                  <a:srgbClr val="0000ED"/>
                </a:solidFill>
                <a:latin typeface="Arial"/>
                <a:cs typeface="Arial"/>
                <a:hlinkClick r:id="rId4"/>
              </a:rPr>
              <a:t> </a:t>
            </a:r>
            <a:r>
              <a:rPr sz="1100" spc="8" dirty="0">
                <a:latin typeface="Arial"/>
                <a:cs typeface="Arial"/>
              </a:rPr>
              <a:t>of </a:t>
            </a:r>
            <a:r>
              <a:rPr sz="1100" spc="12" dirty="0">
                <a:latin typeface="Arial"/>
                <a:cs typeface="Arial"/>
              </a:rPr>
              <a:t>Medina</a:t>
            </a:r>
            <a:endParaRPr sz="1100">
              <a:latin typeface="Arial"/>
              <a:cs typeface="Arial"/>
            </a:endParaRPr>
          </a:p>
          <a:p>
            <a:pPr marL="10204">
              <a:spcBef>
                <a:spcPts val="916"/>
              </a:spcBef>
            </a:pPr>
            <a:r>
              <a:rPr sz="1100" b="1" spc="-8" dirty="0">
                <a:latin typeface="Arial"/>
                <a:cs typeface="Arial"/>
              </a:rPr>
              <a:t>Commanders</a:t>
            </a:r>
            <a:endParaRPr sz="1100">
              <a:latin typeface="Arial"/>
              <a:cs typeface="Arial"/>
            </a:endParaRPr>
          </a:p>
          <a:p>
            <a:pPr marL="10204">
              <a:spcBef>
                <a:spcPts val="932"/>
              </a:spcBef>
            </a:pPr>
            <a:r>
              <a:rPr sz="1100" u="heavy" spc="16" dirty="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Arial"/>
                <a:cs typeface="Arial"/>
                <a:hlinkClick r:id="rId5"/>
              </a:rPr>
              <a:t>Muhammad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37040" y="605373"/>
            <a:ext cx="6972940" cy="939817"/>
          </a:xfrm>
          <a:prstGeom prst="rect">
            <a:avLst/>
          </a:prstGeom>
        </p:spPr>
        <p:txBody>
          <a:bodyPr vert="horz" wrap="square" lIns="0" tIns="133168" rIns="0" bIns="0" rtlCol="0">
            <a:spAutoFit/>
          </a:bodyPr>
          <a:lstStyle/>
          <a:p>
            <a:pPr marL="10204">
              <a:spcBef>
                <a:spcPts val="1049"/>
              </a:spcBef>
            </a:pPr>
            <a:r>
              <a:rPr sz="1100" b="1" spc="8" dirty="0">
                <a:latin typeface="Arial"/>
                <a:cs typeface="Arial"/>
              </a:rPr>
              <a:t>Date </a:t>
            </a:r>
            <a:r>
              <a:rPr sz="1100" spc="12" dirty="0">
                <a:latin typeface="Arial"/>
                <a:cs typeface="Arial"/>
              </a:rPr>
              <a:t>March </a:t>
            </a:r>
            <a:r>
              <a:rPr sz="1100" spc="8" dirty="0">
                <a:latin typeface="Arial"/>
                <a:cs typeface="Arial"/>
              </a:rPr>
              <a:t>17, </a:t>
            </a:r>
            <a:r>
              <a:rPr sz="1100" spc="12" dirty="0">
                <a:latin typeface="Arial"/>
                <a:cs typeface="Arial"/>
              </a:rPr>
              <a:t>624 C.E./17Ramadan, 2</a:t>
            </a:r>
            <a:r>
              <a:rPr sz="1100" spc="44" dirty="0">
                <a:latin typeface="Arial"/>
                <a:cs typeface="Arial"/>
              </a:rPr>
              <a:t> </a:t>
            </a:r>
            <a:r>
              <a:rPr sz="1100" spc="16" dirty="0">
                <a:latin typeface="Arial"/>
                <a:cs typeface="Arial"/>
              </a:rPr>
              <a:t>AH</a:t>
            </a:r>
            <a:endParaRPr sz="1100">
              <a:latin typeface="Arial"/>
              <a:cs typeface="Arial"/>
            </a:endParaRPr>
          </a:p>
          <a:p>
            <a:pPr marL="10204">
              <a:spcBef>
                <a:spcPts val="972"/>
              </a:spcBef>
            </a:pPr>
            <a:r>
              <a:rPr sz="1100" b="1" spc="12" dirty="0">
                <a:latin typeface="Arial"/>
                <a:cs typeface="Arial"/>
              </a:rPr>
              <a:t>Location </a:t>
            </a:r>
            <a:r>
              <a:rPr sz="1100" spc="8" dirty="0">
                <a:latin typeface="Arial"/>
                <a:cs typeface="Arial"/>
              </a:rPr>
              <a:t>Badr, </a:t>
            </a:r>
            <a:r>
              <a:rPr sz="1100" spc="12" dirty="0">
                <a:latin typeface="Arial"/>
                <a:cs typeface="Arial"/>
              </a:rPr>
              <a:t>80 miles </a:t>
            </a:r>
            <a:r>
              <a:rPr sz="1100" spc="8" dirty="0">
                <a:latin typeface="Arial"/>
                <a:cs typeface="Arial"/>
              </a:rPr>
              <a:t>(130 </a:t>
            </a:r>
            <a:r>
              <a:rPr sz="1100" spc="12" dirty="0">
                <a:latin typeface="Arial"/>
                <a:cs typeface="Arial"/>
              </a:rPr>
              <a:t>km) </a:t>
            </a:r>
            <a:r>
              <a:rPr sz="1100" spc="8" dirty="0">
                <a:latin typeface="Arial"/>
                <a:cs typeface="Arial"/>
              </a:rPr>
              <a:t>southwest of</a:t>
            </a:r>
            <a:r>
              <a:rPr sz="1100" spc="92" dirty="0">
                <a:latin typeface="Arial"/>
                <a:cs typeface="Arial"/>
              </a:rPr>
              <a:t> </a:t>
            </a:r>
            <a:r>
              <a:rPr sz="1100" spc="12" dirty="0">
                <a:latin typeface="Arial"/>
                <a:cs typeface="Arial"/>
              </a:rPr>
              <a:t>Medina</a:t>
            </a:r>
            <a:endParaRPr sz="1100">
              <a:latin typeface="Arial"/>
              <a:cs typeface="Arial"/>
            </a:endParaRPr>
          </a:p>
          <a:p>
            <a:pPr>
              <a:spcBef>
                <a:spcPts val="4"/>
              </a:spcBef>
            </a:pPr>
            <a:endParaRPr sz="1100">
              <a:latin typeface="Arial"/>
              <a:cs typeface="Arial"/>
            </a:endParaRPr>
          </a:p>
          <a:p>
            <a:pPr marL="10204">
              <a:spcBef>
                <a:spcPts val="4"/>
              </a:spcBef>
            </a:pPr>
            <a:r>
              <a:rPr sz="1100" b="1" spc="12" dirty="0">
                <a:latin typeface="Arial"/>
                <a:cs typeface="Arial"/>
              </a:rPr>
              <a:t>Result </a:t>
            </a:r>
            <a:r>
              <a:rPr sz="1100" spc="12" dirty="0">
                <a:latin typeface="Arial"/>
                <a:cs typeface="Arial"/>
              </a:rPr>
              <a:t>Decisive Muslim</a:t>
            </a:r>
            <a:r>
              <a:rPr sz="1100" spc="36" dirty="0">
                <a:latin typeface="Arial"/>
                <a:cs typeface="Arial"/>
              </a:rPr>
              <a:t> </a:t>
            </a:r>
            <a:r>
              <a:rPr sz="1100" spc="8" dirty="0">
                <a:latin typeface="Arial"/>
                <a:cs typeface="Arial"/>
              </a:rPr>
              <a:t>victory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350374" y="299867"/>
            <a:ext cx="2868120" cy="178551"/>
          </a:xfrm>
          <a:prstGeom prst="rect">
            <a:avLst/>
          </a:prstGeom>
        </p:spPr>
        <p:txBody>
          <a:bodyPr vert="horz" wrap="square" lIns="0" tIns="9184" rIns="0" bIns="0" rtlCol="0">
            <a:spAutoFit/>
          </a:bodyPr>
          <a:lstStyle/>
          <a:p>
            <a:pPr marL="10204">
              <a:spcBef>
                <a:spcPts val="72"/>
              </a:spcBef>
            </a:pPr>
            <a:r>
              <a:rPr sz="1100" b="1" i="0" spc="-4" dirty="0">
                <a:solidFill>
                  <a:srgbClr val="000000"/>
                </a:solidFill>
              </a:rPr>
              <a:t>Battle of</a:t>
            </a:r>
            <a:r>
              <a:rPr sz="1100" b="1" i="0" spc="-104" dirty="0">
                <a:solidFill>
                  <a:srgbClr val="000000"/>
                </a:solidFill>
              </a:rPr>
              <a:t> </a:t>
            </a:r>
            <a:r>
              <a:rPr sz="1100" b="1" i="0" spc="-8" dirty="0">
                <a:solidFill>
                  <a:srgbClr val="000000"/>
                </a:solidFill>
              </a:rPr>
              <a:t>Badr</a:t>
            </a:r>
            <a:endParaRPr sz="11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39177" y="476802"/>
            <a:ext cx="4324541" cy="581235"/>
          </a:xfrm>
          <a:prstGeom prst="rect">
            <a:avLst/>
          </a:prstGeom>
        </p:spPr>
        <p:txBody>
          <a:bodyPr vert="horz" wrap="square" lIns="0" tIns="11734" rIns="0" bIns="0" rtlCol="0">
            <a:spAutoFit/>
          </a:bodyPr>
          <a:lstStyle/>
          <a:p>
            <a:pPr marL="10204">
              <a:spcBef>
                <a:spcPts val="92"/>
              </a:spcBef>
            </a:pPr>
            <a:r>
              <a:rPr sz="3700" i="0" spc="8" dirty="0">
                <a:solidFill>
                  <a:srgbClr val="184348"/>
                </a:solidFill>
              </a:rPr>
              <a:t>A map </a:t>
            </a:r>
            <a:r>
              <a:rPr sz="3700" i="0" spc="4" dirty="0">
                <a:solidFill>
                  <a:srgbClr val="184348"/>
                </a:solidFill>
              </a:rPr>
              <a:t>of the</a:t>
            </a:r>
            <a:r>
              <a:rPr sz="3700" i="0" spc="-52" dirty="0">
                <a:solidFill>
                  <a:srgbClr val="184348"/>
                </a:solidFill>
              </a:rPr>
              <a:t> </a:t>
            </a:r>
            <a:r>
              <a:rPr sz="3700" i="0" spc="4" dirty="0">
                <a:solidFill>
                  <a:srgbClr val="184348"/>
                </a:solidFill>
              </a:rPr>
              <a:t>Badr</a:t>
            </a:r>
            <a:endParaRPr sz="3700"/>
          </a:p>
        </p:txBody>
      </p:sp>
      <p:sp>
        <p:nvSpPr>
          <p:cNvPr id="3" name="object 3"/>
          <p:cNvSpPr/>
          <p:nvPr/>
        </p:nvSpPr>
        <p:spPr>
          <a:xfrm>
            <a:off x="609596" y="1485897"/>
            <a:ext cx="6705637" cy="31075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28585"/>
            <a:ext cx="7772400" cy="46291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39177" y="476802"/>
            <a:ext cx="5568125" cy="581235"/>
          </a:xfrm>
          <a:prstGeom prst="rect">
            <a:avLst/>
          </a:prstGeom>
        </p:spPr>
        <p:txBody>
          <a:bodyPr vert="horz" wrap="square" lIns="0" tIns="11734" rIns="0" bIns="0" rtlCol="0">
            <a:spAutoFit/>
          </a:bodyPr>
          <a:lstStyle/>
          <a:p>
            <a:pPr marL="10204">
              <a:spcBef>
                <a:spcPts val="92"/>
              </a:spcBef>
            </a:pPr>
            <a:r>
              <a:rPr sz="3700" b="1" spc="8" dirty="0"/>
              <a:t>Reasons </a:t>
            </a:r>
            <a:r>
              <a:rPr sz="3700" b="1" spc="4" dirty="0"/>
              <a:t>of the</a:t>
            </a:r>
            <a:r>
              <a:rPr sz="3700" b="1" spc="-44" dirty="0"/>
              <a:t> </a:t>
            </a:r>
            <a:r>
              <a:rPr sz="3700" b="1" spc="4" dirty="0"/>
              <a:t>battle.</a:t>
            </a:r>
            <a:endParaRPr sz="3700"/>
          </a:p>
        </p:txBody>
      </p:sp>
      <p:sp>
        <p:nvSpPr>
          <p:cNvPr id="3" name="object 3"/>
          <p:cNvSpPr txBox="1">
            <a:spLocks noGrp="1"/>
          </p:cNvSpPr>
          <p:nvPr>
            <p:ph sz="quarter" idx="1"/>
          </p:nvPr>
        </p:nvSpPr>
        <p:spPr>
          <a:xfrm>
            <a:off x="829133" y="1270701"/>
            <a:ext cx="7491450" cy="3591289"/>
          </a:xfrm>
          <a:prstGeom prst="rect">
            <a:avLst/>
          </a:prstGeom>
        </p:spPr>
        <p:txBody>
          <a:bodyPr vert="horz" wrap="square" lIns="0" tIns="11225" rIns="0" bIns="0" rtlCol="0">
            <a:spAutoFit/>
          </a:bodyPr>
          <a:lstStyle/>
          <a:p>
            <a:pPr marL="918401">
              <a:lnSpc>
                <a:spcPts val="1985"/>
              </a:lnSpc>
              <a:spcBef>
                <a:spcPts val="88"/>
              </a:spcBef>
            </a:pPr>
            <a:r>
              <a:rPr sz="1400" dirty="0"/>
              <a:t>Makkan </a:t>
            </a:r>
            <a:r>
              <a:rPr sz="1400" spc="4" dirty="0"/>
              <a:t>tribe</a:t>
            </a:r>
            <a:r>
              <a:rPr sz="1400" spc="40" dirty="0"/>
              <a:t> </a:t>
            </a:r>
            <a:r>
              <a:rPr sz="1400" spc="4" dirty="0"/>
              <a:t>(Quraysh)</a:t>
            </a:r>
          </a:p>
          <a:p>
            <a:pPr marL="958708" indent="-188782">
              <a:lnSpc>
                <a:spcPts val="3901"/>
              </a:lnSpc>
              <a:buSzPct val="165517"/>
              <a:buChar char="•"/>
              <a:tabLst>
                <a:tab pos="959218" algn="l"/>
              </a:tabLst>
            </a:pPr>
            <a:r>
              <a:rPr sz="1400" b="0" i="0" spc="-8" dirty="0">
                <a:solidFill>
                  <a:srgbClr val="000000"/>
                </a:solidFill>
              </a:rPr>
              <a:t>Quraysh </a:t>
            </a:r>
            <a:r>
              <a:rPr sz="1400" b="0" i="0" spc="-4" dirty="0">
                <a:solidFill>
                  <a:srgbClr val="000000"/>
                </a:solidFill>
              </a:rPr>
              <a:t>tribe had always been</a:t>
            </a:r>
            <a:r>
              <a:rPr sz="1400" b="0" i="0" spc="-129" dirty="0">
                <a:solidFill>
                  <a:srgbClr val="000000"/>
                </a:solidFill>
              </a:rPr>
              <a:t> </a:t>
            </a:r>
            <a:r>
              <a:rPr sz="1400" b="0" i="0" spc="-4" dirty="0">
                <a:solidFill>
                  <a:srgbClr val="000000"/>
                </a:solidFill>
              </a:rPr>
              <a:t>very</a:t>
            </a:r>
            <a:endParaRPr sz="1400"/>
          </a:p>
          <a:p>
            <a:pPr marL="958708">
              <a:lnSpc>
                <a:spcPts val="2635"/>
              </a:lnSpc>
            </a:pPr>
            <a:r>
              <a:rPr sz="1400" b="0" i="0" spc="-4" dirty="0">
                <a:solidFill>
                  <a:srgbClr val="000000"/>
                </a:solidFill>
              </a:rPr>
              <a:t>unfriendly towards the prophet, popularity</a:t>
            </a:r>
            <a:r>
              <a:rPr sz="1400" b="0" i="0" spc="-225" dirty="0">
                <a:solidFill>
                  <a:srgbClr val="000000"/>
                </a:solidFill>
              </a:rPr>
              <a:t> </a:t>
            </a:r>
            <a:r>
              <a:rPr sz="1400" b="0" i="0" spc="-4" dirty="0">
                <a:solidFill>
                  <a:srgbClr val="000000"/>
                </a:solidFill>
              </a:rPr>
              <a:t>of</a:t>
            </a:r>
            <a:endParaRPr sz="1400"/>
          </a:p>
          <a:p>
            <a:pPr marL="958708" marR="473486">
              <a:lnSpc>
                <a:spcPts val="2788"/>
              </a:lnSpc>
              <a:spcBef>
                <a:spcPts val="96"/>
              </a:spcBef>
            </a:pPr>
            <a:r>
              <a:rPr sz="1400" b="0" i="0" spc="-4" dirty="0">
                <a:solidFill>
                  <a:srgbClr val="000000"/>
                </a:solidFill>
              </a:rPr>
              <a:t>Islam </a:t>
            </a:r>
            <a:r>
              <a:rPr sz="1400" b="0" i="0" spc="-8" dirty="0">
                <a:solidFill>
                  <a:srgbClr val="000000"/>
                </a:solidFill>
              </a:rPr>
              <a:t>intimated </a:t>
            </a:r>
            <a:r>
              <a:rPr sz="1400" b="0" i="0" spc="-4" dirty="0">
                <a:solidFill>
                  <a:srgbClr val="000000"/>
                </a:solidFill>
              </a:rPr>
              <a:t>them and started  considering Muslims as a serious</a:t>
            </a:r>
            <a:r>
              <a:rPr sz="1400" b="0" i="0" spc="-189" dirty="0">
                <a:solidFill>
                  <a:srgbClr val="000000"/>
                </a:solidFill>
              </a:rPr>
              <a:t> </a:t>
            </a:r>
            <a:r>
              <a:rPr sz="1400" b="0" i="0" spc="-4" dirty="0">
                <a:solidFill>
                  <a:srgbClr val="000000"/>
                </a:solidFill>
              </a:rPr>
              <a:t>threat.</a:t>
            </a:r>
            <a:endParaRPr sz="1400"/>
          </a:p>
          <a:p>
            <a:pPr marL="958708" indent="-188782">
              <a:lnSpc>
                <a:spcPts val="3237"/>
              </a:lnSpc>
              <a:buSzPct val="165517"/>
              <a:buChar char="•"/>
              <a:tabLst>
                <a:tab pos="959218" algn="l"/>
              </a:tabLst>
            </a:pPr>
            <a:r>
              <a:rPr sz="1400" b="0" i="0" spc="-8" dirty="0">
                <a:solidFill>
                  <a:srgbClr val="000000"/>
                </a:solidFill>
              </a:rPr>
              <a:t>Quraysh </a:t>
            </a:r>
            <a:r>
              <a:rPr sz="1400" b="0" i="0" spc="-4" dirty="0">
                <a:solidFill>
                  <a:srgbClr val="000000"/>
                </a:solidFill>
              </a:rPr>
              <a:t>tried to join hands with</a:t>
            </a:r>
            <a:r>
              <a:rPr sz="1400" b="0" i="0" spc="-141" dirty="0">
                <a:solidFill>
                  <a:srgbClr val="000000"/>
                </a:solidFill>
              </a:rPr>
              <a:t> </a:t>
            </a:r>
            <a:r>
              <a:rPr sz="1400" b="0" i="0" spc="-4" dirty="0">
                <a:solidFill>
                  <a:srgbClr val="000000"/>
                </a:solidFill>
              </a:rPr>
              <a:t>Jews,</a:t>
            </a:r>
            <a:endParaRPr sz="1400"/>
          </a:p>
          <a:p>
            <a:pPr marL="958708">
              <a:lnSpc>
                <a:spcPts val="2635"/>
              </a:lnSpc>
            </a:pPr>
            <a:r>
              <a:rPr sz="1400" b="0" i="0" spc="-4" dirty="0">
                <a:solidFill>
                  <a:srgbClr val="000000"/>
                </a:solidFill>
              </a:rPr>
              <a:t>hypocrites even people </a:t>
            </a:r>
            <a:r>
              <a:rPr sz="1400" b="0" i="0" spc="-8" dirty="0">
                <a:solidFill>
                  <a:srgbClr val="000000"/>
                </a:solidFill>
              </a:rPr>
              <a:t>who </a:t>
            </a:r>
            <a:r>
              <a:rPr sz="1400" b="0" i="0" spc="-4" dirty="0">
                <a:solidFill>
                  <a:srgbClr val="000000"/>
                </a:solidFill>
              </a:rPr>
              <a:t>lived</a:t>
            </a:r>
            <a:r>
              <a:rPr sz="1400" b="0" i="0" spc="-177" dirty="0">
                <a:solidFill>
                  <a:srgbClr val="000000"/>
                </a:solidFill>
              </a:rPr>
              <a:t> </a:t>
            </a:r>
            <a:r>
              <a:rPr sz="1400" b="0" i="0" spc="-4" dirty="0">
                <a:solidFill>
                  <a:srgbClr val="000000"/>
                </a:solidFill>
              </a:rPr>
              <a:t>between</a:t>
            </a:r>
            <a:endParaRPr sz="1400"/>
          </a:p>
          <a:p>
            <a:pPr marL="958708" marR="914319">
              <a:lnSpc>
                <a:spcPts val="2780"/>
              </a:lnSpc>
              <a:spcBef>
                <a:spcPts val="104"/>
              </a:spcBef>
            </a:pPr>
            <a:r>
              <a:rPr sz="1400" b="0" i="0" spc="-4" dirty="0">
                <a:solidFill>
                  <a:srgbClr val="000000"/>
                </a:solidFill>
              </a:rPr>
              <a:t>makkah and madina to stand</a:t>
            </a:r>
            <a:r>
              <a:rPr sz="1400" b="0" i="0" spc="-197" dirty="0">
                <a:solidFill>
                  <a:srgbClr val="000000"/>
                </a:solidFill>
              </a:rPr>
              <a:t> </a:t>
            </a:r>
            <a:r>
              <a:rPr sz="1400" b="0" i="0" spc="-4" dirty="0">
                <a:solidFill>
                  <a:srgbClr val="000000"/>
                </a:solidFill>
              </a:rPr>
              <a:t>against  </a:t>
            </a:r>
            <a:r>
              <a:rPr sz="1400" b="0" i="0" spc="-8" dirty="0">
                <a:solidFill>
                  <a:srgbClr val="000000"/>
                </a:solidFill>
              </a:rPr>
              <a:t>Muslims</a:t>
            </a:r>
            <a:endParaRPr sz="1400"/>
          </a:p>
          <a:p>
            <a:pPr marL="958708" indent="-188782">
              <a:lnSpc>
                <a:spcPts val="3246"/>
              </a:lnSpc>
              <a:buSzPct val="165517"/>
              <a:buChar char="•"/>
              <a:tabLst>
                <a:tab pos="959218" algn="l"/>
              </a:tabLst>
            </a:pPr>
            <a:r>
              <a:rPr sz="1400" b="0" i="0" spc="-4" dirty="0">
                <a:solidFill>
                  <a:srgbClr val="000000"/>
                </a:solidFill>
              </a:rPr>
              <a:t>Due to there ill behavior Prophet and</a:t>
            </a:r>
            <a:r>
              <a:rPr sz="1400" b="0" i="0" spc="-221" dirty="0">
                <a:solidFill>
                  <a:srgbClr val="000000"/>
                </a:solidFill>
              </a:rPr>
              <a:t> </a:t>
            </a:r>
            <a:r>
              <a:rPr sz="1400" b="0" i="0" spc="-4" dirty="0">
                <a:solidFill>
                  <a:srgbClr val="000000"/>
                </a:solidFill>
              </a:rPr>
              <a:t>his</a:t>
            </a:r>
            <a:endParaRPr sz="1400"/>
          </a:p>
          <a:p>
            <a:pPr marL="958708">
              <a:lnSpc>
                <a:spcPts val="2639"/>
              </a:lnSpc>
            </a:pPr>
            <a:r>
              <a:rPr sz="1400" b="0" i="0" spc="-8" dirty="0">
                <a:solidFill>
                  <a:srgbClr val="000000"/>
                </a:solidFill>
              </a:rPr>
              <a:t>companions </a:t>
            </a:r>
            <a:r>
              <a:rPr sz="1400" b="0" i="0" spc="-4" dirty="0">
                <a:solidFill>
                  <a:srgbClr val="000000"/>
                </a:solidFill>
              </a:rPr>
              <a:t>had to migrate towards</a:t>
            </a:r>
            <a:r>
              <a:rPr sz="1400" b="0" i="0" spc="-164" dirty="0">
                <a:solidFill>
                  <a:srgbClr val="000000"/>
                </a:solidFill>
              </a:rPr>
              <a:t> </a:t>
            </a:r>
            <a:r>
              <a:rPr sz="1400" b="0" i="0" spc="-4" dirty="0">
                <a:solidFill>
                  <a:srgbClr val="000000"/>
                </a:solidFill>
              </a:rPr>
              <a:t>madina</a:t>
            </a:r>
            <a:endParaRPr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39177" y="476802"/>
            <a:ext cx="6279071" cy="581235"/>
          </a:xfrm>
          <a:prstGeom prst="rect">
            <a:avLst/>
          </a:prstGeom>
        </p:spPr>
        <p:txBody>
          <a:bodyPr vert="horz" wrap="square" lIns="0" tIns="11734" rIns="0" bIns="0" rtlCol="0">
            <a:spAutoFit/>
          </a:bodyPr>
          <a:lstStyle/>
          <a:p>
            <a:pPr marL="10204">
              <a:spcBef>
                <a:spcPts val="92"/>
              </a:spcBef>
            </a:pPr>
            <a:r>
              <a:rPr sz="3700" b="1" spc="4" dirty="0"/>
              <a:t>Allah permission to</a:t>
            </a:r>
            <a:r>
              <a:rPr sz="3700" b="1" spc="-8" dirty="0"/>
              <a:t> </a:t>
            </a:r>
            <a:r>
              <a:rPr sz="3700" b="1" spc="4" dirty="0"/>
              <a:t>fight</a:t>
            </a:r>
            <a:endParaRPr sz="3700"/>
          </a:p>
        </p:txBody>
      </p:sp>
      <p:sp>
        <p:nvSpPr>
          <p:cNvPr id="3" name="object 3"/>
          <p:cNvSpPr txBox="1"/>
          <p:nvPr/>
        </p:nvSpPr>
        <p:spPr>
          <a:xfrm>
            <a:off x="1803768" y="1475671"/>
            <a:ext cx="6644831" cy="28492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94" indent="-159189">
              <a:lnSpc>
                <a:spcPts val="2467"/>
              </a:lnSpc>
              <a:buSzPct val="171739"/>
              <a:buChar char="•"/>
              <a:tabLst>
                <a:tab pos="169394" algn="l"/>
              </a:tabLst>
            </a:pPr>
            <a:r>
              <a:rPr sz="1200" spc="8" dirty="0">
                <a:latin typeface="Arial"/>
                <a:cs typeface="Arial"/>
              </a:rPr>
              <a:t>Allah revealed verses of the Qur'aan giving</a:t>
            </a:r>
            <a:r>
              <a:rPr sz="1200" spc="56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permission</a:t>
            </a:r>
            <a:endParaRPr sz="1200">
              <a:latin typeface="Arial"/>
              <a:cs typeface="Arial"/>
            </a:endParaRPr>
          </a:p>
          <a:p>
            <a:pPr marL="168884" algn="just">
              <a:lnSpc>
                <a:spcPts val="2101"/>
              </a:lnSpc>
            </a:pPr>
            <a:r>
              <a:rPr sz="1200" spc="8" dirty="0">
                <a:latin typeface="Arial"/>
                <a:cs typeface="Arial"/>
              </a:rPr>
              <a:t>to the </a:t>
            </a:r>
            <a:r>
              <a:rPr sz="1200" spc="12" dirty="0">
                <a:latin typeface="Arial"/>
                <a:cs typeface="Arial"/>
              </a:rPr>
              <a:t>Muslims </a:t>
            </a:r>
            <a:r>
              <a:rPr sz="1200" spc="8" dirty="0">
                <a:latin typeface="Arial"/>
                <a:cs typeface="Arial"/>
              </a:rPr>
              <a:t>to fight the disbelievers. </a:t>
            </a:r>
            <a:r>
              <a:rPr sz="1200" spc="12" dirty="0">
                <a:latin typeface="Arial"/>
                <a:cs typeface="Arial"/>
              </a:rPr>
              <a:t>Now</a:t>
            </a:r>
            <a:r>
              <a:rPr sz="1200" spc="8" dirty="0">
                <a:latin typeface="Arial"/>
                <a:cs typeface="Arial"/>
              </a:rPr>
              <a:t> the</a:t>
            </a:r>
            <a:endParaRPr sz="1200">
              <a:latin typeface="Arial"/>
              <a:cs typeface="Arial"/>
            </a:endParaRPr>
          </a:p>
          <a:p>
            <a:pPr marL="168884" marR="436750" algn="just">
              <a:lnSpc>
                <a:spcPct val="101299"/>
              </a:lnSpc>
              <a:spcBef>
                <a:spcPts val="8"/>
              </a:spcBef>
            </a:pPr>
            <a:r>
              <a:rPr sz="1200" spc="12" dirty="0">
                <a:latin typeface="Arial"/>
                <a:cs typeface="Arial"/>
              </a:rPr>
              <a:t>Muslims had </a:t>
            </a:r>
            <a:r>
              <a:rPr sz="1200" spc="8" dirty="0">
                <a:latin typeface="Arial"/>
                <a:cs typeface="Arial"/>
              </a:rPr>
              <a:t>the support of the Ansaar, they </a:t>
            </a:r>
            <a:r>
              <a:rPr sz="1200" spc="12" dirty="0">
                <a:latin typeface="Arial"/>
                <a:cs typeface="Arial"/>
              </a:rPr>
              <a:t>had a  </a:t>
            </a:r>
            <a:r>
              <a:rPr sz="1200" spc="8" dirty="0">
                <a:latin typeface="Arial"/>
                <a:cs typeface="Arial"/>
              </a:rPr>
              <a:t>place </a:t>
            </a:r>
            <a:r>
              <a:rPr sz="1200" spc="12" dirty="0">
                <a:latin typeface="Arial"/>
                <a:cs typeface="Arial"/>
              </a:rPr>
              <a:t>where </a:t>
            </a:r>
            <a:r>
              <a:rPr sz="1200" spc="8" dirty="0">
                <a:latin typeface="Arial"/>
                <a:cs typeface="Arial"/>
              </a:rPr>
              <a:t>Islam prevailed </a:t>
            </a:r>
            <a:r>
              <a:rPr sz="1200" spc="12" dirty="0">
                <a:latin typeface="Arial"/>
                <a:cs typeface="Arial"/>
              </a:rPr>
              <a:t>and where </a:t>
            </a:r>
            <a:r>
              <a:rPr sz="1200" spc="8" dirty="0">
                <a:latin typeface="Arial"/>
                <a:cs typeface="Arial"/>
              </a:rPr>
              <a:t>they could  retreat. </a:t>
            </a:r>
            <a:r>
              <a:rPr sz="1200" spc="4" dirty="0">
                <a:latin typeface="Arial"/>
                <a:cs typeface="Arial"/>
              </a:rPr>
              <a:t>It </a:t>
            </a:r>
            <a:r>
              <a:rPr sz="1200" spc="12" dirty="0">
                <a:latin typeface="Arial"/>
                <a:cs typeface="Arial"/>
              </a:rPr>
              <a:t>was an </a:t>
            </a:r>
            <a:r>
              <a:rPr sz="1200" spc="8" dirty="0">
                <a:latin typeface="Arial"/>
                <a:cs typeface="Arial"/>
              </a:rPr>
              <a:t>appropriate time for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Jihad.</a:t>
            </a:r>
            <a:endParaRPr sz="1200">
              <a:latin typeface="Arial"/>
              <a:cs typeface="Arial"/>
            </a:endParaRPr>
          </a:p>
          <a:p>
            <a:pPr marL="169394" indent="-159189">
              <a:lnSpc>
                <a:spcPts val="2720"/>
              </a:lnSpc>
              <a:buSzPct val="171739"/>
              <a:buFont typeface="Arial"/>
              <a:buChar char="•"/>
              <a:tabLst>
                <a:tab pos="169394" algn="l"/>
              </a:tabLst>
            </a:pPr>
            <a:r>
              <a:rPr sz="1200" b="1" spc="8" dirty="0">
                <a:latin typeface="Arial"/>
                <a:cs typeface="Arial"/>
              </a:rPr>
              <a:t>After the extreme </a:t>
            </a:r>
            <a:r>
              <a:rPr sz="1200" b="1" spc="12" dirty="0">
                <a:latin typeface="Arial"/>
                <a:cs typeface="Arial"/>
              </a:rPr>
              <a:t>and prolong </a:t>
            </a:r>
            <a:r>
              <a:rPr sz="1200" b="1" spc="8" dirty="0">
                <a:latin typeface="Arial"/>
                <a:cs typeface="Arial"/>
              </a:rPr>
              <a:t>attidude of</a:t>
            </a:r>
            <a:r>
              <a:rPr sz="1200" b="1" spc="32" dirty="0">
                <a:latin typeface="Arial"/>
                <a:cs typeface="Arial"/>
              </a:rPr>
              <a:t> </a:t>
            </a:r>
            <a:r>
              <a:rPr sz="1200" b="1" spc="12" dirty="0">
                <a:latin typeface="Arial"/>
                <a:cs typeface="Arial"/>
              </a:rPr>
              <a:t>Makkans</a:t>
            </a:r>
            <a:endParaRPr sz="1200">
              <a:latin typeface="Arial"/>
              <a:cs typeface="Arial"/>
            </a:endParaRPr>
          </a:p>
          <a:p>
            <a:pPr marL="168884" algn="just">
              <a:lnSpc>
                <a:spcPts val="2101"/>
              </a:lnSpc>
            </a:pPr>
            <a:r>
              <a:rPr sz="1200" b="1" spc="8" dirty="0">
                <a:latin typeface="Arial"/>
                <a:cs typeface="Arial"/>
              </a:rPr>
              <a:t>Allah allow his </a:t>
            </a:r>
            <a:r>
              <a:rPr sz="1200" b="1" spc="12" dirty="0">
                <a:latin typeface="Arial"/>
                <a:cs typeface="Arial"/>
              </a:rPr>
              <a:t>prophet to </a:t>
            </a:r>
            <a:r>
              <a:rPr sz="1200" b="1" spc="8" dirty="0">
                <a:latin typeface="Arial"/>
                <a:cs typeface="Arial"/>
              </a:rPr>
              <a:t>retaliate </a:t>
            </a:r>
            <a:r>
              <a:rPr sz="1200" b="1" spc="12" dirty="0">
                <a:latin typeface="Arial"/>
                <a:cs typeface="Arial"/>
              </a:rPr>
              <a:t>but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in</a:t>
            </a:r>
            <a:endParaRPr sz="1200">
              <a:latin typeface="Arial"/>
              <a:cs typeface="Arial"/>
            </a:endParaRPr>
          </a:p>
          <a:p>
            <a:pPr marL="168884" algn="just">
              <a:lnSpc>
                <a:spcPts val="1732"/>
              </a:lnSpc>
              <a:spcBef>
                <a:spcPts val="32"/>
              </a:spcBef>
            </a:pPr>
            <a:r>
              <a:rPr sz="1200" b="1" spc="12" dirty="0">
                <a:latin typeface="Arial"/>
                <a:cs typeface="Arial"/>
              </a:rPr>
              <a:t>selfdefence, because Islam seeks</a:t>
            </a:r>
            <a:r>
              <a:rPr sz="1200" b="1" spc="-28" dirty="0">
                <a:latin typeface="Arial"/>
                <a:cs typeface="Arial"/>
              </a:rPr>
              <a:t> </a:t>
            </a:r>
            <a:r>
              <a:rPr sz="1200" b="1" spc="12" dirty="0">
                <a:latin typeface="Arial"/>
                <a:cs typeface="Arial"/>
              </a:rPr>
              <a:t>peace.</a:t>
            </a:r>
            <a:endParaRPr sz="1200">
              <a:latin typeface="Arial"/>
              <a:cs typeface="Arial"/>
            </a:endParaRPr>
          </a:p>
          <a:p>
            <a:pPr marL="169394" indent="-159189">
              <a:lnSpc>
                <a:spcPts val="3206"/>
              </a:lnSpc>
              <a:buSzPct val="171739"/>
              <a:buFont typeface="Arial"/>
              <a:buChar char="•"/>
              <a:tabLst>
                <a:tab pos="169394" algn="l"/>
              </a:tabLst>
            </a:pPr>
            <a:r>
              <a:rPr sz="1200" b="1" spc="8" dirty="0">
                <a:latin typeface="Arial"/>
                <a:cs typeface="Arial"/>
              </a:rPr>
              <a:t>"Permission to fight is given to </a:t>
            </a:r>
            <a:r>
              <a:rPr sz="1200" b="1" spc="12" dirty="0">
                <a:latin typeface="Arial"/>
                <a:cs typeface="Arial"/>
              </a:rPr>
              <a:t>those</a:t>
            </a:r>
            <a:r>
              <a:rPr sz="1200" b="1" spc="28" dirty="0">
                <a:latin typeface="Arial"/>
                <a:cs typeface="Arial"/>
              </a:rPr>
              <a:t> </a:t>
            </a:r>
            <a:r>
              <a:rPr sz="1200" b="1" spc="4" dirty="0">
                <a:latin typeface="Arial"/>
                <a:cs typeface="Arial"/>
              </a:rPr>
              <a:t>(i.e.</a:t>
            </a:r>
            <a:endParaRPr sz="1200">
              <a:latin typeface="Arial"/>
              <a:cs typeface="Arial"/>
            </a:endParaRPr>
          </a:p>
          <a:p>
            <a:pPr marL="168884">
              <a:lnSpc>
                <a:spcPts val="2101"/>
              </a:lnSpc>
            </a:pPr>
            <a:r>
              <a:rPr sz="1200" b="1" spc="8" dirty="0">
                <a:latin typeface="Arial"/>
                <a:cs typeface="Arial"/>
              </a:rPr>
              <a:t>believers against </a:t>
            </a:r>
            <a:r>
              <a:rPr sz="1200" b="1" spc="12" dirty="0">
                <a:latin typeface="Arial"/>
                <a:cs typeface="Arial"/>
              </a:rPr>
              <a:t>those </a:t>
            </a:r>
            <a:r>
              <a:rPr sz="1200" b="1" spc="8" dirty="0">
                <a:latin typeface="Arial"/>
                <a:cs typeface="Arial"/>
              </a:rPr>
              <a:t>disbelievers), </a:t>
            </a:r>
            <a:r>
              <a:rPr sz="1200" b="1" spc="24" dirty="0">
                <a:latin typeface="Arial"/>
                <a:cs typeface="Arial"/>
              </a:rPr>
              <a:t>who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8" dirty="0">
                <a:latin typeface="Arial"/>
                <a:cs typeface="Arial"/>
              </a:rPr>
              <a:t>are</a:t>
            </a:r>
            <a:endParaRPr sz="1200">
              <a:latin typeface="Arial"/>
              <a:cs typeface="Arial"/>
            </a:endParaRPr>
          </a:p>
          <a:p>
            <a:pPr marL="168884" marR="96942">
              <a:lnSpc>
                <a:spcPct val="101400"/>
              </a:lnSpc>
              <a:spcBef>
                <a:spcPts val="8"/>
              </a:spcBef>
            </a:pPr>
            <a:r>
              <a:rPr sz="1200" b="1" spc="8" dirty="0">
                <a:latin typeface="Arial"/>
                <a:cs typeface="Arial"/>
              </a:rPr>
              <a:t>fighting </a:t>
            </a:r>
            <a:r>
              <a:rPr sz="1200" b="1" spc="12" dirty="0">
                <a:latin typeface="Arial"/>
                <a:cs typeface="Arial"/>
              </a:rPr>
              <a:t>them, </a:t>
            </a:r>
            <a:r>
              <a:rPr sz="1200" b="1" spc="8" dirty="0">
                <a:latin typeface="Arial"/>
                <a:cs typeface="Arial"/>
              </a:rPr>
              <a:t>(and) </a:t>
            </a:r>
            <a:r>
              <a:rPr sz="1200" b="1" spc="12" dirty="0">
                <a:latin typeface="Arial"/>
                <a:cs typeface="Arial"/>
              </a:rPr>
              <a:t>because they </a:t>
            </a:r>
            <a:r>
              <a:rPr sz="1200" b="1" spc="8" dirty="0">
                <a:latin typeface="Arial"/>
                <a:cs typeface="Arial"/>
              </a:rPr>
              <a:t>(believers) </a:t>
            </a:r>
            <a:r>
              <a:rPr sz="1200" b="1" spc="12" dirty="0">
                <a:latin typeface="Arial"/>
                <a:cs typeface="Arial"/>
              </a:rPr>
              <a:t>have  been </a:t>
            </a:r>
            <a:r>
              <a:rPr sz="1200" b="1" spc="16" dirty="0">
                <a:latin typeface="Arial"/>
                <a:cs typeface="Arial"/>
              </a:rPr>
              <a:t>wronged, </a:t>
            </a:r>
            <a:r>
              <a:rPr sz="1200" b="1" spc="12" dirty="0">
                <a:latin typeface="Arial"/>
                <a:cs typeface="Arial"/>
              </a:rPr>
              <a:t>and </a:t>
            </a:r>
            <a:r>
              <a:rPr sz="1200" b="1" spc="8" dirty="0">
                <a:latin typeface="Arial"/>
                <a:cs typeface="Arial"/>
              </a:rPr>
              <a:t>surely Allah is </a:t>
            </a:r>
            <a:r>
              <a:rPr sz="1200" b="1" spc="12" dirty="0">
                <a:latin typeface="Arial"/>
                <a:cs typeface="Arial"/>
              </a:rPr>
              <a:t>Able </a:t>
            </a:r>
            <a:r>
              <a:rPr sz="1200" b="1" spc="8" dirty="0">
                <a:latin typeface="Arial"/>
                <a:cs typeface="Arial"/>
              </a:rPr>
              <a:t>to </a:t>
            </a:r>
            <a:r>
              <a:rPr sz="1200" b="1" spc="12" dirty="0">
                <a:latin typeface="Arial"/>
                <a:cs typeface="Arial"/>
              </a:rPr>
              <a:t>give  them </a:t>
            </a:r>
            <a:r>
              <a:rPr sz="1200" b="1" spc="8" dirty="0">
                <a:latin typeface="Arial"/>
                <a:cs typeface="Arial"/>
              </a:rPr>
              <a:t>(believers) victory." </a:t>
            </a:r>
            <a:r>
              <a:rPr sz="1200" spc="8" dirty="0">
                <a:latin typeface="Arial"/>
                <a:cs typeface="Arial"/>
              </a:rPr>
              <a:t>[(22):</a:t>
            </a:r>
            <a:r>
              <a:rPr sz="1200" spc="52" dirty="0">
                <a:latin typeface="Arial"/>
                <a:cs typeface="Arial"/>
              </a:rPr>
              <a:t> </a:t>
            </a:r>
            <a:r>
              <a:rPr sz="1200" spc="8" dirty="0">
                <a:latin typeface="Arial"/>
                <a:cs typeface="Arial"/>
              </a:rPr>
              <a:t>39)]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</TotalTime>
  <Words>824</Words>
  <Application>Microsoft Office PowerPoint</Application>
  <PresentationFormat>On-screen Show (16:9)</PresentationFormat>
  <Paragraphs>97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BATTLE OF BADHR</vt:lpstr>
      <vt:lpstr>The Battle of Badr, fought  March 17, 624 C.E. (17</vt:lpstr>
      <vt:lpstr>Introduction</vt:lpstr>
      <vt:lpstr>Muhammad (p.b.u.h)</vt:lpstr>
      <vt:lpstr>Battle of Badr</vt:lpstr>
      <vt:lpstr>A map of the Badr</vt:lpstr>
      <vt:lpstr>Slide 7</vt:lpstr>
      <vt:lpstr>Reasons of the battle.</vt:lpstr>
      <vt:lpstr>Allah permission to fight</vt:lpstr>
      <vt:lpstr>The policy of deterrence  or</vt:lpstr>
      <vt:lpstr>Slide 11</vt:lpstr>
      <vt:lpstr>ABU JAHL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BATTLE OF BADHR</dc:title>
  <dc:creator>HP</dc:creator>
  <cp:lastModifiedBy>HP</cp:lastModifiedBy>
  <cp:revision>1</cp:revision>
  <dcterms:created xsi:type="dcterms:W3CDTF">2020-10-20T14:28:40Z</dcterms:created>
  <dcterms:modified xsi:type="dcterms:W3CDTF">2020-10-20T14:36:31Z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2013-04-29T00:00:00Z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2020-10-20T00:00:00Z</vt:filetime>
  </property>
</Properties>
</file>