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02C9-7A14-44B5-89F6-098FB4248CC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5DD8-7E99-4A7A-9452-C55BDD588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02C9-7A14-44B5-89F6-098FB4248CC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5DD8-7E99-4A7A-9452-C55BDD588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02C9-7A14-44B5-89F6-098FB4248CC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5DD8-7E99-4A7A-9452-C55BDD588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02C9-7A14-44B5-89F6-098FB4248CC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5DD8-7E99-4A7A-9452-C55BDD588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02C9-7A14-44B5-89F6-098FB4248CC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5DD8-7E99-4A7A-9452-C55BDD588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02C9-7A14-44B5-89F6-098FB4248CC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5DD8-7E99-4A7A-9452-C55BDD588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02C9-7A14-44B5-89F6-098FB4248CC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5DD8-7E99-4A7A-9452-C55BDD588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02C9-7A14-44B5-89F6-098FB4248CC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5DD8-7E99-4A7A-9452-C55BDD588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02C9-7A14-44B5-89F6-098FB4248CC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5DD8-7E99-4A7A-9452-C55BDD588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02C9-7A14-44B5-89F6-098FB4248CC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5DD8-7E99-4A7A-9452-C55BDD588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02C9-7A14-44B5-89F6-098FB4248CC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5DD8-7E99-4A7A-9452-C55BDD588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702C9-7A14-44B5-89F6-098FB4248CC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15DD8-7E99-4A7A-9452-C55BDD588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26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"/>
            <a:ext cx="6400800" cy="131445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K.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Bushra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  <a:p>
            <a:pPr algn="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Assistant Professor</a:t>
            </a:r>
          </a:p>
          <a:p>
            <a:pPr algn="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H.K.R.H. College</a:t>
            </a:r>
          </a:p>
          <a:p>
            <a:pPr algn="r"/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Uthamapalayam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454" y="4629150"/>
            <a:ext cx="38863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Historical Events</a:t>
            </a:r>
            <a:endParaRPr lang="en-US" sz="4400" dirty="0"/>
          </a:p>
        </p:txBody>
      </p:sp>
      <p:sp>
        <p:nvSpPr>
          <p:cNvPr id="12290" name="AutoShape 2" descr="Profile – Hajee Karutha Rowther Howdia College, Uthamapalaya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2" name="Picture 4" descr="Profile – Hajee Karutha Rowther Howdia College, Uthamapalay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133350"/>
            <a:ext cx="1212972" cy="137160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81000" y="209550"/>
            <a:ext cx="7772400" cy="1102519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 Name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Seerath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V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 Code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–17UARC53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67703" y="171450"/>
            <a:ext cx="5340108" cy="332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" y="674340"/>
            <a:ext cx="7785734" cy="42813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385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#General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Fighting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Quraish attacked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first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95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Muslims </a:t>
            </a:r>
            <a:r>
              <a:rPr sz="2400" dirty="0">
                <a:latin typeface="Arial"/>
                <a:cs typeface="Arial"/>
              </a:rPr>
              <a:t>fought </a:t>
            </a:r>
            <a:r>
              <a:rPr sz="2400" spc="-25" dirty="0">
                <a:latin typeface="Arial"/>
                <a:cs typeface="Arial"/>
              </a:rPr>
              <a:t>bravely, </a:t>
            </a:r>
            <a:r>
              <a:rPr sz="2400" spc="-5" dirty="0">
                <a:latin typeface="Arial"/>
                <a:cs typeface="Arial"/>
              </a:rPr>
              <a:t>had an upper hand in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battle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They killed and wounded many warriors </a:t>
            </a:r>
            <a:r>
              <a:rPr sz="2400" dirty="0">
                <a:latin typeface="Arial"/>
                <a:cs typeface="Arial"/>
              </a:rPr>
              <a:t>of the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Quraish</a:t>
            </a:r>
            <a:endParaRPr sz="2400">
              <a:latin typeface="Arial"/>
              <a:cs typeface="Arial"/>
            </a:endParaRPr>
          </a:p>
          <a:p>
            <a:pPr marL="287020" marR="149225" indent="-274320">
              <a:lnSpc>
                <a:spcPts val="2590"/>
              </a:lnSpc>
              <a:spcBef>
                <a:spcPts val="615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The Quraish </a:t>
            </a:r>
            <a:r>
              <a:rPr sz="2400" spc="-5" dirty="0">
                <a:latin typeface="Arial"/>
                <a:cs typeface="Arial"/>
              </a:rPr>
              <a:t>began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flee in disorder leaving behind a  </a:t>
            </a:r>
            <a:r>
              <a:rPr sz="2400" dirty="0">
                <a:latin typeface="Arial"/>
                <a:cs typeface="Arial"/>
              </a:rPr>
              <a:t>great </a:t>
            </a:r>
            <a:r>
              <a:rPr sz="2400" spc="-5" dirty="0">
                <a:latin typeface="Arial"/>
                <a:cs typeface="Arial"/>
              </a:rPr>
              <a:t>deal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booty (spoils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war)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54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Muslims began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collect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endParaRPr sz="2400">
              <a:latin typeface="Arial"/>
              <a:cs typeface="Arial"/>
            </a:endParaRPr>
          </a:p>
          <a:p>
            <a:pPr marL="287020" marR="257175" indent="-274320">
              <a:lnSpc>
                <a:spcPts val="2590"/>
              </a:lnSpc>
              <a:spcBef>
                <a:spcPts val="615"/>
              </a:spcBef>
              <a:buClr>
                <a:srgbClr val="ACC2C8"/>
              </a:buClr>
              <a:buFontTx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When the 50 archers saw </a:t>
            </a:r>
            <a:r>
              <a:rPr sz="2400" dirty="0">
                <a:latin typeface="Arial"/>
                <a:cs typeface="Arial"/>
              </a:rPr>
              <a:t>that the victory </a:t>
            </a:r>
            <a:r>
              <a:rPr sz="2400" spc="-5" dirty="0">
                <a:latin typeface="Arial"/>
                <a:cs typeface="Arial"/>
              </a:rPr>
              <a:t>was certain,  about 35- 36 </a:t>
            </a:r>
            <a:r>
              <a:rPr sz="2400" dirty="0">
                <a:latin typeface="Arial"/>
                <a:cs typeface="Arial"/>
              </a:rPr>
              <a:t>of them </a:t>
            </a:r>
            <a:r>
              <a:rPr sz="2400" spc="-5" dirty="0">
                <a:latin typeface="Arial"/>
                <a:cs typeface="Arial"/>
              </a:rPr>
              <a:t>left their positions and </a:t>
            </a:r>
            <a:r>
              <a:rPr sz="2400" spc="-5">
                <a:latin typeface="Arial"/>
                <a:cs typeface="Arial"/>
              </a:rPr>
              <a:t>came</a:t>
            </a:r>
            <a:r>
              <a:rPr sz="2400" spc="85">
                <a:latin typeface="Arial"/>
                <a:cs typeface="Arial"/>
              </a:rPr>
              <a:t> </a:t>
            </a:r>
            <a:r>
              <a:rPr sz="2400" smtClean="0">
                <a:latin typeface="Arial"/>
                <a:cs typeface="Arial"/>
              </a:rPr>
              <a:t>to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spc="-5" dirty="0" smtClean="0">
                <a:latin typeface="Arial"/>
                <a:cs typeface="Arial"/>
              </a:rPr>
              <a:t>collect</a:t>
            </a:r>
            <a:r>
              <a:rPr lang="en-US" sz="2400" spc="5" dirty="0" smtClean="0">
                <a:latin typeface="Arial"/>
                <a:cs typeface="Arial"/>
              </a:rPr>
              <a:t> </a:t>
            </a:r>
            <a:r>
              <a:rPr lang="en-US" sz="2400" spc="-5" dirty="0" smtClean="0">
                <a:latin typeface="Arial"/>
                <a:cs typeface="Arial"/>
              </a:rPr>
              <a:t>booty</a:t>
            </a:r>
            <a:endParaRPr lang="en-US" sz="2400" dirty="0" smtClean="0">
              <a:latin typeface="Arial"/>
              <a:cs typeface="Arial"/>
            </a:endParaRPr>
          </a:p>
          <a:p>
            <a:pPr marL="287020" marR="257175" indent="-274320">
              <a:lnSpc>
                <a:spcPts val="2590"/>
              </a:lnSpc>
              <a:spcBef>
                <a:spcPts val="615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09744" y="3326416"/>
            <a:ext cx="4258056" cy="1078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94326" y="3415571"/>
            <a:ext cx="4089400" cy="952500"/>
          </a:xfrm>
          <a:custGeom>
            <a:avLst/>
            <a:gdLst/>
            <a:ahLst/>
            <a:cxnLst/>
            <a:rect l="l" t="t" r="r" b="b"/>
            <a:pathLst>
              <a:path w="4089400" h="1270000">
                <a:moveTo>
                  <a:pt x="4088891" y="1269491"/>
                </a:moveTo>
                <a:lnTo>
                  <a:pt x="634746" y="1269491"/>
                </a:lnTo>
                <a:lnTo>
                  <a:pt x="0" y="634745"/>
                </a:lnTo>
                <a:lnTo>
                  <a:pt x="634746" y="0"/>
                </a:lnTo>
                <a:lnTo>
                  <a:pt x="4088891" y="0"/>
                </a:lnTo>
                <a:lnTo>
                  <a:pt x="4088891" y="126949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03166" y="3540079"/>
            <a:ext cx="3400552" cy="969495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 marR="140335" indent="-3175" algn="ctr">
              <a:lnSpc>
                <a:spcPct val="86300"/>
              </a:lnSpc>
              <a:spcBef>
                <a:spcPts val="334"/>
              </a:spcBef>
            </a:pPr>
            <a:r>
              <a:rPr sz="1300" spc="5" dirty="0">
                <a:latin typeface="Arial"/>
                <a:cs typeface="Arial"/>
              </a:rPr>
              <a:t>“W</a:t>
            </a:r>
            <a:r>
              <a:rPr sz="1400" spc="5" dirty="0">
                <a:latin typeface="Arial"/>
                <a:cs typeface="Arial"/>
              </a:rPr>
              <a:t>hen </a:t>
            </a:r>
            <a:r>
              <a:rPr sz="1400" spc="-5" dirty="0">
                <a:latin typeface="Arial"/>
                <a:cs typeface="Arial"/>
              </a:rPr>
              <a:t>you, with </a:t>
            </a:r>
            <a:r>
              <a:rPr sz="1400" dirty="0">
                <a:latin typeface="Arial"/>
                <a:cs typeface="Arial"/>
              </a:rPr>
              <a:t>(Allah's)  permission </a:t>
            </a:r>
            <a:r>
              <a:rPr sz="1400" spc="-5" dirty="0">
                <a:latin typeface="Arial"/>
                <a:cs typeface="Arial"/>
              </a:rPr>
              <a:t>were </a:t>
            </a:r>
            <a:r>
              <a:rPr sz="1400" dirty="0">
                <a:latin typeface="Arial"/>
                <a:cs typeface="Arial"/>
              </a:rPr>
              <a:t>about to  </a:t>
            </a:r>
            <a:r>
              <a:rPr sz="1400" spc="-5" dirty="0">
                <a:latin typeface="Arial"/>
                <a:cs typeface="Arial"/>
              </a:rPr>
              <a:t>annihilate </a:t>
            </a:r>
            <a:r>
              <a:rPr sz="1400" spc="-10" dirty="0">
                <a:latin typeface="Arial"/>
                <a:cs typeface="Arial"/>
              </a:rPr>
              <a:t>your </a:t>
            </a:r>
            <a:r>
              <a:rPr sz="1400" spc="-5" dirty="0">
                <a:latin typeface="Arial"/>
                <a:cs typeface="Arial"/>
              </a:rPr>
              <a:t>enemy- </a:t>
            </a:r>
            <a:r>
              <a:rPr sz="1400" dirty="0">
                <a:latin typeface="Arial"/>
                <a:cs typeface="Arial"/>
              </a:rPr>
              <a:t>until </a:t>
            </a:r>
            <a:r>
              <a:rPr sz="1400" spc="-5" dirty="0">
                <a:latin typeface="Arial"/>
                <a:cs typeface="Arial"/>
              </a:rPr>
              <a:t>you  </a:t>
            </a:r>
            <a:r>
              <a:rPr sz="1400" dirty="0">
                <a:latin typeface="Arial"/>
                <a:cs typeface="Arial"/>
              </a:rPr>
              <a:t>(the archers) flinched and fell  disputing about the order and  </a:t>
            </a:r>
            <a:r>
              <a:rPr sz="1400" spc="-5" dirty="0">
                <a:latin typeface="Arial"/>
                <a:cs typeface="Arial"/>
              </a:rPr>
              <a:t>disobeyed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>
                <a:latin typeface="Arial"/>
                <a:cs typeface="Arial"/>
              </a:rPr>
              <a:t>it</a:t>
            </a:r>
            <a:r>
              <a:rPr sz="1400" spc="-5" smtClean="0">
                <a:latin typeface="Arial"/>
                <a:cs typeface="Arial"/>
              </a:rPr>
              <a:t>”</a:t>
            </a:r>
            <a:r>
              <a:rPr lang="en-US" sz="1400" spc="-5" dirty="0" smtClean="0">
                <a:latin typeface="Arial"/>
                <a:cs typeface="Arial"/>
              </a:rPr>
              <a:t>  </a:t>
            </a:r>
            <a:r>
              <a:rPr sz="1300" spc="-5" smtClean="0">
                <a:latin typeface="Arial"/>
                <a:cs typeface="Arial"/>
              </a:rPr>
              <a:t>(</a:t>
            </a:r>
            <a:r>
              <a:rPr sz="1300" spc="-5" dirty="0">
                <a:latin typeface="Arial"/>
                <a:cs typeface="Arial"/>
              </a:rPr>
              <a:t>3:152, Al-Imran</a:t>
            </a:r>
            <a:r>
              <a:rPr sz="1300" spc="-9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)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33345" y="3326416"/>
            <a:ext cx="1850136" cy="1307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17926" y="3338989"/>
            <a:ext cx="1680972" cy="1180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12085" y="3314700"/>
            <a:ext cx="1681480" cy="1181100"/>
          </a:xfrm>
          <a:custGeom>
            <a:avLst/>
            <a:gdLst/>
            <a:ahLst/>
            <a:cxnLst/>
            <a:rect l="l" t="t" r="r" b="b"/>
            <a:pathLst>
              <a:path w="1681479" h="1574800">
                <a:moveTo>
                  <a:pt x="0" y="787146"/>
                </a:moveTo>
                <a:lnTo>
                  <a:pt x="1426" y="740895"/>
                </a:lnTo>
                <a:lnTo>
                  <a:pt x="5654" y="695349"/>
                </a:lnTo>
                <a:lnTo>
                  <a:pt x="12604" y="650580"/>
                </a:lnTo>
                <a:lnTo>
                  <a:pt x="22197" y="606663"/>
                </a:lnTo>
                <a:lnTo>
                  <a:pt x="34355" y="563670"/>
                </a:lnTo>
                <a:lnTo>
                  <a:pt x="48999" y="521677"/>
                </a:lnTo>
                <a:lnTo>
                  <a:pt x="66049" y="480756"/>
                </a:lnTo>
                <a:lnTo>
                  <a:pt x="85428" y="440982"/>
                </a:lnTo>
                <a:lnTo>
                  <a:pt x="107056" y="402428"/>
                </a:lnTo>
                <a:lnTo>
                  <a:pt x="130854" y="365169"/>
                </a:lnTo>
                <a:lnTo>
                  <a:pt x="156743" y="329278"/>
                </a:lnTo>
                <a:lnTo>
                  <a:pt x="184646" y="294829"/>
                </a:lnTo>
                <a:lnTo>
                  <a:pt x="214482" y="261896"/>
                </a:lnTo>
                <a:lnTo>
                  <a:pt x="246173" y="230552"/>
                </a:lnTo>
                <a:lnTo>
                  <a:pt x="279641" y="200872"/>
                </a:lnTo>
                <a:lnTo>
                  <a:pt x="314805" y="172929"/>
                </a:lnTo>
                <a:lnTo>
                  <a:pt x="351589" y="146797"/>
                </a:lnTo>
                <a:lnTo>
                  <a:pt x="389912" y="122551"/>
                </a:lnTo>
                <a:lnTo>
                  <a:pt x="429696" y="100263"/>
                </a:lnTo>
                <a:lnTo>
                  <a:pt x="470862" y="80007"/>
                </a:lnTo>
                <a:lnTo>
                  <a:pt x="513332" y="61858"/>
                </a:lnTo>
                <a:lnTo>
                  <a:pt x="557025" y="45890"/>
                </a:lnTo>
                <a:lnTo>
                  <a:pt x="601865" y="32175"/>
                </a:lnTo>
                <a:lnTo>
                  <a:pt x="647771" y="20789"/>
                </a:lnTo>
                <a:lnTo>
                  <a:pt x="694665" y="11804"/>
                </a:lnTo>
                <a:lnTo>
                  <a:pt x="742468" y="5295"/>
                </a:lnTo>
                <a:lnTo>
                  <a:pt x="791101" y="1336"/>
                </a:lnTo>
                <a:lnTo>
                  <a:pt x="840486" y="0"/>
                </a:lnTo>
                <a:lnTo>
                  <a:pt x="889870" y="1336"/>
                </a:lnTo>
                <a:lnTo>
                  <a:pt x="938503" y="5295"/>
                </a:lnTo>
                <a:lnTo>
                  <a:pt x="986306" y="11804"/>
                </a:lnTo>
                <a:lnTo>
                  <a:pt x="1033200" y="20789"/>
                </a:lnTo>
                <a:lnTo>
                  <a:pt x="1079106" y="32175"/>
                </a:lnTo>
                <a:lnTo>
                  <a:pt x="1123946" y="45890"/>
                </a:lnTo>
                <a:lnTo>
                  <a:pt x="1167639" y="61858"/>
                </a:lnTo>
                <a:lnTo>
                  <a:pt x="1210109" y="80007"/>
                </a:lnTo>
                <a:lnTo>
                  <a:pt x="1251275" y="100263"/>
                </a:lnTo>
                <a:lnTo>
                  <a:pt x="1291059" y="122551"/>
                </a:lnTo>
                <a:lnTo>
                  <a:pt x="1329382" y="146797"/>
                </a:lnTo>
                <a:lnTo>
                  <a:pt x="1366166" y="172929"/>
                </a:lnTo>
                <a:lnTo>
                  <a:pt x="1401330" y="200872"/>
                </a:lnTo>
                <a:lnTo>
                  <a:pt x="1434798" y="230552"/>
                </a:lnTo>
                <a:lnTo>
                  <a:pt x="1466489" y="261896"/>
                </a:lnTo>
                <a:lnTo>
                  <a:pt x="1496325" y="294829"/>
                </a:lnTo>
                <a:lnTo>
                  <a:pt x="1524228" y="329278"/>
                </a:lnTo>
                <a:lnTo>
                  <a:pt x="1550117" y="365169"/>
                </a:lnTo>
                <a:lnTo>
                  <a:pt x="1573915" y="402428"/>
                </a:lnTo>
                <a:lnTo>
                  <a:pt x="1595543" y="440982"/>
                </a:lnTo>
                <a:lnTo>
                  <a:pt x="1614922" y="480756"/>
                </a:lnTo>
                <a:lnTo>
                  <a:pt x="1631972" y="521677"/>
                </a:lnTo>
                <a:lnTo>
                  <a:pt x="1646616" y="563670"/>
                </a:lnTo>
                <a:lnTo>
                  <a:pt x="1658774" y="606663"/>
                </a:lnTo>
                <a:lnTo>
                  <a:pt x="1668367" y="650580"/>
                </a:lnTo>
                <a:lnTo>
                  <a:pt x="1675317" y="695349"/>
                </a:lnTo>
                <a:lnTo>
                  <a:pt x="1679545" y="740895"/>
                </a:lnTo>
                <a:lnTo>
                  <a:pt x="1680972" y="787146"/>
                </a:lnTo>
                <a:lnTo>
                  <a:pt x="1679545" y="833397"/>
                </a:lnTo>
                <a:lnTo>
                  <a:pt x="1675317" y="878944"/>
                </a:lnTo>
                <a:lnTo>
                  <a:pt x="1668367" y="923714"/>
                </a:lnTo>
                <a:lnTo>
                  <a:pt x="1658774" y="967632"/>
                </a:lnTo>
                <a:lnTo>
                  <a:pt x="1646616" y="1010625"/>
                </a:lnTo>
                <a:lnTo>
                  <a:pt x="1631972" y="1052619"/>
                </a:lnTo>
                <a:lnTo>
                  <a:pt x="1614922" y="1093540"/>
                </a:lnTo>
                <a:lnTo>
                  <a:pt x="1595543" y="1133315"/>
                </a:lnTo>
                <a:lnTo>
                  <a:pt x="1573915" y="1171868"/>
                </a:lnTo>
                <a:lnTo>
                  <a:pt x="1550117" y="1209127"/>
                </a:lnTo>
                <a:lnTo>
                  <a:pt x="1524228" y="1245018"/>
                </a:lnTo>
                <a:lnTo>
                  <a:pt x="1496325" y="1279467"/>
                </a:lnTo>
                <a:lnTo>
                  <a:pt x="1466489" y="1312400"/>
                </a:lnTo>
                <a:lnTo>
                  <a:pt x="1434798" y="1343744"/>
                </a:lnTo>
                <a:lnTo>
                  <a:pt x="1401330" y="1373423"/>
                </a:lnTo>
                <a:lnTo>
                  <a:pt x="1366166" y="1401366"/>
                </a:lnTo>
                <a:lnTo>
                  <a:pt x="1329382" y="1427497"/>
                </a:lnTo>
                <a:lnTo>
                  <a:pt x="1291059" y="1451744"/>
                </a:lnTo>
                <a:lnTo>
                  <a:pt x="1251275" y="1474031"/>
                </a:lnTo>
                <a:lnTo>
                  <a:pt x="1210109" y="1494286"/>
                </a:lnTo>
                <a:lnTo>
                  <a:pt x="1167639" y="1512434"/>
                </a:lnTo>
                <a:lnTo>
                  <a:pt x="1123946" y="1528403"/>
                </a:lnTo>
                <a:lnTo>
                  <a:pt x="1079106" y="1542117"/>
                </a:lnTo>
                <a:lnTo>
                  <a:pt x="1033200" y="1553503"/>
                </a:lnTo>
                <a:lnTo>
                  <a:pt x="986306" y="1562487"/>
                </a:lnTo>
                <a:lnTo>
                  <a:pt x="938503" y="1568996"/>
                </a:lnTo>
                <a:lnTo>
                  <a:pt x="889870" y="1572955"/>
                </a:lnTo>
                <a:lnTo>
                  <a:pt x="840486" y="1574292"/>
                </a:lnTo>
                <a:lnTo>
                  <a:pt x="791101" y="1572955"/>
                </a:lnTo>
                <a:lnTo>
                  <a:pt x="742468" y="1568996"/>
                </a:lnTo>
                <a:lnTo>
                  <a:pt x="694665" y="1562487"/>
                </a:lnTo>
                <a:lnTo>
                  <a:pt x="647771" y="1553503"/>
                </a:lnTo>
                <a:lnTo>
                  <a:pt x="601865" y="1542117"/>
                </a:lnTo>
                <a:lnTo>
                  <a:pt x="557025" y="1528403"/>
                </a:lnTo>
                <a:lnTo>
                  <a:pt x="513332" y="1512434"/>
                </a:lnTo>
                <a:lnTo>
                  <a:pt x="470862" y="1494286"/>
                </a:lnTo>
                <a:lnTo>
                  <a:pt x="429696" y="1474031"/>
                </a:lnTo>
                <a:lnTo>
                  <a:pt x="389912" y="1451744"/>
                </a:lnTo>
                <a:lnTo>
                  <a:pt x="351589" y="1427497"/>
                </a:lnTo>
                <a:lnTo>
                  <a:pt x="314805" y="1401366"/>
                </a:lnTo>
                <a:lnTo>
                  <a:pt x="279641" y="1373423"/>
                </a:lnTo>
                <a:lnTo>
                  <a:pt x="246173" y="1343744"/>
                </a:lnTo>
                <a:lnTo>
                  <a:pt x="214482" y="1312400"/>
                </a:lnTo>
                <a:lnTo>
                  <a:pt x="184646" y="1279467"/>
                </a:lnTo>
                <a:lnTo>
                  <a:pt x="156743" y="1245018"/>
                </a:lnTo>
                <a:lnTo>
                  <a:pt x="130854" y="1209127"/>
                </a:lnTo>
                <a:lnTo>
                  <a:pt x="107056" y="1171868"/>
                </a:lnTo>
                <a:lnTo>
                  <a:pt x="85428" y="1133315"/>
                </a:lnTo>
                <a:lnTo>
                  <a:pt x="66049" y="1093540"/>
                </a:lnTo>
                <a:lnTo>
                  <a:pt x="48999" y="1052619"/>
                </a:lnTo>
                <a:lnTo>
                  <a:pt x="34355" y="1010625"/>
                </a:lnTo>
                <a:lnTo>
                  <a:pt x="22197" y="967632"/>
                </a:lnTo>
                <a:lnTo>
                  <a:pt x="12604" y="923714"/>
                </a:lnTo>
                <a:lnTo>
                  <a:pt x="5654" y="878944"/>
                </a:lnTo>
                <a:lnTo>
                  <a:pt x="1426" y="833397"/>
                </a:lnTo>
                <a:lnTo>
                  <a:pt x="0" y="78714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27225" y="3485676"/>
            <a:ext cx="228663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9980" marR="5080">
              <a:lnSpc>
                <a:spcPct val="100000"/>
              </a:lnSpc>
              <a:spcBef>
                <a:spcPts val="1245"/>
              </a:spcBef>
            </a:pPr>
            <a:r>
              <a:rPr sz="1600" spc="-5" smtClean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Quran  refers to  these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people  as: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8914" name="Picture 2" descr="Related image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01785" y="3543301"/>
            <a:ext cx="2834639" cy="16002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3715" y="57150"/>
            <a:ext cx="8477885" cy="3425938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40" dirty="0">
                <a:latin typeface="Arial"/>
                <a:cs typeface="Arial"/>
              </a:rPr>
              <a:t>Now,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pass was </a:t>
            </a:r>
            <a:r>
              <a:rPr sz="2400" dirty="0">
                <a:latin typeface="Arial"/>
                <a:cs typeface="Arial"/>
              </a:rPr>
              <a:t>left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unguarded</a:t>
            </a:r>
            <a:endParaRPr sz="2400">
              <a:latin typeface="Arial"/>
              <a:cs typeface="Arial"/>
            </a:endParaRPr>
          </a:p>
          <a:p>
            <a:pPr marL="287020" marR="487045" indent="-274320">
              <a:lnSpc>
                <a:spcPct val="100000"/>
              </a:lnSpc>
              <a:spcBef>
                <a:spcPts val="575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Khalid bin </a:t>
            </a:r>
            <a:r>
              <a:rPr sz="2400" spc="-20" dirty="0">
                <a:latin typeface="Arial"/>
                <a:cs typeface="Arial"/>
              </a:rPr>
              <a:t>Waleed </a:t>
            </a:r>
            <a:r>
              <a:rPr sz="2400" spc="-5" dirty="0">
                <a:latin typeface="Arial"/>
                <a:cs typeface="Arial"/>
              </a:rPr>
              <a:t>(head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enemy cavalry) found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opening undefended, and </a:t>
            </a:r>
            <a:r>
              <a:rPr sz="2400" dirty="0">
                <a:latin typeface="Arial"/>
                <a:cs typeface="Arial"/>
              </a:rPr>
              <a:t>attacked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them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Muslims got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panic-stricken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They </a:t>
            </a:r>
            <a:r>
              <a:rPr sz="2400" dirty="0">
                <a:latin typeface="Arial"/>
                <a:cs typeface="Arial"/>
              </a:rPr>
              <a:t>started to </a:t>
            </a:r>
            <a:r>
              <a:rPr sz="2400" spc="-5" dirty="0">
                <a:latin typeface="Arial"/>
                <a:cs typeface="Arial"/>
              </a:rPr>
              <a:t>run away </a:t>
            </a:r>
            <a:r>
              <a:rPr sz="2400" dirty="0">
                <a:latin typeface="Arial"/>
                <a:cs typeface="Arial"/>
              </a:rPr>
              <a:t>from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battlefield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Some </a:t>
            </a:r>
            <a:r>
              <a:rPr sz="2400" dirty="0">
                <a:latin typeface="Arial"/>
                <a:cs typeface="Arial"/>
              </a:rPr>
              <a:t>retreated</a:t>
            </a:r>
            <a:endParaRPr sz="24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580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Quraish </a:t>
            </a:r>
            <a:r>
              <a:rPr sz="2400" dirty="0">
                <a:latin typeface="Arial"/>
                <a:cs typeface="Arial"/>
              </a:rPr>
              <a:t>attacked the </a:t>
            </a:r>
            <a:r>
              <a:rPr sz="2400" spc="-5" dirty="0">
                <a:latin typeface="Arial"/>
                <a:cs typeface="Arial"/>
              </a:rPr>
              <a:t>Holy Prophet, who was surrounded  </a:t>
            </a:r>
            <a:r>
              <a:rPr sz="2400" dirty="0">
                <a:latin typeface="Arial"/>
                <a:cs typeface="Arial"/>
              </a:rPr>
              <a:t>by a group of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companions: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382" y="2636234"/>
            <a:ext cx="136925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He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got: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126" y="4621530"/>
            <a:ext cx="64511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Rumors spread </a:t>
            </a:r>
            <a:r>
              <a:rPr sz="2400" dirty="0">
                <a:latin typeface="Arial"/>
                <a:cs typeface="Arial"/>
              </a:rPr>
              <a:t>that the </a:t>
            </a:r>
            <a:r>
              <a:rPr sz="2400" spc="-5" dirty="0">
                <a:latin typeface="Arial"/>
                <a:cs typeface="Arial"/>
              </a:rPr>
              <a:t>Prophet was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killed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42962" y="2493074"/>
            <a:ext cx="2196238" cy="1546860"/>
          </a:xfrm>
          <a:custGeom>
            <a:avLst/>
            <a:gdLst/>
            <a:ahLst/>
            <a:cxnLst/>
            <a:rect l="l" t="t" r="r" b="b"/>
            <a:pathLst>
              <a:path w="1524000" h="2062479">
                <a:moveTo>
                  <a:pt x="0" y="2061972"/>
                </a:moveTo>
                <a:lnTo>
                  <a:pt x="1524000" y="2061972"/>
                </a:lnTo>
                <a:lnTo>
                  <a:pt x="1524000" y="0"/>
                </a:lnTo>
                <a:lnTo>
                  <a:pt x="0" y="0"/>
                </a:lnTo>
                <a:lnTo>
                  <a:pt x="0" y="2061972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43774" y="2505076"/>
            <a:ext cx="2195426" cy="1569720"/>
          </a:xfrm>
          <a:custGeom>
            <a:avLst/>
            <a:gdLst/>
            <a:ahLst/>
            <a:cxnLst/>
            <a:rect l="l" t="t" r="r" b="b"/>
            <a:pathLst>
              <a:path w="1524000" h="2092960">
                <a:moveTo>
                  <a:pt x="0" y="2092452"/>
                </a:moveTo>
                <a:lnTo>
                  <a:pt x="1524000" y="2092452"/>
                </a:lnTo>
                <a:lnTo>
                  <a:pt x="1524000" y="0"/>
                </a:lnTo>
                <a:lnTo>
                  <a:pt x="0" y="0"/>
                </a:lnTo>
                <a:lnTo>
                  <a:pt x="0" y="209245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90220" y="2630777"/>
            <a:ext cx="2277580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Including:</a:t>
            </a:r>
            <a:endParaRPr sz="1800">
              <a:latin typeface="Arial"/>
              <a:cs typeface="Arial"/>
            </a:endParaRPr>
          </a:p>
          <a:p>
            <a:pPr marL="359410" marR="31750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358775" algn="l"/>
                <a:tab pos="359410" algn="l"/>
              </a:tabLst>
            </a:pPr>
            <a:r>
              <a:rPr sz="1600" spc="-5" dirty="0">
                <a:latin typeface="Arial"/>
                <a:cs typeface="Arial"/>
              </a:rPr>
              <a:t>Saad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bin  Abi  </a:t>
            </a:r>
            <a:r>
              <a:rPr sz="1600" spc="-15" dirty="0">
                <a:latin typeface="Arial"/>
                <a:cs typeface="Arial"/>
              </a:rPr>
              <a:t>Waqaas</a:t>
            </a:r>
            <a:endParaRPr sz="1600">
              <a:latin typeface="Arial"/>
              <a:cs typeface="Arial"/>
            </a:endParaRPr>
          </a:p>
          <a:p>
            <a:pPr marL="359410" marR="352425" indent="-287020">
              <a:lnSpc>
                <a:spcPct val="100000"/>
              </a:lnSpc>
              <a:buChar char="•"/>
              <a:tabLst>
                <a:tab pos="358775" algn="l"/>
                <a:tab pos="359410" algn="l"/>
              </a:tabLst>
            </a:pPr>
            <a:r>
              <a:rPr sz="1600" spc="-5" dirty="0">
                <a:latin typeface="Arial"/>
                <a:cs typeface="Arial"/>
              </a:rPr>
              <a:t>Abdur  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ahman  bin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Auf</a:t>
            </a:r>
            <a:endParaRPr sz="1600">
              <a:latin typeface="Arial"/>
              <a:cs typeface="Arial"/>
            </a:endParaRPr>
          </a:p>
          <a:p>
            <a:pPr marL="35941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358775" algn="l"/>
                <a:tab pos="359410" algn="l"/>
              </a:tabLst>
            </a:pPr>
            <a:r>
              <a:rPr sz="1600" spc="-5" dirty="0">
                <a:latin typeface="Arial"/>
                <a:cs typeface="Arial"/>
              </a:rPr>
              <a:t>Abu</a:t>
            </a:r>
            <a:r>
              <a:rPr sz="1600" spc="-40" dirty="0">
                <a:latin typeface="Arial"/>
                <a:cs typeface="Arial"/>
              </a:rPr>
              <a:t> Talha</a:t>
            </a:r>
            <a:endParaRPr sz="1600">
              <a:latin typeface="Arial"/>
              <a:cs typeface="Arial"/>
            </a:endParaRPr>
          </a:p>
          <a:p>
            <a:pPr marL="359410" indent="-287020">
              <a:buFontTx/>
              <a:buChar char="•"/>
              <a:tabLst>
                <a:tab pos="358775" algn="l"/>
                <a:tab pos="359410" algn="l"/>
              </a:tabLst>
            </a:pPr>
            <a:r>
              <a:rPr sz="1600" spc="-5" smtClean="0">
                <a:latin typeface="Arial"/>
                <a:cs typeface="Arial"/>
              </a:rPr>
              <a:t>Abu</a:t>
            </a:r>
            <a:r>
              <a:rPr lang="en-US" sz="1600" spc="-5" dirty="0" smtClean="0">
                <a:latin typeface="Arial"/>
                <a:cs typeface="Arial"/>
              </a:rPr>
              <a:t> </a:t>
            </a:r>
            <a:r>
              <a:rPr lang="en-US" sz="1600" spc="-10" dirty="0" err="1" smtClean="0">
                <a:latin typeface="Arial"/>
                <a:cs typeface="Arial"/>
              </a:rPr>
              <a:t>D</a:t>
            </a:r>
            <a:r>
              <a:rPr lang="en-US" sz="1600" spc="-5" dirty="0" err="1" smtClean="0">
                <a:latin typeface="Arial"/>
                <a:cs typeface="Arial"/>
              </a:rPr>
              <a:t>ujaira</a:t>
            </a:r>
            <a:endParaRPr lang="en-US" sz="1600" dirty="0" smtClean="0">
              <a:latin typeface="Arial"/>
              <a:cs typeface="Arial"/>
            </a:endParaRPr>
          </a:p>
          <a:p>
            <a:pPr marL="359410" indent="-287020">
              <a:lnSpc>
                <a:spcPct val="100000"/>
              </a:lnSpc>
              <a:buChar char="•"/>
              <a:tabLst>
                <a:tab pos="358775" algn="l"/>
                <a:tab pos="359410" algn="l"/>
              </a:tabLst>
            </a:pP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93679" y="2607375"/>
            <a:ext cx="2682664" cy="126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0155" y="2664524"/>
            <a:ext cx="2521606" cy="0"/>
          </a:xfrm>
          <a:custGeom>
            <a:avLst/>
            <a:gdLst/>
            <a:ahLst/>
            <a:cxnLst/>
            <a:rect l="l" t="t" r="r" b="b"/>
            <a:pathLst>
              <a:path w="2362200">
                <a:moveTo>
                  <a:pt x="0" y="0"/>
                </a:moveTo>
                <a:lnTo>
                  <a:pt x="23622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07192" y="2664524"/>
            <a:ext cx="2546009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21468" y="2721674"/>
            <a:ext cx="2355533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Wounded </a:t>
            </a:r>
            <a:r>
              <a:rPr sz="1600" dirty="0">
                <a:latin typeface="Arial"/>
                <a:cs typeface="Arial"/>
              </a:rPr>
              <a:t>badly  (specially on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face)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Arial"/>
                <a:cs typeface="Arial"/>
              </a:rPr>
              <a:t>Lost a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tooth</a:t>
            </a:r>
            <a:endParaRPr sz="1600">
              <a:latin typeface="Arial"/>
              <a:cs typeface="Arial"/>
            </a:endParaRPr>
          </a:p>
          <a:p>
            <a:pPr marL="299085" marR="445770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Arial"/>
                <a:cs typeface="Arial"/>
              </a:rPr>
              <a:t>Became  uncons</a:t>
            </a:r>
            <a:r>
              <a:rPr sz="1600" spc="-10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ious</a:t>
            </a:r>
            <a:endParaRPr sz="1600">
              <a:latin typeface="Arial"/>
              <a:cs typeface="Arial"/>
            </a:endParaRPr>
          </a:p>
          <a:p>
            <a:pPr marL="299085" marR="14604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Arial"/>
                <a:cs typeface="Arial"/>
              </a:rPr>
              <a:t>2 rings from his  helmet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embedded  in </a:t>
            </a:r>
            <a:r>
              <a:rPr sz="1600">
                <a:latin typeface="Arial"/>
                <a:cs typeface="Arial"/>
              </a:rPr>
              <a:t>his</a:t>
            </a:r>
            <a:r>
              <a:rPr sz="1600" spc="-40">
                <a:latin typeface="Arial"/>
                <a:cs typeface="Arial"/>
              </a:rPr>
              <a:t> </a:t>
            </a:r>
            <a:r>
              <a:rPr sz="1600" smtClean="0">
                <a:latin typeface="Arial"/>
                <a:cs typeface="Arial"/>
              </a:rPr>
              <a:t>cheek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16450" y="2515936"/>
            <a:ext cx="2460600" cy="34289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890" name="Picture 2" descr="Image result for Prophet mohamed War historical arts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802" y="2908300"/>
            <a:ext cx="4007799" cy="166991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084570" y="2457450"/>
            <a:ext cx="1623695" cy="278130"/>
          </a:xfrm>
          <a:custGeom>
            <a:avLst/>
            <a:gdLst/>
            <a:ahLst/>
            <a:cxnLst/>
            <a:rect l="l" t="t" r="r" b="b"/>
            <a:pathLst>
              <a:path w="1623695" h="370839">
                <a:moveTo>
                  <a:pt x="0" y="370461"/>
                </a:moveTo>
                <a:lnTo>
                  <a:pt x="32413" y="334490"/>
                </a:lnTo>
                <a:lnTo>
                  <a:pt x="66109" y="300323"/>
                </a:lnTo>
                <a:lnTo>
                  <a:pt x="101021" y="267967"/>
                </a:lnTo>
                <a:lnTo>
                  <a:pt x="137083" y="237426"/>
                </a:lnTo>
                <a:lnTo>
                  <a:pt x="174229" y="208707"/>
                </a:lnTo>
                <a:lnTo>
                  <a:pt x="212392" y="181813"/>
                </a:lnTo>
                <a:lnTo>
                  <a:pt x="251506" y="156751"/>
                </a:lnTo>
                <a:lnTo>
                  <a:pt x="291505" y="133525"/>
                </a:lnTo>
                <a:lnTo>
                  <a:pt x="332323" y="112141"/>
                </a:lnTo>
                <a:lnTo>
                  <a:pt x="373893" y="92605"/>
                </a:lnTo>
                <a:lnTo>
                  <a:pt x="416149" y="74921"/>
                </a:lnTo>
                <a:lnTo>
                  <a:pt x="459025" y="59095"/>
                </a:lnTo>
                <a:lnTo>
                  <a:pt x="502454" y="45132"/>
                </a:lnTo>
                <a:lnTo>
                  <a:pt x="546370" y="33037"/>
                </a:lnTo>
                <a:lnTo>
                  <a:pt x="590708" y="22816"/>
                </a:lnTo>
                <a:lnTo>
                  <a:pt x="635399" y="14474"/>
                </a:lnTo>
                <a:lnTo>
                  <a:pt x="680380" y="8016"/>
                </a:lnTo>
                <a:lnTo>
                  <a:pt x="725582" y="3447"/>
                </a:lnTo>
                <a:lnTo>
                  <a:pt x="770940" y="773"/>
                </a:lnTo>
                <a:lnTo>
                  <a:pt x="816388" y="0"/>
                </a:lnTo>
                <a:lnTo>
                  <a:pt x="861859" y="1131"/>
                </a:lnTo>
                <a:lnTo>
                  <a:pt x="907287" y="4173"/>
                </a:lnTo>
                <a:lnTo>
                  <a:pt x="952606" y="9130"/>
                </a:lnTo>
                <a:lnTo>
                  <a:pt x="997749" y="16009"/>
                </a:lnTo>
                <a:lnTo>
                  <a:pt x="1042650" y="24814"/>
                </a:lnTo>
                <a:lnTo>
                  <a:pt x="1087244" y="35551"/>
                </a:lnTo>
                <a:lnTo>
                  <a:pt x="1131462" y="48225"/>
                </a:lnTo>
                <a:lnTo>
                  <a:pt x="1175240" y="62841"/>
                </a:lnTo>
                <a:lnTo>
                  <a:pt x="1218512" y="79404"/>
                </a:lnTo>
                <a:lnTo>
                  <a:pt x="1261209" y="97920"/>
                </a:lnTo>
                <a:lnTo>
                  <a:pt x="1303268" y="118394"/>
                </a:lnTo>
                <a:lnTo>
                  <a:pt x="1344620" y="140832"/>
                </a:lnTo>
                <a:lnTo>
                  <a:pt x="1385201" y="165237"/>
                </a:lnTo>
                <a:lnTo>
                  <a:pt x="1424943" y="191617"/>
                </a:lnTo>
                <a:lnTo>
                  <a:pt x="1463781" y="219976"/>
                </a:lnTo>
                <a:lnTo>
                  <a:pt x="1501648" y="250319"/>
                </a:lnTo>
                <a:lnTo>
                  <a:pt x="1533856" y="278557"/>
                </a:lnTo>
                <a:lnTo>
                  <a:pt x="1564909" y="308009"/>
                </a:lnTo>
                <a:lnTo>
                  <a:pt x="1594748" y="338652"/>
                </a:lnTo>
                <a:lnTo>
                  <a:pt x="1623314" y="370461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84570" y="3756947"/>
            <a:ext cx="1623695" cy="278130"/>
          </a:xfrm>
          <a:custGeom>
            <a:avLst/>
            <a:gdLst/>
            <a:ahLst/>
            <a:cxnLst/>
            <a:rect l="l" t="t" r="r" b="b"/>
            <a:pathLst>
              <a:path w="1623695" h="370839">
                <a:moveTo>
                  <a:pt x="1623314" y="0"/>
                </a:moveTo>
                <a:lnTo>
                  <a:pt x="1590900" y="35970"/>
                </a:lnTo>
                <a:lnTo>
                  <a:pt x="1557204" y="70136"/>
                </a:lnTo>
                <a:lnTo>
                  <a:pt x="1522292" y="102492"/>
                </a:lnTo>
                <a:lnTo>
                  <a:pt x="1486230" y="133033"/>
                </a:lnTo>
                <a:lnTo>
                  <a:pt x="1449084" y="161753"/>
                </a:lnTo>
                <a:lnTo>
                  <a:pt x="1410921" y="188647"/>
                </a:lnTo>
                <a:lnTo>
                  <a:pt x="1371807" y="213710"/>
                </a:lnTo>
                <a:lnTo>
                  <a:pt x="1331808" y="236936"/>
                </a:lnTo>
                <a:lnTo>
                  <a:pt x="1290990" y="258321"/>
                </a:lnTo>
                <a:lnTo>
                  <a:pt x="1249420" y="277858"/>
                </a:lnTo>
                <a:lnTo>
                  <a:pt x="1207164" y="295543"/>
                </a:lnTo>
                <a:lnTo>
                  <a:pt x="1164288" y="311370"/>
                </a:lnTo>
                <a:lnTo>
                  <a:pt x="1120859" y="325334"/>
                </a:lnTo>
                <a:lnTo>
                  <a:pt x="1076943" y="337430"/>
                </a:lnTo>
                <a:lnTo>
                  <a:pt x="1032605" y="347652"/>
                </a:lnTo>
                <a:lnTo>
                  <a:pt x="987914" y="355995"/>
                </a:lnTo>
                <a:lnTo>
                  <a:pt x="942933" y="362454"/>
                </a:lnTo>
                <a:lnTo>
                  <a:pt x="897731" y="367023"/>
                </a:lnTo>
                <a:lnTo>
                  <a:pt x="852373" y="369697"/>
                </a:lnTo>
                <a:lnTo>
                  <a:pt x="806925" y="370472"/>
                </a:lnTo>
                <a:lnTo>
                  <a:pt x="761454" y="369340"/>
                </a:lnTo>
                <a:lnTo>
                  <a:pt x="716026" y="366298"/>
                </a:lnTo>
                <a:lnTo>
                  <a:pt x="670707" y="361340"/>
                </a:lnTo>
                <a:lnTo>
                  <a:pt x="625564" y="354460"/>
                </a:lnTo>
                <a:lnTo>
                  <a:pt x="580663" y="345654"/>
                </a:lnTo>
                <a:lnTo>
                  <a:pt x="536069" y="334915"/>
                </a:lnTo>
                <a:lnTo>
                  <a:pt x="491851" y="322240"/>
                </a:lnTo>
                <a:lnTo>
                  <a:pt x="448073" y="307621"/>
                </a:lnTo>
                <a:lnTo>
                  <a:pt x="404801" y="291055"/>
                </a:lnTo>
                <a:lnTo>
                  <a:pt x="362104" y="272536"/>
                </a:lnTo>
                <a:lnTo>
                  <a:pt x="320045" y="252058"/>
                </a:lnTo>
                <a:lnTo>
                  <a:pt x="278693" y="229616"/>
                </a:lnTo>
                <a:lnTo>
                  <a:pt x="238112" y="205205"/>
                </a:lnTo>
                <a:lnTo>
                  <a:pt x="198370" y="178819"/>
                </a:lnTo>
                <a:lnTo>
                  <a:pt x="159532" y="150454"/>
                </a:lnTo>
                <a:lnTo>
                  <a:pt x="121666" y="120103"/>
                </a:lnTo>
                <a:lnTo>
                  <a:pt x="89457" y="91888"/>
                </a:lnTo>
                <a:lnTo>
                  <a:pt x="58404" y="62447"/>
                </a:lnTo>
                <a:lnTo>
                  <a:pt x="28565" y="31808"/>
                </a:ln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1" y="114300"/>
            <a:ext cx="7884159" cy="663450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This disheartened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Muslims, </a:t>
            </a:r>
            <a:r>
              <a:rPr sz="2400" dirty="0">
                <a:latin typeface="Arial"/>
                <a:cs typeface="Arial"/>
              </a:rPr>
              <a:t>they </a:t>
            </a:r>
            <a:r>
              <a:rPr sz="2400" spc="-5" dirty="0">
                <a:latin typeface="Arial"/>
                <a:cs typeface="Arial"/>
              </a:rPr>
              <a:t>lost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hope</a:t>
            </a:r>
            <a:endParaRPr sz="2400">
              <a:latin typeface="Arial"/>
              <a:cs typeface="Arial"/>
            </a:endParaRPr>
          </a:p>
          <a:p>
            <a:pPr marL="287020" marR="153035" indent="-274320">
              <a:lnSpc>
                <a:spcPct val="100000"/>
              </a:lnSpc>
              <a:spcBef>
                <a:spcPts val="575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He, therefore, </a:t>
            </a:r>
            <a:r>
              <a:rPr sz="2400" spc="-5" dirty="0">
                <a:latin typeface="Arial"/>
                <a:cs typeface="Arial"/>
              </a:rPr>
              <a:t>stood firmly and ordered his companions  </a:t>
            </a:r>
            <a:r>
              <a:rPr sz="2400" dirty="0">
                <a:latin typeface="Arial"/>
                <a:cs typeface="Arial"/>
              </a:rPr>
              <a:t>to come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back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Fighting was now one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sided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Both </a:t>
            </a:r>
            <a:r>
              <a:rPr sz="2400" spc="-5" dirty="0">
                <a:latin typeface="Arial"/>
                <a:cs typeface="Arial"/>
              </a:rPr>
              <a:t>parties were extremely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exhausted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Soon fighting ended and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armies decided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leave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The Quraish </a:t>
            </a:r>
            <a:r>
              <a:rPr sz="2400" spc="-5" dirty="0">
                <a:latin typeface="Arial"/>
                <a:cs typeface="Arial"/>
              </a:rPr>
              <a:t>while leaving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said: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ts val="2510"/>
              </a:lnSpc>
              <a:spcBef>
                <a:spcPts val="575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endParaRPr lang="en-US" sz="2400" dirty="0" smtClean="0">
              <a:latin typeface="Arial"/>
              <a:cs typeface="Arial"/>
            </a:endParaRPr>
          </a:p>
          <a:p>
            <a:pPr marL="287020" indent="-274320">
              <a:lnSpc>
                <a:spcPts val="2510"/>
              </a:lnSpc>
              <a:spcBef>
                <a:spcPts val="575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endParaRPr lang="en-US" sz="2400" dirty="0">
              <a:latin typeface="Arial"/>
              <a:cs typeface="Arial"/>
            </a:endParaRPr>
          </a:p>
          <a:p>
            <a:pPr marL="287020" indent="-274320">
              <a:lnSpc>
                <a:spcPts val="2510"/>
              </a:lnSpc>
              <a:spcBef>
                <a:spcPts val="575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endParaRPr lang="en-US" sz="2400" dirty="0" smtClean="0">
              <a:latin typeface="Arial"/>
              <a:cs typeface="Arial"/>
            </a:endParaRPr>
          </a:p>
          <a:p>
            <a:pPr marL="287020" indent="-274320">
              <a:lnSpc>
                <a:spcPts val="2510"/>
              </a:lnSpc>
              <a:spcBef>
                <a:spcPts val="575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endParaRPr lang="en-US" sz="2400" dirty="0">
              <a:latin typeface="Arial"/>
              <a:cs typeface="Arial"/>
            </a:endParaRPr>
          </a:p>
          <a:p>
            <a:pPr marL="287020" indent="-274320">
              <a:lnSpc>
                <a:spcPts val="2510"/>
              </a:lnSpc>
              <a:spcBef>
                <a:spcPts val="575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endParaRPr lang="en-US" sz="2400" dirty="0" smtClean="0">
              <a:latin typeface="Arial"/>
              <a:cs typeface="Arial"/>
            </a:endParaRPr>
          </a:p>
          <a:p>
            <a:pPr marL="287020" indent="-274320">
              <a:lnSpc>
                <a:spcPts val="2510"/>
              </a:lnSpc>
              <a:spcBef>
                <a:spcPts val="575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endParaRPr lang="en-US" sz="2400" dirty="0">
              <a:latin typeface="Arial"/>
              <a:cs typeface="Arial"/>
            </a:endParaRPr>
          </a:p>
          <a:p>
            <a:pPr marL="287020" indent="-274320">
              <a:lnSpc>
                <a:spcPts val="2510"/>
              </a:lnSpc>
              <a:spcBef>
                <a:spcPts val="575"/>
              </a:spcBef>
              <a:buClr>
                <a:srgbClr val="ACC2C8"/>
              </a:buClr>
              <a:tabLst>
                <a:tab pos="286385" algn="l"/>
                <a:tab pos="287020" algn="l"/>
              </a:tabLst>
            </a:pPr>
            <a:endParaRPr lang="en-US" sz="2400" dirty="0" smtClean="0">
              <a:latin typeface="Arial"/>
              <a:cs typeface="Arial"/>
            </a:endParaRPr>
          </a:p>
          <a:p>
            <a:pPr marL="287020" indent="-274320">
              <a:lnSpc>
                <a:spcPts val="2510"/>
              </a:lnSpc>
              <a:spcBef>
                <a:spcPts val="575"/>
              </a:spcBef>
              <a:buClr>
                <a:srgbClr val="ACC2C8"/>
              </a:buClr>
              <a:buFontTx/>
              <a:buChar char="•"/>
              <a:tabLst>
                <a:tab pos="286385" algn="l"/>
                <a:tab pos="287020" algn="l"/>
              </a:tabLst>
            </a:pPr>
            <a:r>
              <a:rPr lang="en-US" sz="2400" spc="-5" dirty="0" smtClean="0">
                <a:latin typeface="Arial"/>
                <a:cs typeface="Arial"/>
              </a:rPr>
              <a:t>They challenged Muslims </a:t>
            </a:r>
            <a:r>
              <a:rPr lang="en-US" sz="2400" dirty="0" smtClean="0">
                <a:latin typeface="Arial"/>
                <a:cs typeface="Arial"/>
              </a:rPr>
              <a:t>for</a:t>
            </a:r>
            <a:r>
              <a:rPr lang="en-US" sz="2400" spc="50" dirty="0" smtClean="0">
                <a:latin typeface="Arial"/>
                <a:cs typeface="Arial"/>
              </a:rPr>
              <a:t> </a:t>
            </a:r>
            <a:r>
              <a:rPr lang="en-US" sz="2400" spc="-5" dirty="0" smtClean="0">
                <a:latin typeface="Arial"/>
                <a:cs typeface="Arial"/>
              </a:rPr>
              <a:t>a war next</a:t>
            </a:r>
            <a:r>
              <a:rPr lang="en-US" sz="2400" spc="-50" dirty="0" smtClean="0">
                <a:latin typeface="Arial"/>
                <a:cs typeface="Arial"/>
              </a:rPr>
              <a:t> </a:t>
            </a:r>
            <a:r>
              <a:rPr lang="en-US" sz="2400" spc="-5" dirty="0" smtClean="0">
                <a:latin typeface="Arial"/>
                <a:cs typeface="Arial"/>
              </a:rPr>
              <a:t>year</a:t>
            </a:r>
            <a:endParaRPr lang="en-US" sz="2400" dirty="0" smtClean="0">
              <a:latin typeface="Arial"/>
              <a:cs typeface="Arial"/>
            </a:endParaRPr>
          </a:p>
          <a:p>
            <a:pPr marL="287020" indent="-274320">
              <a:lnSpc>
                <a:spcPts val="2510"/>
              </a:lnSpc>
              <a:spcBef>
                <a:spcPts val="575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99965" y="2892078"/>
            <a:ext cx="4191635" cy="872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35"/>
              </a:lnSpc>
              <a:spcBef>
                <a:spcPts val="105"/>
              </a:spcBef>
            </a:pPr>
            <a:r>
              <a:rPr lang="en-US" sz="2000" dirty="0" smtClean="0">
                <a:latin typeface="Arial"/>
                <a:cs typeface="Arial"/>
              </a:rPr>
              <a:t>Abu </a:t>
            </a:r>
            <a:r>
              <a:rPr lang="en-US" sz="2000" dirty="0" err="1" smtClean="0">
                <a:latin typeface="Arial"/>
                <a:cs typeface="Arial"/>
              </a:rPr>
              <a:t>Sufyan</a:t>
            </a:r>
            <a:r>
              <a:rPr lang="en-US" sz="2000" dirty="0" smtClean="0">
                <a:latin typeface="Arial"/>
                <a:cs typeface="Arial"/>
              </a:rPr>
              <a:t> said: “This </a:t>
            </a:r>
            <a:r>
              <a:rPr lang="en-US" sz="2000" spc="-5" dirty="0" smtClean="0">
                <a:latin typeface="Arial"/>
                <a:cs typeface="Arial"/>
              </a:rPr>
              <a:t>is </a:t>
            </a:r>
            <a:r>
              <a:rPr lang="en-US" sz="2000" dirty="0" smtClean="0">
                <a:latin typeface="Arial"/>
                <a:cs typeface="Arial"/>
              </a:rPr>
              <a:t>a </a:t>
            </a:r>
            <a:r>
              <a:rPr lang="en-US" sz="2000" spc="-5" dirty="0" smtClean="0">
                <a:latin typeface="Arial"/>
                <a:cs typeface="Arial"/>
              </a:rPr>
              <a:t>day</a:t>
            </a:r>
            <a:r>
              <a:rPr lang="en-US" sz="2000" spc="-110" dirty="0" smtClean="0">
                <a:latin typeface="Arial"/>
                <a:cs typeface="Arial"/>
              </a:rPr>
              <a:t> </a:t>
            </a:r>
            <a:r>
              <a:rPr lang="en-US" sz="2000" spc="-5" dirty="0" smtClean="0">
                <a:latin typeface="Arial"/>
                <a:cs typeface="Arial"/>
              </a:rPr>
              <a:t>of</a:t>
            </a:r>
            <a:endParaRPr lang="en-US" sz="2000" dirty="0" smtClean="0">
              <a:latin typeface="Arial"/>
              <a:cs typeface="Arial"/>
            </a:endParaRPr>
          </a:p>
          <a:p>
            <a:pPr algn="ctr">
              <a:lnSpc>
                <a:spcPts val="2235"/>
              </a:lnSpc>
              <a:spcBef>
                <a:spcPts val="105"/>
              </a:spcBef>
            </a:pPr>
            <a:r>
              <a:rPr sz="2000" smtClean="0">
                <a:latin typeface="Arial"/>
                <a:cs typeface="Arial"/>
              </a:rPr>
              <a:t>(</a:t>
            </a:r>
            <a:r>
              <a:rPr sz="2000" dirty="0">
                <a:latin typeface="Arial"/>
                <a:cs typeface="Arial"/>
              </a:rPr>
              <a:t>revenge) for the day of Badr and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35"/>
              </a:lnSpc>
            </a:pPr>
            <a:r>
              <a:rPr sz="2000" spc="-5" dirty="0">
                <a:latin typeface="Arial"/>
                <a:cs typeface="Arial"/>
              </a:rPr>
              <a:t>issue of </a:t>
            </a:r>
            <a:r>
              <a:rPr sz="2000" dirty="0">
                <a:latin typeface="Arial"/>
                <a:cs typeface="Arial"/>
              </a:rPr>
              <a:t>war </a:t>
            </a:r>
            <a:r>
              <a:rPr sz="2000" spc="-5" dirty="0">
                <a:latin typeface="Arial"/>
                <a:cs typeface="Arial"/>
              </a:rPr>
              <a:t>is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undecided.”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6866" name="Picture 2" descr="Related image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210" y="2457450"/>
            <a:ext cx="4796191" cy="18288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47751" y="402526"/>
            <a:ext cx="1568704" cy="260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81000" y="914400"/>
            <a:ext cx="8534400" cy="512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83205">
              <a:lnSpc>
                <a:spcPct val="2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b="1" spc="-5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Maps </a:t>
            </a:r>
            <a:r>
              <a:rPr b="1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of </a:t>
            </a:r>
            <a:r>
              <a:rPr b="1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the </a:t>
            </a:r>
            <a:r>
              <a:rPr b="1" smtClean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Battle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Calisto MT" pitchFamily="18" charset="0"/>
              <a:cs typeface="Arial"/>
            </a:endParaRPr>
          </a:p>
          <a:p>
            <a:pPr marL="12700" marR="2783205">
              <a:lnSpc>
                <a:spcPct val="2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b="1" spc="-5" smtClean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Basic </a:t>
            </a:r>
            <a:r>
              <a:rPr b="1" spc="-5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details  </a:t>
            </a:r>
            <a:r>
              <a:rPr b="1" spc="-5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Strength </a:t>
            </a:r>
            <a:r>
              <a:rPr b="1" spc="-5" smtClean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of</a:t>
            </a:r>
            <a:r>
              <a:rPr lang="en-US" b="1" spc="-35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 </a:t>
            </a:r>
            <a:r>
              <a:rPr b="1" spc="-5" smtClean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Muslims  </a:t>
            </a:r>
            <a:r>
              <a:rPr b="1" spc="-5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Strength of</a:t>
            </a:r>
            <a:r>
              <a:rPr b="1" spc="-35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 </a:t>
            </a:r>
            <a:r>
              <a:rPr b="1" spc="-5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Quraish</a:t>
            </a:r>
            <a:endParaRPr b="1">
              <a:solidFill>
                <a:schemeClr val="accent2">
                  <a:lumMod val="75000"/>
                </a:schemeClr>
              </a:solidFill>
              <a:latin typeface="Calisto MT" pitchFamily="18" charset="0"/>
              <a:cs typeface="Arial"/>
            </a:endParaRPr>
          </a:p>
          <a:p>
            <a:pPr marL="12700" marR="2458720">
              <a:lnSpc>
                <a:spcPct val="200000"/>
              </a:lnSpc>
              <a:buFont typeface="Wingdings" pitchFamily="2" charset="2"/>
              <a:buChar char="v"/>
            </a:pPr>
            <a:r>
              <a:rPr b="1" spc="-5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Reasons </a:t>
            </a:r>
            <a:r>
              <a:rPr b="1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for the</a:t>
            </a:r>
            <a:r>
              <a:rPr b="1" spc="-65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 </a:t>
            </a:r>
            <a:r>
              <a:rPr b="1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Battle  </a:t>
            </a:r>
            <a:r>
              <a:rPr b="1" spc="-5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Events</a:t>
            </a:r>
            <a:endParaRPr b="1">
              <a:solidFill>
                <a:schemeClr val="accent2">
                  <a:lumMod val="75000"/>
                </a:schemeClr>
              </a:solidFill>
              <a:latin typeface="Calisto MT" pitchFamily="18" charset="0"/>
              <a:cs typeface="Arial"/>
            </a:endParaRPr>
          </a:p>
          <a:p>
            <a:pPr marL="12700" marR="1358900">
              <a:lnSpc>
                <a:spcPct val="200000"/>
              </a:lnSpc>
              <a:buFont typeface="Wingdings" pitchFamily="2" charset="2"/>
              <a:buChar char="v"/>
            </a:pPr>
            <a:r>
              <a:rPr b="1" spc="-5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Map </a:t>
            </a:r>
            <a:r>
              <a:rPr b="1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of the Battle </a:t>
            </a:r>
            <a:r>
              <a:rPr b="1" spc="-5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(with</a:t>
            </a:r>
            <a:r>
              <a:rPr b="1" spc="-45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 </a:t>
            </a:r>
            <a:r>
              <a:rPr b="1" spc="-5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events</a:t>
            </a:r>
            <a:r>
              <a:rPr b="1" spc="-5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)  </a:t>
            </a:r>
            <a:r>
              <a:rPr b="1" spc="-5" smtClean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Result</a:t>
            </a:r>
            <a:endParaRPr b="1">
              <a:solidFill>
                <a:schemeClr val="accent2">
                  <a:lumMod val="75000"/>
                </a:schemeClr>
              </a:solidFill>
              <a:latin typeface="Calisto MT" pitchFamily="18" charset="0"/>
              <a:cs typeface="Arial"/>
            </a:endParaRPr>
          </a:p>
          <a:p>
            <a:pPr marL="12700">
              <a:lnSpc>
                <a:spcPct val="200000"/>
              </a:lnSpc>
              <a:spcBef>
                <a:spcPts val="290"/>
              </a:spcBef>
              <a:buFont typeface="Wingdings" pitchFamily="2" charset="2"/>
              <a:buChar char="v"/>
            </a:pPr>
            <a:r>
              <a:rPr b="1" spc="-5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Banu Nazir</a:t>
            </a:r>
            <a:r>
              <a:rPr b="1" spc="25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 </a:t>
            </a:r>
            <a:r>
              <a:rPr b="1" spc="-5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exiled</a:t>
            </a:r>
            <a:endParaRPr b="1">
              <a:solidFill>
                <a:schemeClr val="accent2">
                  <a:lumMod val="75000"/>
                </a:schemeClr>
              </a:solidFill>
              <a:latin typeface="Calisto MT" pitchFamily="18" charset="0"/>
              <a:cs typeface="Arial"/>
            </a:endParaRPr>
          </a:p>
          <a:p>
            <a:pPr marL="12700">
              <a:lnSpc>
                <a:spcPct val="200000"/>
              </a:lnSpc>
              <a:spcBef>
                <a:spcPts val="285"/>
              </a:spcBef>
              <a:buFont typeface="Wingdings" pitchFamily="2" charset="2"/>
              <a:buChar char="v"/>
            </a:pPr>
            <a:r>
              <a:rPr b="1" spc="-5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Conduct </a:t>
            </a:r>
            <a:r>
              <a:rPr b="1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of </a:t>
            </a:r>
            <a:r>
              <a:rPr b="1" spc="-5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Prophet </a:t>
            </a:r>
            <a:r>
              <a:rPr b="1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in the </a:t>
            </a:r>
            <a:r>
              <a:rPr b="1" spc="-5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Battle </a:t>
            </a:r>
            <a:r>
              <a:rPr b="1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of</a:t>
            </a:r>
            <a:r>
              <a:rPr b="1" spc="-20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 </a:t>
            </a:r>
            <a:r>
              <a:rPr b="1" spc="-5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Uhud</a:t>
            </a:r>
            <a:endParaRPr b="1">
              <a:solidFill>
                <a:schemeClr val="accent2">
                  <a:lumMod val="75000"/>
                </a:schemeClr>
              </a:solidFill>
              <a:latin typeface="Calisto MT" pitchFamily="18" charset="0"/>
              <a:cs typeface="Arial"/>
            </a:endParaRPr>
          </a:p>
          <a:p>
            <a:pPr marL="12700" marR="2748280">
              <a:lnSpc>
                <a:spcPct val="200000"/>
              </a:lnSpc>
              <a:spcBef>
                <a:spcPts val="5"/>
              </a:spcBef>
              <a:buFont typeface="Wingdings" pitchFamily="2" charset="2"/>
              <a:buChar char="v"/>
            </a:pPr>
            <a:r>
              <a:rPr b="1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Importance </a:t>
            </a:r>
            <a:r>
              <a:rPr b="1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of</a:t>
            </a:r>
            <a:r>
              <a:rPr b="1" spc="-85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 </a:t>
            </a:r>
            <a:r>
              <a:rPr b="1" spc="-5" smtClean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Battle</a:t>
            </a:r>
            <a:endParaRPr lang="en-US" b="1" spc="-5" dirty="0">
              <a:solidFill>
                <a:schemeClr val="accent2">
                  <a:lumMod val="75000"/>
                </a:schemeClr>
              </a:solidFill>
              <a:latin typeface="Calisto MT" pitchFamily="18" charset="0"/>
              <a:cs typeface="Arial"/>
            </a:endParaRPr>
          </a:p>
          <a:p>
            <a:pPr marL="12700" marR="2748280">
              <a:lnSpc>
                <a:spcPct val="200000"/>
              </a:lnSpc>
              <a:spcBef>
                <a:spcPts val="5"/>
              </a:spcBef>
              <a:buFont typeface="Wingdings" pitchFamily="2" charset="2"/>
              <a:buChar char="v"/>
            </a:pPr>
            <a:r>
              <a:rPr b="1" smtClean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Impact </a:t>
            </a:r>
            <a:r>
              <a:rPr b="1" spc="-5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of the</a:t>
            </a:r>
            <a:r>
              <a:rPr b="1" spc="-60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 </a:t>
            </a:r>
            <a:r>
              <a:rPr b="1" spc="-5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Battle</a:t>
            </a:r>
            <a:endParaRPr b="1">
              <a:solidFill>
                <a:schemeClr val="accent2">
                  <a:lumMod val="75000"/>
                </a:schemeClr>
              </a:solidFill>
              <a:latin typeface="Calisto MT" pitchFamily="18" charset="0"/>
              <a:cs typeface="Arial"/>
            </a:endParaRPr>
          </a:p>
          <a:p>
            <a:pPr marL="12700">
              <a:lnSpc>
                <a:spcPct val="200000"/>
              </a:lnSpc>
              <a:spcBef>
                <a:spcPts val="290"/>
              </a:spcBef>
              <a:buFont typeface="Wingdings" pitchFamily="2" charset="2"/>
              <a:buChar char="v"/>
            </a:pPr>
            <a:r>
              <a:rPr b="1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What </a:t>
            </a:r>
            <a:r>
              <a:rPr b="1" spc="-5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Muslims learn </a:t>
            </a:r>
            <a:r>
              <a:rPr b="1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from the </a:t>
            </a:r>
            <a:r>
              <a:rPr b="1" spc="-5" dirty="0">
                <a:solidFill>
                  <a:schemeClr val="accent2">
                    <a:lumMod val="75000"/>
                  </a:schemeClr>
                </a:solidFill>
                <a:latin typeface="Calisto MT" pitchFamily="18" charset="0"/>
                <a:cs typeface="Arial"/>
              </a:rPr>
              <a:t>Battle</a:t>
            </a:r>
            <a:endParaRPr b="1">
              <a:solidFill>
                <a:schemeClr val="accent2">
                  <a:lumMod val="75000"/>
                </a:schemeClr>
              </a:solidFill>
              <a:latin typeface="Calisto MT" pitchFamily="18" charset="0"/>
              <a:cs typeface="Arial"/>
            </a:endParaRP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628900"/>
            <a:ext cx="3775834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95400" y="800100"/>
            <a:ext cx="3187700" cy="287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97940" y="628650"/>
            <a:ext cx="7465060" cy="5806718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287020" indent="-274320" algn="r">
              <a:lnSpc>
                <a:spcPct val="100000"/>
              </a:lnSpc>
              <a:spcBef>
                <a:spcPts val="1220"/>
              </a:spcBef>
              <a:buClr>
                <a:srgbClr val="ACC2C8"/>
              </a:buClr>
              <a:buFont typeface="Wingdings"/>
              <a:buChar char=""/>
              <a:tabLst>
                <a:tab pos="287020" algn="l"/>
              </a:tabLst>
            </a:pPr>
            <a:r>
              <a:rPr sz="3200" b="1" spc="-40" dirty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DATE:</a:t>
            </a:r>
            <a:endParaRPr sz="3200">
              <a:solidFill>
                <a:schemeClr val="accent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12700" algn="r">
              <a:lnSpc>
                <a:spcPct val="100000"/>
              </a:lnSpc>
              <a:spcBef>
                <a:spcPts val="1120"/>
              </a:spcBef>
            </a:pPr>
            <a:r>
              <a:rPr sz="3200" spc="-5" dirty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3 AH, Saturday 15 Shawal</a:t>
            </a:r>
            <a:r>
              <a:rPr sz="3200" spc="-90" dirty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spc="-5" dirty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625AD</a:t>
            </a:r>
            <a:endParaRPr sz="3200">
              <a:solidFill>
                <a:schemeClr val="accent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287020" indent="-274320" algn="r">
              <a:lnSpc>
                <a:spcPct val="100000"/>
              </a:lnSpc>
              <a:spcBef>
                <a:spcPts val="1475"/>
              </a:spcBef>
              <a:buClr>
                <a:srgbClr val="ACC2C8"/>
              </a:buClr>
              <a:buFont typeface="Wingdings"/>
              <a:buChar char=""/>
              <a:tabLst>
                <a:tab pos="287020" algn="l"/>
              </a:tabLst>
            </a:pPr>
            <a:r>
              <a:rPr sz="3200" b="1" spc="-5" dirty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TEAMS:</a:t>
            </a:r>
            <a:endParaRPr sz="3200">
              <a:solidFill>
                <a:schemeClr val="accent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12700" algn="r">
              <a:lnSpc>
                <a:spcPct val="100000"/>
              </a:lnSpc>
              <a:spcBef>
                <a:spcPts val="1115"/>
              </a:spcBef>
            </a:pPr>
            <a:r>
              <a:rPr sz="3200" spc="-5" dirty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Muslims, Quraish (Jews </a:t>
            </a:r>
            <a:r>
              <a:rPr sz="3200" dirty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and</a:t>
            </a:r>
            <a:r>
              <a:rPr sz="3200" spc="25" dirty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spc="-5" dirty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Hypocrites)</a:t>
            </a:r>
            <a:endParaRPr sz="3200">
              <a:solidFill>
                <a:schemeClr val="accent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287020" indent="-274320" algn="r">
              <a:lnSpc>
                <a:spcPct val="100000"/>
              </a:lnSpc>
              <a:spcBef>
                <a:spcPts val="1480"/>
              </a:spcBef>
              <a:buClr>
                <a:srgbClr val="ACC2C8"/>
              </a:buClr>
              <a:buFont typeface="Wingdings"/>
              <a:buChar char=""/>
              <a:tabLst>
                <a:tab pos="287020" algn="l"/>
              </a:tabLst>
            </a:pPr>
            <a:r>
              <a:rPr sz="3200" b="1" spc="-10" dirty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LEADERS:</a:t>
            </a:r>
            <a:endParaRPr sz="3200">
              <a:solidFill>
                <a:schemeClr val="accent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12700" algn="r">
              <a:lnSpc>
                <a:spcPct val="100000"/>
              </a:lnSpc>
              <a:spcBef>
                <a:spcPts val="1115"/>
              </a:spcBef>
            </a:pPr>
            <a:r>
              <a:rPr sz="3200" spc="-5" dirty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Muslims: Holy Prophet</a:t>
            </a:r>
            <a:r>
              <a:rPr sz="3200" spc="25" dirty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spc="-5" dirty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(PBUH)</a:t>
            </a:r>
            <a:endParaRPr sz="3200">
              <a:solidFill>
                <a:schemeClr val="accent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12700" algn="r">
              <a:lnSpc>
                <a:spcPct val="100000"/>
              </a:lnSpc>
              <a:spcBef>
                <a:spcPts val="575"/>
              </a:spcBef>
            </a:pPr>
            <a:r>
              <a:rPr sz="3200" spc="-5" dirty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Quraish: Abu</a:t>
            </a:r>
            <a:r>
              <a:rPr sz="3200" spc="-125" dirty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spc="-5" dirty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Sufyan</a:t>
            </a:r>
            <a:endParaRPr sz="3200">
              <a:solidFill>
                <a:schemeClr val="accent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287020" indent="-274320" algn="r">
              <a:lnSpc>
                <a:spcPct val="100000"/>
              </a:lnSpc>
              <a:spcBef>
                <a:spcPts val="1480"/>
              </a:spcBef>
              <a:buClr>
                <a:srgbClr val="ACC2C8"/>
              </a:buClr>
              <a:buFont typeface="Wingdings"/>
              <a:buChar char=""/>
              <a:tabLst>
                <a:tab pos="287020" algn="l"/>
              </a:tabLst>
            </a:pPr>
            <a:r>
              <a:rPr sz="3200" b="1" spc="-5" dirty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PLACE:</a:t>
            </a:r>
            <a:endParaRPr sz="3200">
              <a:solidFill>
                <a:schemeClr val="accent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12700" algn="r">
              <a:lnSpc>
                <a:spcPct val="100000"/>
              </a:lnSpc>
              <a:spcBef>
                <a:spcPts val="1115"/>
              </a:spcBef>
            </a:pPr>
            <a:r>
              <a:rPr sz="3200" spc="-5" dirty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Uhud- a hill residing 3 miles </a:t>
            </a:r>
            <a:r>
              <a:rPr sz="3200" dirty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to the </a:t>
            </a:r>
            <a:r>
              <a:rPr sz="3200" spc="-5" dirty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North </a:t>
            </a:r>
            <a:r>
              <a:rPr sz="3200" dirty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of</a:t>
            </a:r>
            <a:r>
              <a:rPr sz="3200" spc="95" dirty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sz="3200" spc="-5" dirty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Madinah</a:t>
            </a:r>
            <a:endParaRPr sz="3200">
              <a:solidFill>
                <a:schemeClr val="accent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1885950"/>
            <a:ext cx="3876675" cy="2328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25243" y="228600"/>
            <a:ext cx="4481321" cy="332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8451" y="698182"/>
          <a:ext cx="8458199" cy="29022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0839"/>
                <a:gridCol w="4800600"/>
                <a:gridCol w="2016760"/>
              </a:tblGrid>
              <a:tr h="334804">
                <a:tc gridSpan="3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/>
                        <a:t>Men </a:t>
                      </a:r>
                      <a:r>
                        <a:rPr sz="1400" spc="-25" dirty="0"/>
                        <a:t>(Total</a:t>
                      </a:r>
                      <a:r>
                        <a:rPr sz="1400" spc="-10" dirty="0"/>
                        <a:t> 1000)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004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7654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/>
                        <a:t>Men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004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/>
                        <a:t>Women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004" marB="0"/>
                </a:tc>
                <a:tc>
                  <a:txBody>
                    <a:bodyPr/>
                    <a:lstStyle/>
                    <a:p>
                      <a:pPr marL="488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/>
                        <a:t>Horsemen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004" marB="0"/>
                </a:tc>
              </a:tr>
              <a:tr h="278130">
                <a:tc gridSpan="2"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/>
                        <a:t>700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004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/>
                        <a:t>300</a:t>
                      </a:r>
                      <a:endParaRPr sz="1400"/>
                    </a:p>
                    <a:p>
                      <a:pPr marL="385445" indent="-287020">
                        <a:lnSpc>
                          <a:spcPct val="100000"/>
                        </a:lnSpc>
                        <a:buChar char="•"/>
                        <a:tabLst>
                          <a:tab pos="384810" algn="l"/>
                          <a:tab pos="385445" algn="l"/>
                        </a:tabLst>
                      </a:pPr>
                      <a:r>
                        <a:rPr sz="1400" spc="-15" dirty="0"/>
                        <a:t>Went</a:t>
                      </a:r>
                      <a:r>
                        <a:rPr sz="1400" spc="-10" dirty="0"/>
                        <a:t> </a:t>
                      </a:r>
                      <a:r>
                        <a:rPr sz="1400" dirty="0"/>
                        <a:t>to</a:t>
                      </a:r>
                      <a:endParaRPr sz="1400"/>
                    </a:p>
                    <a:p>
                      <a:pPr marL="384810">
                        <a:lnSpc>
                          <a:spcPct val="100000"/>
                        </a:lnSpc>
                      </a:pPr>
                      <a:r>
                        <a:rPr sz="1400" spc="-5" dirty="0"/>
                        <a:t>Quraish</a:t>
                      </a:r>
                      <a:endParaRPr sz="1400"/>
                    </a:p>
                    <a:p>
                      <a:pPr marL="385445" indent="-287020">
                        <a:lnSpc>
                          <a:spcPct val="100000"/>
                        </a:lnSpc>
                        <a:buChar char="•"/>
                        <a:tabLst>
                          <a:tab pos="384810" algn="l"/>
                          <a:tab pos="385445" algn="l"/>
                        </a:tabLst>
                      </a:pPr>
                      <a:r>
                        <a:rPr sz="1400" spc="-10" dirty="0"/>
                        <a:t>Why?</a:t>
                      </a:r>
                      <a:endParaRPr sz="1400"/>
                    </a:p>
                    <a:p>
                      <a:pPr marL="98425" marR="133985">
                        <a:lnSpc>
                          <a:spcPct val="100000"/>
                        </a:lnSpc>
                      </a:pPr>
                      <a:r>
                        <a:rPr sz="1400" spc="-5" dirty="0"/>
                        <a:t>They complained  that their</a:t>
                      </a:r>
                      <a:r>
                        <a:rPr sz="1400" spc="-55" dirty="0"/>
                        <a:t> </a:t>
                      </a:r>
                      <a:r>
                        <a:rPr sz="1400" spc="-5" dirty="0"/>
                        <a:t>demand  </a:t>
                      </a:r>
                      <a:r>
                        <a:rPr sz="1400" dirty="0"/>
                        <a:t>of </a:t>
                      </a:r>
                      <a:r>
                        <a:rPr sz="1400" spc="-5" dirty="0"/>
                        <a:t>fighting inside  </a:t>
                      </a:r>
                      <a:r>
                        <a:rPr sz="1400" spc="-10" dirty="0"/>
                        <a:t>Madinah </a:t>
                      </a:r>
                      <a:r>
                        <a:rPr sz="1400" spc="-20" dirty="0"/>
                        <a:t>was </a:t>
                      </a:r>
                      <a:r>
                        <a:rPr sz="1400" spc="-10" dirty="0"/>
                        <a:t>not  </a:t>
                      </a:r>
                      <a:r>
                        <a:rPr sz="1400" spc="-5" dirty="0"/>
                        <a:t>fulfilled.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004" marB="0"/>
                </a:tc>
              </a:tr>
              <a:tr h="20116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/>
                        <a:t>100 out</a:t>
                      </a:r>
                      <a:r>
                        <a:rPr sz="1400" dirty="0"/>
                        <a:t> of</a:t>
                      </a:r>
                      <a:endParaRPr sz="1400"/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400" spc="-5" dirty="0"/>
                        <a:t>700 had</a:t>
                      </a:r>
                      <a:r>
                        <a:rPr sz="1400" spc="-35" dirty="0"/>
                        <a:t> </a:t>
                      </a:r>
                      <a:r>
                        <a:rPr sz="1400" spc="-5" dirty="0"/>
                        <a:t>coats</a:t>
                      </a:r>
                      <a:endParaRPr sz="1400"/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400" spc="-5" dirty="0"/>
                        <a:t>of</a:t>
                      </a:r>
                      <a:r>
                        <a:rPr sz="1400" spc="-10" dirty="0"/>
                        <a:t> </a:t>
                      </a:r>
                      <a:r>
                        <a:rPr sz="1400" spc="-5" dirty="0"/>
                        <a:t>mail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004" marB="0"/>
                </a:tc>
                <a:tc>
                  <a:txBody>
                    <a:bodyPr/>
                    <a:lstStyle/>
                    <a:p>
                      <a:pPr marL="384175" marR="248920" indent="-286385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400" dirty="0"/>
                        <a:t>This </a:t>
                      </a:r>
                      <a:r>
                        <a:rPr sz="1400" spc="-15" dirty="0"/>
                        <a:t>was </a:t>
                      </a:r>
                      <a:r>
                        <a:rPr sz="1400" dirty="0"/>
                        <a:t>the first time </a:t>
                      </a:r>
                      <a:r>
                        <a:rPr sz="1400" spc="-5" dirty="0"/>
                        <a:t>in </a:t>
                      </a:r>
                      <a:r>
                        <a:rPr sz="1400" dirty="0"/>
                        <a:t>the </a:t>
                      </a:r>
                      <a:r>
                        <a:rPr sz="1400" spc="-5" dirty="0"/>
                        <a:t>history </a:t>
                      </a:r>
                      <a:r>
                        <a:rPr sz="1400" dirty="0"/>
                        <a:t>of  </a:t>
                      </a:r>
                      <a:r>
                        <a:rPr sz="1400" spc="-5" dirty="0"/>
                        <a:t>Islam </a:t>
                      </a:r>
                      <a:r>
                        <a:rPr sz="1400" dirty="0"/>
                        <a:t>that </a:t>
                      </a:r>
                      <a:r>
                        <a:rPr sz="1400" spc="-10" dirty="0"/>
                        <a:t>women </a:t>
                      </a:r>
                      <a:r>
                        <a:rPr sz="1400" spc="-5" dirty="0"/>
                        <a:t>participated in a</a:t>
                      </a:r>
                      <a:r>
                        <a:rPr sz="1400" spc="80" dirty="0"/>
                        <a:t> </a:t>
                      </a:r>
                      <a:r>
                        <a:rPr sz="1400" dirty="0"/>
                        <a:t>battle.</a:t>
                      </a:r>
                      <a:endParaRPr sz="1400"/>
                    </a:p>
                    <a:p>
                      <a:pPr marL="384175" indent="-286385">
                        <a:lnSpc>
                          <a:spcPct val="100000"/>
                        </a:lnSpc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400" dirty="0"/>
                        <a:t>Their </a:t>
                      </a:r>
                      <a:r>
                        <a:rPr sz="1400" spc="-5" dirty="0"/>
                        <a:t>main duty</a:t>
                      </a:r>
                      <a:r>
                        <a:rPr sz="1400" spc="5" dirty="0"/>
                        <a:t> </a:t>
                      </a:r>
                      <a:r>
                        <a:rPr sz="1400" spc="-10" dirty="0"/>
                        <a:t>was:</a:t>
                      </a:r>
                      <a:endParaRPr sz="1400"/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5" dirty="0"/>
                        <a:t>-Supply </a:t>
                      </a:r>
                      <a:r>
                        <a:rPr sz="1200" spc="-10" dirty="0"/>
                        <a:t>water </a:t>
                      </a:r>
                      <a:r>
                        <a:rPr sz="1200" spc="-5" dirty="0"/>
                        <a:t>to wounded</a:t>
                      </a:r>
                      <a:r>
                        <a:rPr sz="1200" spc="50" dirty="0"/>
                        <a:t> </a:t>
                      </a:r>
                      <a:r>
                        <a:rPr sz="1200" spc="-5" dirty="0"/>
                        <a:t>soldiers</a:t>
                      </a:r>
                      <a:endParaRPr sz="1200"/>
                    </a:p>
                    <a:p>
                      <a:pPr marL="97790">
                        <a:lnSpc>
                          <a:spcPts val="1914"/>
                        </a:lnSpc>
                      </a:pPr>
                      <a:r>
                        <a:rPr sz="1200" spc="-15" dirty="0"/>
                        <a:t>-Wash </a:t>
                      </a:r>
                      <a:r>
                        <a:rPr sz="1200" spc="-5" dirty="0"/>
                        <a:t>and dress</a:t>
                      </a:r>
                      <a:r>
                        <a:rPr sz="1200" spc="35" dirty="0"/>
                        <a:t> </a:t>
                      </a:r>
                      <a:r>
                        <a:rPr sz="1200" spc="-5" dirty="0"/>
                        <a:t>wounds</a:t>
                      </a:r>
                      <a:endParaRPr sz="1200"/>
                    </a:p>
                    <a:p>
                      <a:pPr marL="384175" indent="-286385">
                        <a:lnSpc>
                          <a:spcPts val="2155"/>
                        </a:lnSpc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400" spc="-5" dirty="0"/>
                        <a:t>Among these </a:t>
                      </a:r>
                      <a:r>
                        <a:rPr sz="1400" spc="-10" dirty="0"/>
                        <a:t>women</a:t>
                      </a:r>
                      <a:r>
                        <a:rPr sz="1400" spc="60" dirty="0"/>
                        <a:t> </a:t>
                      </a:r>
                      <a:r>
                        <a:rPr sz="1400" spc="-10" dirty="0"/>
                        <a:t>were:</a:t>
                      </a:r>
                      <a:endParaRPr sz="1400"/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5" dirty="0"/>
                        <a:t>-Aisha</a:t>
                      </a:r>
                      <a:endParaRPr sz="1200"/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spc="-5" dirty="0"/>
                        <a:t>-Umm</a:t>
                      </a:r>
                      <a:r>
                        <a:rPr sz="1200" spc="20" dirty="0"/>
                        <a:t> </a:t>
                      </a:r>
                      <a:r>
                        <a:rPr sz="1200" spc="-5" dirty="0"/>
                        <a:t>Salamah</a:t>
                      </a:r>
                      <a:endParaRPr sz="1200"/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spc="-5" dirty="0"/>
                        <a:t>-Umm</a:t>
                      </a:r>
                      <a:r>
                        <a:rPr sz="1200" spc="-70" dirty="0"/>
                        <a:t> </a:t>
                      </a:r>
                      <a:r>
                        <a:rPr sz="1200" spc="-5" dirty="0"/>
                        <a:t>Ammara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0004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EEF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90600" y="3643312"/>
            <a:ext cx="7239000" cy="157702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75535" y="604743"/>
            <a:ext cx="4371086" cy="332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0850" y="1028701"/>
          <a:ext cx="8229600" cy="22960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600"/>
                <a:gridCol w="4114800"/>
                <a:gridCol w="1295400"/>
                <a:gridCol w="1447800"/>
              </a:tblGrid>
              <a:tr h="277654">
                <a:tc gridSpan="2"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/>
                        <a:t>Men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004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/>
                        <a:t>Horses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004" marB="0"/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/>
                        <a:t>Camels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004" marB="0"/>
                </a:tc>
              </a:tr>
              <a:tr h="277654">
                <a:tc gridSpan="2"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/>
                        <a:t>3000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004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/>
                        <a:t>200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004" marB="0"/>
                </a:tc>
                <a:tc rowSpan="3"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/>
                        <a:t>3000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004" marB="0"/>
                </a:tc>
              </a:tr>
              <a:tr h="278130">
                <a:tc>
                  <a:txBody>
                    <a:bodyPr/>
                    <a:lstStyle/>
                    <a:p>
                      <a:pPr marL="47053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/>
                        <a:t>Men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004" marB="0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/>
                        <a:t>Women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004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CC"/>
                    </a:solidFill>
                  </a:tcPr>
                </a:tc>
              </a:tr>
              <a:tr h="1462564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/>
                        <a:t>700 out </a:t>
                      </a:r>
                      <a:r>
                        <a:rPr sz="1400" spc="-5" dirty="0"/>
                        <a:t>of</a:t>
                      </a:r>
                      <a:endParaRPr sz="1400"/>
                    </a:p>
                    <a:p>
                      <a:pPr marL="97790" marR="314325">
                        <a:lnSpc>
                          <a:spcPct val="100000"/>
                        </a:lnSpc>
                      </a:pPr>
                      <a:r>
                        <a:rPr sz="1400" spc="-5" dirty="0"/>
                        <a:t>3000</a:t>
                      </a:r>
                      <a:r>
                        <a:rPr sz="1400" spc="-80" dirty="0"/>
                        <a:t> </a:t>
                      </a:r>
                      <a:r>
                        <a:rPr sz="1400" spc="-5" dirty="0"/>
                        <a:t>had  coats </a:t>
                      </a:r>
                      <a:r>
                        <a:rPr sz="1400" dirty="0"/>
                        <a:t>of  </a:t>
                      </a:r>
                      <a:r>
                        <a:rPr sz="1400" spc="-5" dirty="0"/>
                        <a:t>mail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004" marB="0"/>
                </a:tc>
                <a:tc>
                  <a:txBody>
                    <a:bodyPr/>
                    <a:lstStyle/>
                    <a:p>
                      <a:pPr marL="384175" indent="-286385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400" spc="-5" dirty="0"/>
                        <a:t>Almost </a:t>
                      </a:r>
                      <a:r>
                        <a:rPr sz="1400" dirty="0"/>
                        <a:t>16 </a:t>
                      </a:r>
                      <a:r>
                        <a:rPr sz="1400" spc="-15" dirty="0"/>
                        <a:t>women</a:t>
                      </a:r>
                      <a:r>
                        <a:rPr sz="1400" spc="25" dirty="0"/>
                        <a:t> </a:t>
                      </a:r>
                      <a:r>
                        <a:rPr sz="1400" spc="-5" dirty="0"/>
                        <a:t>participated</a:t>
                      </a:r>
                      <a:endParaRPr sz="1400"/>
                    </a:p>
                    <a:p>
                      <a:pPr marL="384175" indent="-286385">
                        <a:lnSpc>
                          <a:spcPct val="100000"/>
                        </a:lnSpc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400" spc="-10" dirty="0"/>
                        <a:t>Women </a:t>
                      </a:r>
                      <a:r>
                        <a:rPr sz="1400" spc="-15" dirty="0"/>
                        <a:t>who </a:t>
                      </a:r>
                      <a:r>
                        <a:rPr sz="1400" spc="-5" dirty="0"/>
                        <a:t>participated</a:t>
                      </a:r>
                      <a:r>
                        <a:rPr sz="1400" spc="55" dirty="0"/>
                        <a:t> </a:t>
                      </a:r>
                      <a:r>
                        <a:rPr sz="1400" spc="-5" dirty="0"/>
                        <a:t>include:</a:t>
                      </a:r>
                      <a:endParaRPr sz="1400"/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/>
                        <a:t>-Hind bin Utha </a:t>
                      </a:r>
                      <a:r>
                        <a:rPr sz="1100" spc="-5" dirty="0"/>
                        <a:t>(wife </a:t>
                      </a:r>
                      <a:r>
                        <a:rPr sz="1100" dirty="0"/>
                        <a:t>of Abu</a:t>
                      </a:r>
                      <a:r>
                        <a:rPr sz="1100" spc="-90" dirty="0"/>
                        <a:t> </a:t>
                      </a:r>
                      <a:r>
                        <a:rPr sz="1100" spc="-5" dirty="0"/>
                        <a:t>Sufyan)</a:t>
                      </a:r>
                      <a:endParaRPr sz="1100"/>
                    </a:p>
                    <a:p>
                      <a:pPr marL="97790" marR="405765">
                        <a:lnSpc>
                          <a:spcPct val="100000"/>
                        </a:lnSpc>
                      </a:pPr>
                      <a:r>
                        <a:rPr sz="1400" dirty="0"/>
                        <a:t>-Umm </a:t>
                      </a:r>
                      <a:r>
                        <a:rPr sz="1400" spc="-5" dirty="0"/>
                        <a:t>e Hakeem </a:t>
                      </a:r>
                      <a:r>
                        <a:rPr sz="1100" dirty="0"/>
                        <a:t>(grand daughter of</a:t>
                      </a:r>
                      <a:r>
                        <a:rPr sz="1100" spc="-204" dirty="0"/>
                        <a:t> </a:t>
                      </a:r>
                      <a:r>
                        <a:rPr sz="1100" dirty="0"/>
                        <a:t>Abu  Jahl)</a:t>
                      </a:r>
                      <a:endParaRPr sz="1100"/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400" dirty="0"/>
                        <a:t>-Fatima </a:t>
                      </a:r>
                      <a:r>
                        <a:rPr sz="1100" dirty="0"/>
                        <a:t>(sister of Khalid bin</a:t>
                      </a:r>
                      <a:r>
                        <a:rPr sz="1100" spc="-110" dirty="0"/>
                        <a:t> </a:t>
                      </a:r>
                      <a:r>
                        <a:rPr sz="1100" spc="-5" dirty="0"/>
                        <a:t>Waleed)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004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CC"/>
                    </a:solidFill>
                  </a:tcPr>
                </a:tc>
              </a:tr>
            </a:tbl>
          </a:graphicData>
        </a:graphic>
      </p:graphicFrame>
      <p:pic>
        <p:nvPicPr>
          <p:cNvPr id="44035" name="Picture 3" descr="Image result for Prophet mohamed War historical arts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39702" y="3343275"/>
            <a:ext cx="4216997" cy="180022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102993" y="547593"/>
            <a:ext cx="4946649" cy="263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0785" y="3535109"/>
            <a:ext cx="556895" cy="962025"/>
          </a:xfrm>
          <a:custGeom>
            <a:avLst/>
            <a:gdLst/>
            <a:ahLst/>
            <a:cxnLst/>
            <a:rect l="l" t="t" r="r" b="b"/>
            <a:pathLst>
              <a:path w="556895" h="1282700">
                <a:moveTo>
                  <a:pt x="0" y="0"/>
                </a:moveTo>
                <a:lnTo>
                  <a:pt x="279780" y="0"/>
                </a:lnTo>
                <a:lnTo>
                  <a:pt x="279780" y="1282280"/>
                </a:lnTo>
                <a:lnTo>
                  <a:pt x="556640" y="128228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00785" y="3340990"/>
            <a:ext cx="556895" cy="69056"/>
          </a:xfrm>
          <a:custGeom>
            <a:avLst/>
            <a:gdLst/>
            <a:ahLst/>
            <a:cxnLst/>
            <a:rect l="l" t="t" r="r" b="b"/>
            <a:pathLst>
              <a:path w="556895" h="92075">
                <a:moveTo>
                  <a:pt x="0" y="0"/>
                </a:moveTo>
                <a:lnTo>
                  <a:pt x="279780" y="0"/>
                </a:lnTo>
                <a:lnTo>
                  <a:pt x="279780" y="91948"/>
                </a:lnTo>
                <a:lnTo>
                  <a:pt x="556640" y="91948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0785" y="2711005"/>
            <a:ext cx="556895" cy="823913"/>
          </a:xfrm>
          <a:custGeom>
            <a:avLst/>
            <a:gdLst/>
            <a:ahLst/>
            <a:cxnLst/>
            <a:rect l="l" t="t" r="r" b="b"/>
            <a:pathLst>
              <a:path w="556895" h="1098550">
                <a:moveTo>
                  <a:pt x="0" y="1098422"/>
                </a:moveTo>
                <a:lnTo>
                  <a:pt x="279780" y="1098422"/>
                </a:lnTo>
                <a:lnTo>
                  <a:pt x="279780" y="0"/>
                </a:lnTo>
                <a:lnTo>
                  <a:pt x="556640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304800" y="3205554"/>
            <a:ext cx="2131060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>
              <a:lnSpc>
                <a:spcPts val="2325"/>
              </a:lnSpc>
              <a:spcBef>
                <a:spcPts val="100"/>
              </a:spcBef>
            </a:pPr>
            <a:r>
              <a:rPr lang="en-US" sz="2000" dirty="0" smtClean="0">
                <a:latin typeface="Arial"/>
                <a:cs typeface="Arial"/>
              </a:rPr>
              <a:t>W</a:t>
            </a:r>
            <a:r>
              <a:rPr sz="2000" smtClean="0">
                <a:latin typeface="Arial"/>
                <a:cs typeface="Arial"/>
              </a:rPr>
              <a:t>anted </a:t>
            </a:r>
            <a:r>
              <a:rPr sz="2000" dirty="0">
                <a:latin typeface="Arial"/>
                <a:cs typeface="Arial"/>
              </a:rPr>
              <a:t>to </a:t>
            </a:r>
            <a:r>
              <a:rPr sz="2000">
                <a:latin typeface="Arial"/>
                <a:cs typeface="Arial"/>
              </a:rPr>
              <a:t>take</a:t>
            </a:r>
            <a:r>
              <a:rPr sz="2000" spc="-90">
                <a:latin typeface="Arial"/>
                <a:cs typeface="Arial"/>
              </a:rPr>
              <a:t> </a:t>
            </a:r>
            <a:r>
              <a:rPr sz="2000" smtClean="0">
                <a:latin typeface="Arial"/>
                <a:cs typeface="Arial"/>
              </a:rPr>
              <a:t>revenge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085850"/>
            <a:ext cx="8379460" cy="164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Defeat at </a:t>
            </a:r>
            <a:r>
              <a:rPr sz="2400" spc="-5" dirty="0">
                <a:latin typeface="Arial"/>
                <a:cs typeface="Arial"/>
              </a:rPr>
              <a:t>Badr intensified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hatred and enmity </a:t>
            </a:r>
            <a:r>
              <a:rPr sz="240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Quraish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15" dirty="0">
                <a:latin typeface="Arial"/>
                <a:cs typeface="Arial"/>
              </a:rPr>
              <a:t>Wanted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regain their </a:t>
            </a:r>
            <a:r>
              <a:rPr sz="2400" dirty="0">
                <a:latin typeface="Arial"/>
                <a:cs typeface="Arial"/>
              </a:rPr>
              <a:t>lost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prestige</a:t>
            </a:r>
            <a:endParaRPr sz="2400">
              <a:latin typeface="Arial"/>
              <a:cs typeface="Arial"/>
            </a:endParaRPr>
          </a:p>
          <a:p>
            <a:pPr marL="287020" indent="-274320">
              <a:spcBef>
                <a:spcPts val="575"/>
              </a:spcBef>
              <a:buClr>
                <a:srgbClr val="ACC2C8"/>
              </a:buClr>
              <a:buFontTx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Rise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Madinah was </a:t>
            </a:r>
            <a:r>
              <a:rPr sz="2400" spc="-5">
                <a:latin typeface="Arial"/>
                <a:cs typeface="Arial"/>
              </a:rPr>
              <a:t>a </a:t>
            </a:r>
            <a:r>
              <a:rPr lang="en-US" sz="2400" spc="-5" dirty="0" smtClean="0">
                <a:latin typeface="Arial"/>
                <a:cs typeface="Arial"/>
              </a:rPr>
              <a:t>threat to their political and </a:t>
            </a:r>
            <a:r>
              <a:rPr lang="en-US" sz="2400" dirty="0" smtClean="0">
                <a:latin typeface="Arial"/>
                <a:cs typeface="Arial"/>
              </a:rPr>
              <a:t>commercial</a:t>
            </a:r>
            <a:r>
              <a:rPr lang="en-US" sz="2400" spc="-35" dirty="0" smtClean="0">
                <a:latin typeface="Arial"/>
                <a:cs typeface="Arial"/>
              </a:rPr>
              <a:t> </a:t>
            </a:r>
            <a:r>
              <a:rPr lang="en-US" sz="2400" spc="-5" dirty="0" smtClean="0">
                <a:latin typeface="Arial"/>
                <a:cs typeface="Arial"/>
              </a:rPr>
              <a:t>interests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16506" y="2466931"/>
            <a:ext cx="2893695" cy="596958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R="5080" indent="12700">
              <a:lnSpc>
                <a:spcPts val="2060"/>
              </a:lnSpc>
              <a:spcBef>
                <a:spcPts val="455"/>
              </a:spcBef>
            </a:pPr>
            <a:r>
              <a:rPr lang="en-US" sz="2000" dirty="0" smtClean="0">
                <a:latin typeface="Arial"/>
                <a:cs typeface="Arial"/>
              </a:rPr>
              <a:t>Those who had lost</a:t>
            </a:r>
            <a:r>
              <a:rPr sz="2000" smtClean="0">
                <a:latin typeface="Arial"/>
                <a:cs typeface="Arial"/>
              </a:rPr>
              <a:t>their family </a:t>
            </a:r>
            <a:r>
              <a:rPr sz="2000" dirty="0">
                <a:latin typeface="Arial"/>
                <a:cs typeface="Arial"/>
              </a:rPr>
              <a:t>members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  Badr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15667" y="3265171"/>
            <a:ext cx="2455545" cy="84984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 marR="5080" indent="-3810" algn="ctr">
              <a:lnSpc>
                <a:spcPct val="86200"/>
              </a:lnSpc>
              <a:spcBef>
                <a:spcPts val="434"/>
              </a:spcBef>
            </a:pPr>
            <a:r>
              <a:rPr sz="2000" dirty="0">
                <a:latin typeface="Arial"/>
                <a:cs typeface="Arial"/>
              </a:rPr>
              <a:t>Those who had  invested their profit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  war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22703" y="4158139"/>
            <a:ext cx="2639060" cy="84984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434"/>
              </a:spcBef>
            </a:pPr>
            <a:r>
              <a:rPr sz="2000" dirty="0">
                <a:latin typeface="Arial"/>
                <a:cs typeface="Arial"/>
              </a:rPr>
              <a:t>Their important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leaders  were killed at </a:t>
            </a:r>
            <a:r>
              <a:rPr sz="2000" spc="-5" dirty="0">
                <a:latin typeface="Arial"/>
                <a:cs typeface="Arial"/>
              </a:rPr>
              <a:t>battle </a:t>
            </a:r>
            <a:r>
              <a:rPr sz="2000" dirty="0">
                <a:latin typeface="Arial"/>
                <a:cs typeface="Arial"/>
              </a:rPr>
              <a:t>of  Badr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3" name="Picture 2" descr="Image result for Prophet muhammad War historical arts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70944" y="3175597"/>
            <a:ext cx="4043189" cy="196790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Image result for Prophet mohamed War historical arts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53737" y="2658814"/>
            <a:ext cx="7969926" cy="248468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object 3"/>
          <p:cNvSpPr/>
          <p:nvPr/>
        </p:nvSpPr>
        <p:spPr>
          <a:xfrm>
            <a:off x="152401" y="400050"/>
            <a:ext cx="1624215" cy="259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56702" y="427006"/>
            <a:ext cx="3514090" cy="292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3647" y="0"/>
            <a:ext cx="7002780" cy="3629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6991" y="1059562"/>
            <a:ext cx="1717548" cy="15499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7651" y="1367982"/>
            <a:ext cx="1313180" cy="1154802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065" marR="5080" indent="3810" algn="ctr">
              <a:lnSpc>
                <a:spcPct val="86300"/>
              </a:lnSpc>
              <a:spcBef>
                <a:spcPts val="334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made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request to Abu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Sufyan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(Quraish  leader) to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wage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war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against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Muslims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78151" y="1059562"/>
            <a:ext cx="1714500" cy="1549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08098" y="1643921"/>
            <a:ext cx="1054100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565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agreed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65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37788" y="1058418"/>
            <a:ext cx="1716024" cy="15510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44798" y="1176243"/>
            <a:ext cx="1301115" cy="170238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62865" marR="55244" indent="81915" algn="just">
              <a:lnSpc>
                <a:spcPts val="1450"/>
              </a:lnSpc>
              <a:spcBef>
                <a:spcPts val="34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Quraish sent  their poets to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tribes:</a:t>
            </a:r>
            <a:endParaRPr sz="1400">
              <a:latin typeface="Arial"/>
              <a:cs typeface="Arial"/>
            </a:endParaRPr>
          </a:p>
          <a:p>
            <a:pPr marL="314325">
              <a:lnSpc>
                <a:spcPts val="1565"/>
              </a:lnSpc>
              <a:spcBef>
                <a:spcPts val="320"/>
              </a:spcBef>
            </a:pP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-To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seek</a:t>
            </a:r>
            <a:endParaRPr sz="1400">
              <a:latin typeface="Arial"/>
              <a:cs typeface="Arial"/>
            </a:endParaRPr>
          </a:p>
          <a:p>
            <a:pPr marL="329565">
              <a:lnSpc>
                <a:spcPts val="1565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revenge</a:t>
            </a:r>
            <a:endParaRPr sz="1400">
              <a:latin typeface="Arial"/>
              <a:cs typeface="Arial"/>
            </a:endParaRPr>
          </a:p>
          <a:p>
            <a:pPr marL="12700" marR="5080" indent="1905" algn="ctr">
              <a:lnSpc>
                <a:spcPct val="86100"/>
              </a:lnSpc>
              <a:spcBef>
                <a:spcPts val="570"/>
              </a:spcBef>
            </a:pP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-To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write  abusive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poems  to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Holy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Prophet.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98947" y="1058418"/>
            <a:ext cx="1726692" cy="15510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90209" y="1367982"/>
            <a:ext cx="1330960" cy="1154802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065" marR="5080" indent="635" algn="ctr">
              <a:lnSpc>
                <a:spcPct val="86300"/>
              </a:lnSpc>
              <a:spcBef>
                <a:spcPts val="334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Abu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Sufyan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decided that he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wont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take a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bath  till he had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avenged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defeat  at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Badr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58583" y="1045846"/>
            <a:ext cx="1716024" cy="16573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255892" y="1099185"/>
            <a:ext cx="1122045" cy="195694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41275" marR="32384" indent="-1905" algn="ctr">
              <a:lnSpc>
                <a:spcPct val="89300"/>
              </a:lnSpc>
              <a:spcBef>
                <a:spcPts val="28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who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joined Abu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Sufyan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war:</a:t>
            </a:r>
            <a:endParaRPr sz="1400">
              <a:latin typeface="Arial"/>
              <a:cs typeface="Arial"/>
            </a:endParaRPr>
          </a:p>
          <a:p>
            <a:pPr marL="36830" marR="27940" indent="-635" algn="ctr">
              <a:lnSpc>
                <a:spcPts val="1500"/>
              </a:lnSpc>
              <a:spcBef>
                <a:spcPts val="2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-the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Jewish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poet: Kab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bin  Ashraf</a:t>
            </a:r>
            <a:endParaRPr sz="1400">
              <a:latin typeface="Arial"/>
              <a:cs typeface="Arial"/>
            </a:endParaRPr>
          </a:p>
          <a:p>
            <a:pPr marL="90170">
              <a:lnSpc>
                <a:spcPts val="139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-Banu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Nazir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ts val="1500"/>
              </a:lnSpc>
              <a:spcBef>
                <a:spcPts val="11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-Hypocrites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  Madinah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71385" y="358236"/>
            <a:ext cx="1448422" cy="232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800" y="680920"/>
            <a:ext cx="8610600" cy="36365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26415" indent="-274320">
              <a:lnSpc>
                <a:spcPct val="100000"/>
              </a:lnSpc>
              <a:spcBef>
                <a:spcPts val="105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Prophet decided to fight outside Madinah upon the suggestion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 most of his followers, although he himself had a </a:t>
            </a:r>
            <a:r>
              <a:rPr sz="2000" spc="-5" dirty="0">
                <a:latin typeface="Arial"/>
                <a:cs typeface="Arial"/>
              </a:rPr>
              <a:t>different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opinion</a:t>
            </a:r>
            <a:endParaRPr sz="2000">
              <a:latin typeface="Arial"/>
              <a:cs typeface="Arial"/>
            </a:endParaRPr>
          </a:p>
          <a:p>
            <a:pPr marL="287020" marR="455930" indent="-274320">
              <a:lnSpc>
                <a:spcPct val="100000"/>
              </a:lnSpc>
              <a:spcBef>
                <a:spcPts val="475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Muslims, numbered 700, marched to Uhud and encamped on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 rising ground with mount Uhud on their </a:t>
            </a:r>
            <a:r>
              <a:rPr sz="2000" spc="5" dirty="0">
                <a:latin typeface="Arial"/>
                <a:cs typeface="Arial"/>
              </a:rPr>
              <a:t>back- </a:t>
            </a:r>
            <a:r>
              <a:rPr sz="2000" dirty="0">
                <a:latin typeface="Arial"/>
                <a:cs typeface="Arial"/>
              </a:rPr>
              <a:t>their position was  advantageous as the Makkan army </a:t>
            </a:r>
            <a:r>
              <a:rPr sz="2000" spc="-5" dirty="0">
                <a:latin typeface="Arial"/>
                <a:cs typeface="Arial"/>
              </a:rPr>
              <a:t>couldn’t </a:t>
            </a:r>
            <a:r>
              <a:rPr sz="2000" dirty="0">
                <a:latin typeface="Arial"/>
                <a:cs typeface="Arial"/>
              </a:rPr>
              <a:t>approach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them</a:t>
            </a:r>
            <a:endParaRPr sz="2000">
              <a:latin typeface="Arial"/>
              <a:cs typeface="Arial"/>
            </a:endParaRPr>
          </a:p>
          <a:p>
            <a:pPr marL="287020" marR="342900" indent="-274320">
              <a:lnSpc>
                <a:spcPct val="100000"/>
              </a:lnSpc>
              <a:spcBef>
                <a:spcPts val="484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Upon reaching the battlefield, Prophet appointed 50 archers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under  the command of Abdullah bin Jubair-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why?</a:t>
            </a:r>
            <a:endParaRPr sz="2000">
              <a:latin typeface="Arial"/>
              <a:cs typeface="Arial"/>
            </a:endParaRPr>
          </a:p>
          <a:p>
            <a:pPr marL="515938" lvl="1" indent="-234950">
              <a:lnSpc>
                <a:spcPct val="100000"/>
              </a:lnSpc>
              <a:spcBef>
                <a:spcPts val="440"/>
              </a:spcBef>
              <a:buAutoNum type="arabicPeriod"/>
              <a:tabLst>
                <a:tab pos="4275455" algn="l"/>
                <a:tab pos="4276090" algn="l"/>
              </a:tabLst>
            </a:pPr>
            <a:r>
              <a:rPr sz="1800" spc="-95" smtClean="0">
                <a:latin typeface="Arial"/>
                <a:cs typeface="Arial"/>
              </a:rPr>
              <a:t>To </a:t>
            </a:r>
            <a:r>
              <a:rPr sz="1800" spc="-5" smtClean="0">
                <a:latin typeface="Arial"/>
                <a:cs typeface="Arial"/>
              </a:rPr>
              <a:t>protect </a:t>
            </a:r>
            <a:r>
              <a:rPr sz="1800" smtClean="0">
                <a:latin typeface="Arial"/>
                <a:cs typeface="Arial"/>
              </a:rPr>
              <a:t>the </a:t>
            </a:r>
            <a:r>
              <a:rPr sz="1800" spc="-5" smtClean="0">
                <a:latin typeface="Arial"/>
                <a:cs typeface="Arial"/>
              </a:rPr>
              <a:t>pass in Uhud</a:t>
            </a:r>
            <a:r>
              <a:rPr sz="1800" spc="65" smtClean="0">
                <a:latin typeface="Arial"/>
                <a:cs typeface="Arial"/>
              </a:rPr>
              <a:t> </a:t>
            </a:r>
            <a:r>
              <a:rPr sz="1800" spc="-5" smtClean="0">
                <a:latin typeface="Arial"/>
                <a:cs typeface="Arial"/>
              </a:rPr>
              <a:t>mountain</a:t>
            </a:r>
            <a:endParaRPr sz="1800" smtClean="0">
              <a:latin typeface="Arial"/>
              <a:cs typeface="Arial"/>
            </a:endParaRPr>
          </a:p>
          <a:p>
            <a:pPr marL="515938" marR="5080" lvl="1" indent="-234950">
              <a:lnSpc>
                <a:spcPct val="120000"/>
              </a:lnSpc>
              <a:spcBef>
                <a:spcPts val="5"/>
              </a:spcBef>
              <a:buAutoNum type="arabicPeriod"/>
              <a:tabLst>
                <a:tab pos="4301490" algn="l"/>
                <a:tab pos="4302125" algn="l"/>
              </a:tabLst>
            </a:pPr>
            <a:r>
              <a:rPr sz="1800" spc="-95" smtClean="0">
                <a:latin typeface="Arial"/>
                <a:cs typeface="Arial"/>
              </a:rPr>
              <a:t>To </a:t>
            </a:r>
            <a:r>
              <a:rPr sz="1800" spc="-5" smtClean="0">
                <a:latin typeface="Arial"/>
                <a:cs typeface="Arial"/>
              </a:rPr>
              <a:t>defend Muslims </a:t>
            </a:r>
            <a:r>
              <a:rPr sz="1800" smtClean="0">
                <a:latin typeface="Arial"/>
                <a:cs typeface="Arial"/>
              </a:rPr>
              <a:t>from </a:t>
            </a:r>
            <a:r>
              <a:rPr sz="1800" spc="-5" smtClean="0">
                <a:latin typeface="Arial"/>
                <a:cs typeface="Arial"/>
              </a:rPr>
              <a:t>any possible  </a:t>
            </a:r>
            <a:r>
              <a:rPr sz="1800" smtClean="0">
                <a:latin typeface="Arial"/>
                <a:cs typeface="Arial"/>
              </a:rPr>
              <a:t>attack </a:t>
            </a:r>
            <a:r>
              <a:rPr sz="1800" spc="-5" smtClean="0">
                <a:latin typeface="Arial"/>
                <a:cs typeface="Arial"/>
              </a:rPr>
              <a:t>by </a:t>
            </a:r>
            <a:r>
              <a:rPr sz="1800" smtClean="0">
                <a:latin typeface="Arial"/>
                <a:cs typeface="Arial"/>
              </a:rPr>
              <a:t>the </a:t>
            </a:r>
            <a:r>
              <a:rPr sz="1800" spc="-5" smtClean="0">
                <a:latin typeface="Arial"/>
                <a:cs typeface="Arial"/>
              </a:rPr>
              <a:t>enemy from </a:t>
            </a:r>
            <a:r>
              <a:rPr sz="1800" smtClean="0">
                <a:latin typeface="Arial"/>
                <a:cs typeface="Arial"/>
              </a:rPr>
              <a:t>the</a:t>
            </a:r>
            <a:r>
              <a:rPr sz="1800" spc="-65" smtClean="0">
                <a:latin typeface="Arial"/>
                <a:cs typeface="Arial"/>
              </a:rPr>
              <a:t> </a:t>
            </a:r>
            <a:r>
              <a:rPr sz="1800" spc="-5" smtClean="0">
                <a:latin typeface="Arial"/>
                <a:cs typeface="Arial"/>
              </a:rPr>
              <a:t>back</a:t>
            </a:r>
            <a:endParaRPr sz="1800" smtClean="0">
              <a:latin typeface="Arial"/>
              <a:cs typeface="Arial"/>
            </a:endParaRPr>
          </a:p>
          <a:p>
            <a:pPr marL="287020" marR="1035685" indent="-274320">
              <a:lnSpc>
                <a:spcPct val="100000"/>
              </a:lnSpc>
              <a:spcBef>
                <a:spcPts val="470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000" smtClean="0">
                <a:latin typeface="Arial"/>
                <a:cs typeface="Arial"/>
              </a:rPr>
              <a:t>He </a:t>
            </a:r>
            <a:r>
              <a:rPr sz="2000" dirty="0">
                <a:latin typeface="Arial"/>
                <a:cs typeface="Arial"/>
              </a:rPr>
              <a:t>instructed them clearly not leave their position under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any  circumstances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81199" y="3486150"/>
            <a:ext cx="2773126" cy="1003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8401" y="3543300"/>
            <a:ext cx="1999945" cy="836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65782" y="3586734"/>
            <a:ext cx="2663286" cy="876776"/>
          </a:xfrm>
          <a:custGeom>
            <a:avLst/>
            <a:gdLst/>
            <a:ahLst/>
            <a:cxnLst/>
            <a:rect l="l" t="t" r="r" b="b"/>
            <a:pathLst>
              <a:path w="4089400" h="1169035">
                <a:moveTo>
                  <a:pt x="4088891" y="1168908"/>
                </a:moveTo>
                <a:lnTo>
                  <a:pt x="584453" y="1168908"/>
                </a:lnTo>
                <a:lnTo>
                  <a:pt x="0" y="584454"/>
                </a:lnTo>
                <a:lnTo>
                  <a:pt x="584453" y="0"/>
                </a:lnTo>
                <a:lnTo>
                  <a:pt x="4088891" y="0"/>
                </a:lnTo>
                <a:lnTo>
                  <a:pt x="4088891" y="116890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62201" y="3632074"/>
            <a:ext cx="2286000" cy="106695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68580" indent="-635" algn="ctr">
              <a:lnSpc>
                <a:spcPts val="1450"/>
              </a:lnSpc>
              <a:spcBef>
                <a:spcPts val="340"/>
              </a:spcBef>
            </a:pPr>
            <a:r>
              <a:rPr sz="1400" spc="-5" dirty="0">
                <a:latin typeface="Arial"/>
                <a:cs typeface="Arial"/>
              </a:rPr>
              <a:t>“Remember that morning </a:t>
            </a:r>
            <a:r>
              <a:rPr sz="1400" spc="-10" dirty="0">
                <a:latin typeface="Arial"/>
                <a:cs typeface="Arial"/>
              </a:rPr>
              <a:t>you </a:t>
            </a:r>
            <a:r>
              <a:rPr sz="1400" spc="-5" dirty="0">
                <a:latin typeface="Arial"/>
                <a:cs typeface="Arial"/>
              </a:rPr>
              <a:t>left  your </a:t>
            </a:r>
            <a:r>
              <a:rPr sz="1400" dirty="0">
                <a:latin typeface="Arial"/>
                <a:cs typeface="Arial"/>
              </a:rPr>
              <a:t>household to post the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faithful  at their </a:t>
            </a:r>
            <a:r>
              <a:rPr sz="1400" spc="-5" dirty="0">
                <a:latin typeface="Arial"/>
                <a:cs typeface="Arial"/>
              </a:rPr>
              <a:t>station </a:t>
            </a:r>
            <a:r>
              <a:rPr sz="1400" dirty="0">
                <a:latin typeface="Arial"/>
                <a:cs typeface="Arial"/>
              </a:rPr>
              <a:t>for the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battle”</a:t>
            </a:r>
            <a:endParaRPr sz="1400">
              <a:latin typeface="Arial"/>
              <a:cs typeface="Arial"/>
            </a:endParaRPr>
          </a:p>
          <a:p>
            <a:pPr marL="1373188" indent="-517525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latin typeface="Arial"/>
                <a:cs typeface="Arial"/>
              </a:rPr>
              <a:t>(3:121, Al-Imran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" y="3371850"/>
            <a:ext cx="1851660" cy="1307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381" y="3415855"/>
            <a:ext cx="1682496" cy="11807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9381" y="3472434"/>
            <a:ext cx="1682750" cy="1181100"/>
          </a:xfrm>
          <a:custGeom>
            <a:avLst/>
            <a:gdLst/>
            <a:ahLst/>
            <a:cxnLst/>
            <a:rect l="l" t="t" r="r" b="b"/>
            <a:pathLst>
              <a:path w="1682750" h="1574800">
                <a:moveTo>
                  <a:pt x="0" y="787146"/>
                </a:moveTo>
                <a:lnTo>
                  <a:pt x="1428" y="740895"/>
                </a:lnTo>
                <a:lnTo>
                  <a:pt x="5660" y="695349"/>
                </a:lnTo>
                <a:lnTo>
                  <a:pt x="12617" y="650580"/>
                </a:lnTo>
                <a:lnTo>
                  <a:pt x="22220" y="606663"/>
                </a:lnTo>
                <a:lnTo>
                  <a:pt x="34390" y="563670"/>
                </a:lnTo>
                <a:lnTo>
                  <a:pt x="49048" y="521677"/>
                </a:lnTo>
                <a:lnTo>
                  <a:pt x="66115" y="480756"/>
                </a:lnTo>
                <a:lnTo>
                  <a:pt x="85512" y="440982"/>
                </a:lnTo>
                <a:lnTo>
                  <a:pt x="107161" y="402428"/>
                </a:lnTo>
                <a:lnTo>
                  <a:pt x="130982" y="365169"/>
                </a:lnTo>
                <a:lnTo>
                  <a:pt x="156897" y="329278"/>
                </a:lnTo>
                <a:lnTo>
                  <a:pt x="184826" y="294829"/>
                </a:lnTo>
                <a:lnTo>
                  <a:pt x="214690" y="261896"/>
                </a:lnTo>
                <a:lnTo>
                  <a:pt x="246411" y="230552"/>
                </a:lnTo>
                <a:lnTo>
                  <a:pt x="279910" y="200872"/>
                </a:lnTo>
                <a:lnTo>
                  <a:pt x="315108" y="172929"/>
                </a:lnTo>
                <a:lnTo>
                  <a:pt x="351925" y="146797"/>
                </a:lnTo>
                <a:lnTo>
                  <a:pt x="390283" y="122551"/>
                </a:lnTo>
                <a:lnTo>
                  <a:pt x="430103" y="100263"/>
                </a:lnTo>
                <a:lnTo>
                  <a:pt x="471306" y="80007"/>
                </a:lnTo>
                <a:lnTo>
                  <a:pt x="513814" y="61858"/>
                </a:lnTo>
                <a:lnTo>
                  <a:pt x="557546" y="45890"/>
                </a:lnTo>
                <a:lnTo>
                  <a:pt x="602425" y="32175"/>
                </a:lnTo>
                <a:lnTo>
                  <a:pt x="648370" y="20789"/>
                </a:lnTo>
                <a:lnTo>
                  <a:pt x="695305" y="11804"/>
                </a:lnTo>
                <a:lnTo>
                  <a:pt x="743148" y="5295"/>
                </a:lnTo>
                <a:lnTo>
                  <a:pt x="791822" y="1336"/>
                </a:lnTo>
                <a:lnTo>
                  <a:pt x="841248" y="0"/>
                </a:lnTo>
                <a:lnTo>
                  <a:pt x="890673" y="1336"/>
                </a:lnTo>
                <a:lnTo>
                  <a:pt x="939347" y="5295"/>
                </a:lnTo>
                <a:lnTo>
                  <a:pt x="987190" y="11804"/>
                </a:lnTo>
                <a:lnTo>
                  <a:pt x="1034125" y="20789"/>
                </a:lnTo>
                <a:lnTo>
                  <a:pt x="1080070" y="32175"/>
                </a:lnTo>
                <a:lnTo>
                  <a:pt x="1124949" y="45890"/>
                </a:lnTo>
                <a:lnTo>
                  <a:pt x="1168681" y="61858"/>
                </a:lnTo>
                <a:lnTo>
                  <a:pt x="1211189" y="80007"/>
                </a:lnTo>
                <a:lnTo>
                  <a:pt x="1252392" y="100263"/>
                </a:lnTo>
                <a:lnTo>
                  <a:pt x="1292212" y="122551"/>
                </a:lnTo>
                <a:lnTo>
                  <a:pt x="1330570" y="146797"/>
                </a:lnTo>
                <a:lnTo>
                  <a:pt x="1367387" y="172929"/>
                </a:lnTo>
                <a:lnTo>
                  <a:pt x="1402585" y="200872"/>
                </a:lnTo>
                <a:lnTo>
                  <a:pt x="1436084" y="230552"/>
                </a:lnTo>
                <a:lnTo>
                  <a:pt x="1467805" y="261896"/>
                </a:lnTo>
                <a:lnTo>
                  <a:pt x="1497669" y="294829"/>
                </a:lnTo>
                <a:lnTo>
                  <a:pt x="1525598" y="329278"/>
                </a:lnTo>
                <a:lnTo>
                  <a:pt x="1551513" y="365169"/>
                </a:lnTo>
                <a:lnTo>
                  <a:pt x="1575334" y="402428"/>
                </a:lnTo>
                <a:lnTo>
                  <a:pt x="1596983" y="440982"/>
                </a:lnTo>
                <a:lnTo>
                  <a:pt x="1616380" y="480756"/>
                </a:lnTo>
                <a:lnTo>
                  <a:pt x="1633447" y="521677"/>
                </a:lnTo>
                <a:lnTo>
                  <a:pt x="1648105" y="563670"/>
                </a:lnTo>
                <a:lnTo>
                  <a:pt x="1660275" y="606663"/>
                </a:lnTo>
                <a:lnTo>
                  <a:pt x="1669878" y="650580"/>
                </a:lnTo>
                <a:lnTo>
                  <a:pt x="1676835" y="695349"/>
                </a:lnTo>
                <a:lnTo>
                  <a:pt x="1681067" y="740895"/>
                </a:lnTo>
                <a:lnTo>
                  <a:pt x="1682496" y="787146"/>
                </a:lnTo>
                <a:lnTo>
                  <a:pt x="1681067" y="833397"/>
                </a:lnTo>
                <a:lnTo>
                  <a:pt x="1676835" y="878944"/>
                </a:lnTo>
                <a:lnTo>
                  <a:pt x="1669878" y="923714"/>
                </a:lnTo>
                <a:lnTo>
                  <a:pt x="1660275" y="967632"/>
                </a:lnTo>
                <a:lnTo>
                  <a:pt x="1648105" y="1010625"/>
                </a:lnTo>
                <a:lnTo>
                  <a:pt x="1633447" y="1052619"/>
                </a:lnTo>
                <a:lnTo>
                  <a:pt x="1616380" y="1093540"/>
                </a:lnTo>
                <a:lnTo>
                  <a:pt x="1596983" y="1133315"/>
                </a:lnTo>
                <a:lnTo>
                  <a:pt x="1575334" y="1171868"/>
                </a:lnTo>
                <a:lnTo>
                  <a:pt x="1551513" y="1209127"/>
                </a:lnTo>
                <a:lnTo>
                  <a:pt x="1525598" y="1245018"/>
                </a:lnTo>
                <a:lnTo>
                  <a:pt x="1497669" y="1279467"/>
                </a:lnTo>
                <a:lnTo>
                  <a:pt x="1467805" y="1312400"/>
                </a:lnTo>
                <a:lnTo>
                  <a:pt x="1436084" y="1343744"/>
                </a:lnTo>
                <a:lnTo>
                  <a:pt x="1402585" y="1373423"/>
                </a:lnTo>
                <a:lnTo>
                  <a:pt x="1367387" y="1401366"/>
                </a:lnTo>
                <a:lnTo>
                  <a:pt x="1330570" y="1427497"/>
                </a:lnTo>
                <a:lnTo>
                  <a:pt x="1292212" y="1451744"/>
                </a:lnTo>
                <a:lnTo>
                  <a:pt x="1252392" y="1474031"/>
                </a:lnTo>
                <a:lnTo>
                  <a:pt x="1211189" y="1494286"/>
                </a:lnTo>
                <a:lnTo>
                  <a:pt x="1168681" y="1512434"/>
                </a:lnTo>
                <a:lnTo>
                  <a:pt x="1124949" y="1528403"/>
                </a:lnTo>
                <a:lnTo>
                  <a:pt x="1080070" y="1542117"/>
                </a:lnTo>
                <a:lnTo>
                  <a:pt x="1034125" y="1553503"/>
                </a:lnTo>
                <a:lnTo>
                  <a:pt x="987190" y="1562487"/>
                </a:lnTo>
                <a:lnTo>
                  <a:pt x="939347" y="1568996"/>
                </a:lnTo>
                <a:lnTo>
                  <a:pt x="890673" y="1572955"/>
                </a:lnTo>
                <a:lnTo>
                  <a:pt x="841248" y="1574292"/>
                </a:lnTo>
                <a:lnTo>
                  <a:pt x="791822" y="1572955"/>
                </a:lnTo>
                <a:lnTo>
                  <a:pt x="743148" y="1568996"/>
                </a:lnTo>
                <a:lnTo>
                  <a:pt x="695305" y="1562487"/>
                </a:lnTo>
                <a:lnTo>
                  <a:pt x="648370" y="1553503"/>
                </a:lnTo>
                <a:lnTo>
                  <a:pt x="602425" y="1542117"/>
                </a:lnTo>
                <a:lnTo>
                  <a:pt x="557546" y="1528403"/>
                </a:lnTo>
                <a:lnTo>
                  <a:pt x="513814" y="1512434"/>
                </a:lnTo>
                <a:lnTo>
                  <a:pt x="471306" y="1494286"/>
                </a:lnTo>
                <a:lnTo>
                  <a:pt x="430103" y="1474031"/>
                </a:lnTo>
                <a:lnTo>
                  <a:pt x="390283" y="1451744"/>
                </a:lnTo>
                <a:lnTo>
                  <a:pt x="351925" y="1427497"/>
                </a:lnTo>
                <a:lnTo>
                  <a:pt x="315108" y="1401366"/>
                </a:lnTo>
                <a:lnTo>
                  <a:pt x="279910" y="1373423"/>
                </a:lnTo>
                <a:lnTo>
                  <a:pt x="246411" y="1343744"/>
                </a:lnTo>
                <a:lnTo>
                  <a:pt x="214690" y="1312400"/>
                </a:lnTo>
                <a:lnTo>
                  <a:pt x="184826" y="1279467"/>
                </a:lnTo>
                <a:lnTo>
                  <a:pt x="156897" y="1245018"/>
                </a:lnTo>
                <a:lnTo>
                  <a:pt x="130982" y="1209127"/>
                </a:lnTo>
                <a:lnTo>
                  <a:pt x="107161" y="1171868"/>
                </a:lnTo>
                <a:lnTo>
                  <a:pt x="85512" y="1133315"/>
                </a:lnTo>
                <a:lnTo>
                  <a:pt x="66115" y="1093540"/>
                </a:lnTo>
                <a:lnTo>
                  <a:pt x="49048" y="1052619"/>
                </a:lnTo>
                <a:lnTo>
                  <a:pt x="34390" y="1010625"/>
                </a:lnTo>
                <a:lnTo>
                  <a:pt x="22220" y="967632"/>
                </a:lnTo>
                <a:lnTo>
                  <a:pt x="12617" y="923714"/>
                </a:lnTo>
                <a:lnTo>
                  <a:pt x="5660" y="878944"/>
                </a:lnTo>
                <a:lnTo>
                  <a:pt x="1428" y="833397"/>
                </a:lnTo>
                <a:lnTo>
                  <a:pt x="0" y="787146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2415" y="3607365"/>
            <a:ext cx="1044575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This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strategy  of the </a:t>
            </a:r>
            <a:r>
              <a:rPr sz="1400" spc="-5" dirty="0">
                <a:latin typeface="Arial"/>
                <a:cs typeface="Arial"/>
              </a:rPr>
              <a:t>Holy  </a:t>
            </a:r>
            <a:r>
              <a:rPr sz="1400" dirty="0">
                <a:latin typeface="Arial"/>
                <a:cs typeface="Arial"/>
              </a:rPr>
              <a:t>Prophet is  mentioned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  the Quran  as: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726448" y="3143250"/>
            <a:ext cx="4644105" cy="224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 result for Prophet mohamed War historical arts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81401" y="3560"/>
            <a:ext cx="5012265" cy="210743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3" name="object 3"/>
          <p:cNvSpPr/>
          <p:nvPr/>
        </p:nvSpPr>
        <p:spPr>
          <a:xfrm>
            <a:off x="304800" y="2571750"/>
            <a:ext cx="5340108" cy="33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68416" y="1885083"/>
            <a:ext cx="24707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ACC2C8"/>
              </a:buClr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#Single</a:t>
            </a:r>
            <a:r>
              <a:rPr sz="2400" spc="-2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Combat</a:t>
            </a:r>
            <a:endParaRPr sz="240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4238" y="3168396"/>
            <a:ext cx="1734312" cy="7292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72839" y="3167253"/>
            <a:ext cx="1734311" cy="7303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29894" y="3280030"/>
            <a:ext cx="1447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730" marR="5080" indent="-367665">
              <a:lnSpc>
                <a:spcPct val="100000"/>
              </a:lnSpc>
              <a:spcBef>
                <a:spcPts val="100"/>
              </a:spcBef>
            </a:pPr>
            <a:r>
              <a:rPr sz="1800" spc="-5" smtClean="0">
                <a:latin typeface="Arial"/>
                <a:cs typeface="Arial"/>
              </a:rPr>
              <a:t>MUS</a:t>
            </a:r>
            <a:r>
              <a:rPr sz="1800" spc="-15" smtClean="0">
                <a:latin typeface="Arial"/>
                <a:cs typeface="Arial"/>
              </a:rPr>
              <a:t>L</a:t>
            </a:r>
            <a:r>
              <a:rPr sz="1800" smtClean="0">
                <a:latin typeface="Arial"/>
                <a:cs typeface="Arial"/>
              </a:rPr>
              <a:t>IMS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68494" y="3285745"/>
            <a:ext cx="147878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5080" indent="-355600">
              <a:lnSpc>
                <a:spcPct val="100000"/>
              </a:lnSpc>
              <a:spcBef>
                <a:spcPts val="100"/>
              </a:spcBef>
            </a:pPr>
            <a:r>
              <a:rPr sz="1800" smtClean="0">
                <a:latin typeface="Arial"/>
                <a:cs typeface="Arial"/>
              </a:rPr>
              <a:t>QURAIS</a:t>
            </a:r>
            <a:r>
              <a:rPr sz="1800" spc="-5" smtClean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400" y="4145741"/>
            <a:ext cx="153949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Hazrat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Ali  Hazrat  Hamza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77486" y="4077368"/>
            <a:ext cx="8248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Talha  </a:t>
            </a:r>
            <a:r>
              <a:rPr sz="1800" spc="-5" dirty="0">
                <a:latin typeface="Arial"/>
                <a:cs typeface="Arial"/>
              </a:rPr>
              <a:t>Uthm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54294" y="4056508"/>
            <a:ext cx="228600" cy="484823"/>
          </a:xfrm>
          <a:custGeom>
            <a:avLst/>
            <a:gdLst/>
            <a:ahLst/>
            <a:cxnLst/>
            <a:rect l="l" t="t" r="r" b="b"/>
            <a:pathLst>
              <a:path w="228600" h="646429">
                <a:moveTo>
                  <a:pt x="0" y="0"/>
                </a:moveTo>
                <a:lnTo>
                  <a:pt x="44487" y="1494"/>
                </a:lnTo>
                <a:lnTo>
                  <a:pt x="80819" y="5572"/>
                </a:lnTo>
                <a:lnTo>
                  <a:pt x="105316" y="11626"/>
                </a:lnTo>
                <a:lnTo>
                  <a:pt x="114300" y="19050"/>
                </a:lnTo>
                <a:lnTo>
                  <a:pt x="114300" y="304038"/>
                </a:lnTo>
                <a:lnTo>
                  <a:pt x="123283" y="311461"/>
                </a:lnTo>
                <a:lnTo>
                  <a:pt x="147780" y="317515"/>
                </a:lnTo>
                <a:lnTo>
                  <a:pt x="184112" y="321593"/>
                </a:lnTo>
                <a:lnTo>
                  <a:pt x="228600" y="323088"/>
                </a:lnTo>
                <a:lnTo>
                  <a:pt x="184112" y="324582"/>
                </a:lnTo>
                <a:lnTo>
                  <a:pt x="147780" y="328660"/>
                </a:lnTo>
                <a:lnTo>
                  <a:pt x="123283" y="334714"/>
                </a:lnTo>
                <a:lnTo>
                  <a:pt x="114300" y="342138"/>
                </a:lnTo>
                <a:lnTo>
                  <a:pt x="114300" y="627126"/>
                </a:lnTo>
                <a:lnTo>
                  <a:pt x="105316" y="634549"/>
                </a:lnTo>
                <a:lnTo>
                  <a:pt x="80819" y="640603"/>
                </a:lnTo>
                <a:lnTo>
                  <a:pt x="44487" y="644681"/>
                </a:lnTo>
                <a:lnTo>
                  <a:pt x="0" y="646176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81701" y="4204241"/>
            <a:ext cx="9925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Pagan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Army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24809" y="4019932"/>
            <a:ext cx="1030224" cy="6663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63494" y="4088798"/>
            <a:ext cx="9144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600" spc="-5" smtClean="0">
                <a:latin typeface="Arial"/>
                <a:cs typeface="Arial"/>
              </a:rPr>
              <a:t>KIL</a:t>
            </a:r>
            <a:r>
              <a:rPr sz="1600" spc="-15" smtClean="0">
                <a:latin typeface="Arial"/>
                <a:cs typeface="Arial"/>
              </a:rPr>
              <a:t>L</a:t>
            </a:r>
            <a:r>
              <a:rPr sz="1600" smtClean="0">
                <a:latin typeface="Arial"/>
                <a:cs typeface="Arial"/>
              </a:rPr>
              <a:t>E</a:t>
            </a:r>
            <a:r>
              <a:rPr lang="en-US" sz="1600" dirty="0" smtClean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31161" y="4112515"/>
            <a:ext cx="1054608" cy="2263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96694" y="4166330"/>
            <a:ext cx="838200" cy="80010"/>
          </a:xfrm>
          <a:custGeom>
            <a:avLst/>
            <a:gdLst/>
            <a:ahLst/>
            <a:cxnLst/>
            <a:rect l="l" t="t" r="r" b="b"/>
            <a:pathLst>
              <a:path w="838200" h="106679">
                <a:moveTo>
                  <a:pt x="807958" y="53213"/>
                </a:moveTo>
                <a:lnTo>
                  <a:pt x="739394" y="93218"/>
                </a:lnTo>
                <a:lnTo>
                  <a:pt x="738251" y="97917"/>
                </a:lnTo>
                <a:lnTo>
                  <a:pt x="740283" y="101473"/>
                </a:lnTo>
                <a:lnTo>
                  <a:pt x="742441" y="105156"/>
                </a:lnTo>
                <a:lnTo>
                  <a:pt x="747140" y="106426"/>
                </a:lnTo>
                <a:lnTo>
                  <a:pt x="750697" y="104267"/>
                </a:lnTo>
                <a:lnTo>
                  <a:pt x="825139" y="60833"/>
                </a:lnTo>
                <a:lnTo>
                  <a:pt x="823087" y="60833"/>
                </a:lnTo>
                <a:lnTo>
                  <a:pt x="823087" y="59817"/>
                </a:lnTo>
                <a:lnTo>
                  <a:pt x="819276" y="59817"/>
                </a:lnTo>
                <a:lnTo>
                  <a:pt x="807958" y="53213"/>
                </a:lnTo>
                <a:close/>
              </a:path>
              <a:path w="838200" h="106679">
                <a:moveTo>
                  <a:pt x="794898" y="45593"/>
                </a:moveTo>
                <a:lnTo>
                  <a:pt x="0" y="45593"/>
                </a:lnTo>
                <a:lnTo>
                  <a:pt x="0" y="60833"/>
                </a:lnTo>
                <a:lnTo>
                  <a:pt x="794898" y="60833"/>
                </a:lnTo>
                <a:lnTo>
                  <a:pt x="807958" y="53213"/>
                </a:lnTo>
                <a:lnTo>
                  <a:pt x="794898" y="45593"/>
                </a:lnTo>
                <a:close/>
              </a:path>
              <a:path w="838200" h="106679">
                <a:moveTo>
                  <a:pt x="825139" y="45593"/>
                </a:moveTo>
                <a:lnTo>
                  <a:pt x="823087" y="45593"/>
                </a:lnTo>
                <a:lnTo>
                  <a:pt x="823087" y="60833"/>
                </a:lnTo>
                <a:lnTo>
                  <a:pt x="825139" y="60833"/>
                </a:lnTo>
                <a:lnTo>
                  <a:pt x="838200" y="53213"/>
                </a:lnTo>
                <a:lnTo>
                  <a:pt x="825139" y="45593"/>
                </a:lnTo>
                <a:close/>
              </a:path>
              <a:path w="838200" h="106679">
                <a:moveTo>
                  <a:pt x="819276" y="46609"/>
                </a:moveTo>
                <a:lnTo>
                  <a:pt x="807958" y="53213"/>
                </a:lnTo>
                <a:lnTo>
                  <a:pt x="819276" y="59817"/>
                </a:lnTo>
                <a:lnTo>
                  <a:pt x="819276" y="46609"/>
                </a:lnTo>
                <a:close/>
              </a:path>
              <a:path w="838200" h="106679">
                <a:moveTo>
                  <a:pt x="823087" y="46609"/>
                </a:moveTo>
                <a:lnTo>
                  <a:pt x="819276" y="46609"/>
                </a:lnTo>
                <a:lnTo>
                  <a:pt x="819276" y="59817"/>
                </a:lnTo>
                <a:lnTo>
                  <a:pt x="823087" y="59817"/>
                </a:lnTo>
                <a:lnTo>
                  <a:pt x="823087" y="46609"/>
                </a:lnTo>
                <a:close/>
              </a:path>
              <a:path w="838200" h="106679">
                <a:moveTo>
                  <a:pt x="747140" y="0"/>
                </a:moveTo>
                <a:lnTo>
                  <a:pt x="742441" y="1270"/>
                </a:lnTo>
                <a:lnTo>
                  <a:pt x="740283" y="4953"/>
                </a:lnTo>
                <a:lnTo>
                  <a:pt x="738251" y="8509"/>
                </a:lnTo>
                <a:lnTo>
                  <a:pt x="739394" y="13208"/>
                </a:lnTo>
                <a:lnTo>
                  <a:pt x="807958" y="53213"/>
                </a:lnTo>
                <a:lnTo>
                  <a:pt x="819276" y="46609"/>
                </a:lnTo>
                <a:lnTo>
                  <a:pt x="823087" y="46609"/>
                </a:lnTo>
                <a:lnTo>
                  <a:pt x="823087" y="45593"/>
                </a:lnTo>
                <a:lnTo>
                  <a:pt x="825139" y="45593"/>
                </a:lnTo>
                <a:lnTo>
                  <a:pt x="750697" y="2159"/>
                </a:lnTo>
                <a:lnTo>
                  <a:pt x="747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58238" y="4205098"/>
            <a:ext cx="827532" cy="2823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23389" y="4276916"/>
            <a:ext cx="611505" cy="142875"/>
          </a:xfrm>
          <a:custGeom>
            <a:avLst/>
            <a:gdLst/>
            <a:ahLst/>
            <a:cxnLst/>
            <a:rect l="l" t="t" r="r" b="b"/>
            <a:pathLst>
              <a:path w="611504" h="190500">
                <a:moveTo>
                  <a:pt x="567671" y="32426"/>
                </a:moveTo>
                <a:lnTo>
                  <a:pt x="0" y="175768"/>
                </a:lnTo>
                <a:lnTo>
                  <a:pt x="3810" y="190500"/>
                </a:lnTo>
                <a:lnTo>
                  <a:pt x="571417" y="47174"/>
                </a:lnTo>
                <a:lnTo>
                  <a:pt x="582183" y="36625"/>
                </a:lnTo>
                <a:lnTo>
                  <a:pt x="567671" y="32426"/>
                </a:lnTo>
                <a:close/>
              </a:path>
              <a:path w="611504" h="190500">
                <a:moveTo>
                  <a:pt x="598739" y="25527"/>
                </a:moveTo>
                <a:lnTo>
                  <a:pt x="594994" y="25527"/>
                </a:lnTo>
                <a:lnTo>
                  <a:pt x="598805" y="40259"/>
                </a:lnTo>
                <a:lnTo>
                  <a:pt x="571417" y="47174"/>
                </a:lnTo>
                <a:lnTo>
                  <a:pt x="528574" y="89154"/>
                </a:lnTo>
                <a:lnTo>
                  <a:pt x="525526" y="92202"/>
                </a:lnTo>
                <a:lnTo>
                  <a:pt x="525526" y="97028"/>
                </a:lnTo>
                <a:lnTo>
                  <a:pt x="528568" y="100076"/>
                </a:lnTo>
                <a:lnTo>
                  <a:pt x="531368" y="102997"/>
                </a:lnTo>
                <a:lnTo>
                  <a:pt x="536194" y="102997"/>
                </a:lnTo>
                <a:lnTo>
                  <a:pt x="539242" y="100076"/>
                </a:lnTo>
                <a:lnTo>
                  <a:pt x="611505" y="29210"/>
                </a:lnTo>
                <a:lnTo>
                  <a:pt x="598739" y="25527"/>
                </a:lnTo>
                <a:close/>
              </a:path>
              <a:path w="611504" h="190500">
                <a:moveTo>
                  <a:pt x="582183" y="36625"/>
                </a:moveTo>
                <a:lnTo>
                  <a:pt x="571417" y="47174"/>
                </a:lnTo>
                <a:lnTo>
                  <a:pt x="598805" y="40259"/>
                </a:lnTo>
                <a:lnTo>
                  <a:pt x="594741" y="40259"/>
                </a:lnTo>
                <a:lnTo>
                  <a:pt x="582183" y="36625"/>
                </a:lnTo>
                <a:close/>
              </a:path>
              <a:path w="611504" h="190500">
                <a:moveTo>
                  <a:pt x="591566" y="27432"/>
                </a:moveTo>
                <a:lnTo>
                  <a:pt x="582183" y="36625"/>
                </a:lnTo>
                <a:lnTo>
                  <a:pt x="594741" y="40259"/>
                </a:lnTo>
                <a:lnTo>
                  <a:pt x="591566" y="27432"/>
                </a:lnTo>
                <a:close/>
              </a:path>
              <a:path w="611504" h="190500">
                <a:moveTo>
                  <a:pt x="595487" y="27432"/>
                </a:moveTo>
                <a:lnTo>
                  <a:pt x="591566" y="27432"/>
                </a:lnTo>
                <a:lnTo>
                  <a:pt x="594741" y="40259"/>
                </a:lnTo>
                <a:lnTo>
                  <a:pt x="598805" y="40259"/>
                </a:lnTo>
                <a:lnTo>
                  <a:pt x="595487" y="27432"/>
                </a:lnTo>
                <a:close/>
              </a:path>
              <a:path w="611504" h="190500">
                <a:moveTo>
                  <a:pt x="594994" y="25527"/>
                </a:moveTo>
                <a:lnTo>
                  <a:pt x="567671" y="32426"/>
                </a:lnTo>
                <a:lnTo>
                  <a:pt x="582183" y="36625"/>
                </a:lnTo>
                <a:lnTo>
                  <a:pt x="591566" y="27432"/>
                </a:lnTo>
                <a:lnTo>
                  <a:pt x="595487" y="27432"/>
                </a:lnTo>
                <a:lnTo>
                  <a:pt x="594994" y="25527"/>
                </a:lnTo>
                <a:close/>
              </a:path>
              <a:path w="611504" h="190500">
                <a:moveTo>
                  <a:pt x="510158" y="0"/>
                </a:moveTo>
                <a:lnTo>
                  <a:pt x="505968" y="2286"/>
                </a:lnTo>
                <a:lnTo>
                  <a:pt x="503681" y="10414"/>
                </a:lnTo>
                <a:lnTo>
                  <a:pt x="505968" y="14605"/>
                </a:lnTo>
                <a:lnTo>
                  <a:pt x="567671" y="32426"/>
                </a:lnTo>
                <a:lnTo>
                  <a:pt x="594994" y="25527"/>
                </a:lnTo>
                <a:lnTo>
                  <a:pt x="598739" y="25527"/>
                </a:lnTo>
                <a:lnTo>
                  <a:pt x="5101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12361" y="4089655"/>
            <a:ext cx="937260" cy="2263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77894" y="4143471"/>
            <a:ext cx="720090" cy="80010"/>
          </a:xfrm>
          <a:custGeom>
            <a:avLst/>
            <a:gdLst/>
            <a:ahLst/>
            <a:cxnLst/>
            <a:rect l="l" t="t" r="r" b="b"/>
            <a:pathLst>
              <a:path w="720089" h="106679">
                <a:moveTo>
                  <a:pt x="689848" y="53212"/>
                </a:moveTo>
                <a:lnTo>
                  <a:pt x="621284" y="93218"/>
                </a:lnTo>
                <a:lnTo>
                  <a:pt x="620140" y="97917"/>
                </a:lnTo>
                <a:lnTo>
                  <a:pt x="622173" y="101473"/>
                </a:lnTo>
                <a:lnTo>
                  <a:pt x="624332" y="105156"/>
                </a:lnTo>
                <a:lnTo>
                  <a:pt x="629030" y="106425"/>
                </a:lnTo>
                <a:lnTo>
                  <a:pt x="632587" y="104267"/>
                </a:lnTo>
                <a:lnTo>
                  <a:pt x="707029" y="60832"/>
                </a:lnTo>
                <a:lnTo>
                  <a:pt x="704976" y="60832"/>
                </a:lnTo>
                <a:lnTo>
                  <a:pt x="704976" y="59817"/>
                </a:lnTo>
                <a:lnTo>
                  <a:pt x="701166" y="59817"/>
                </a:lnTo>
                <a:lnTo>
                  <a:pt x="689848" y="53212"/>
                </a:lnTo>
                <a:close/>
              </a:path>
              <a:path w="720089" h="106679">
                <a:moveTo>
                  <a:pt x="676788" y="45593"/>
                </a:moveTo>
                <a:lnTo>
                  <a:pt x="0" y="45593"/>
                </a:lnTo>
                <a:lnTo>
                  <a:pt x="0" y="60832"/>
                </a:lnTo>
                <a:lnTo>
                  <a:pt x="676788" y="60832"/>
                </a:lnTo>
                <a:lnTo>
                  <a:pt x="689848" y="53212"/>
                </a:lnTo>
                <a:lnTo>
                  <a:pt x="676788" y="45593"/>
                </a:lnTo>
                <a:close/>
              </a:path>
              <a:path w="720089" h="106679">
                <a:moveTo>
                  <a:pt x="707029" y="45593"/>
                </a:moveTo>
                <a:lnTo>
                  <a:pt x="704976" y="45593"/>
                </a:lnTo>
                <a:lnTo>
                  <a:pt x="704976" y="60832"/>
                </a:lnTo>
                <a:lnTo>
                  <a:pt x="707029" y="60832"/>
                </a:lnTo>
                <a:lnTo>
                  <a:pt x="720089" y="53212"/>
                </a:lnTo>
                <a:lnTo>
                  <a:pt x="707029" y="45593"/>
                </a:lnTo>
                <a:close/>
              </a:path>
              <a:path w="720089" h="106679">
                <a:moveTo>
                  <a:pt x="701166" y="46609"/>
                </a:moveTo>
                <a:lnTo>
                  <a:pt x="689848" y="53212"/>
                </a:lnTo>
                <a:lnTo>
                  <a:pt x="701166" y="59817"/>
                </a:lnTo>
                <a:lnTo>
                  <a:pt x="701166" y="46609"/>
                </a:lnTo>
                <a:close/>
              </a:path>
              <a:path w="720089" h="106679">
                <a:moveTo>
                  <a:pt x="704976" y="46609"/>
                </a:moveTo>
                <a:lnTo>
                  <a:pt x="701166" y="46609"/>
                </a:lnTo>
                <a:lnTo>
                  <a:pt x="701166" y="59817"/>
                </a:lnTo>
                <a:lnTo>
                  <a:pt x="704976" y="59817"/>
                </a:lnTo>
                <a:lnTo>
                  <a:pt x="704976" y="46609"/>
                </a:lnTo>
                <a:close/>
              </a:path>
              <a:path w="720089" h="106679">
                <a:moveTo>
                  <a:pt x="629030" y="0"/>
                </a:moveTo>
                <a:lnTo>
                  <a:pt x="624332" y="1269"/>
                </a:lnTo>
                <a:lnTo>
                  <a:pt x="622173" y="4953"/>
                </a:lnTo>
                <a:lnTo>
                  <a:pt x="620140" y="8509"/>
                </a:lnTo>
                <a:lnTo>
                  <a:pt x="621284" y="13207"/>
                </a:lnTo>
                <a:lnTo>
                  <a:pt x="689848" y="53212"/>
                </a:lnTo>
                <a:lnTo>
                  <a:pt x="701166" y="46609"/>
                </a:lnTo>
                <a:lnTo>
                  <a:pt x="704976" y="46609"/>
                </a:lnTo>
                <a:lnTo>
                  <a:pt x="704976" y="45593"/>
                </a:lnTo>
                <a:lnTo>
                  <a:pt x="707029" y="45593"/>
                </a:lnTo>
                <a:lnTo>
                  <a:pt x="632587" y="2159"/>
                </a:lnTo>
                <a:lnTo>
                  <a:pt x="6290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10839" y="4263391"/>
            <a:ext cx="827531" cy="2788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76116" y="4293299"/>
            <a:ext cx="611505" cy="139541"/>
          </a:xfrm>
          <a:custGeom>
            <a:avLst/>
            <a:gdLst/>
            <a:ahLst/>
            <a:cxnLst/>
            <a:rect l="l" t="t" r="r" b="b"/>
            <a:pathLst>
              <a:path w="611504" h="186054">
                <a:moveTo>
                  <a:pt x="567679" y="153015"/>
                </a:moveTo>
                <a:lnTo>
                  <a:pt x="510031" y="170179"/>
                </a:lnTo>
                <a:lnTo>
                  <a:pt x="505967" y="171322"/>
                </a:lnTo>
                <a:lnTo>
                  <a:pt x="503681" y="175640"/>
                </a:lnTo>
                <a:lnTo>
                  <a:pt x="504825" y="179577"/>
                </a:lnTo>
                <a:lnTo>
                  <a:pt x="506094" y="183641"/>
                </a:lnTo>
                <a:lnTo>
                  <a:pt x="510286" y="185927"/>
                </a:lnTo>
                <a:lnTo>
                  <a:pt x="514350" y="184784"/>
                </a:lnTo>
                <a:lnTo>
                  <a:pt x="598611" y="159638"/>
                </a:lnTo>
                <a:lnTo>
                  <a:pt x="594867" y="159638"/>
                </a:lnTo>
                <a:lnTo>
                  <a:pt x="567679" y="153015"/>
                </a:lnTo>
                <a:close/>
              </a:path>
              <a:path w="611504" h="186054">
                <a:moveTo>
                  <a:pt x="582090" y="148724"/>
                </a:moveTo>
                <a:lnTo>
                  <a:pt x="567679" y="153015"/>
                </a:lnTo>
                <a:lnTo>
                  <a:pt x="594867" y="159638"/>
                </a:lnTo>
                <a:lnTo>
                  <a:pt x="595344" y="157733"/>
                </a:lnTo>
                <a:lnTo>
                  <a:pt x="591438" y="157733"/>
                </a:lnTo>
                <a:lnTo>
                  <a:pt x="582090" y="148724"/>
                </a:lnTo>
                <a:close/>
              </a:path>
              <a:path w="611504" h="186054">
                <a:moveTo>
                  <a:pt x="535431" y="82676"/>
                </a:moveTo>
                <a:lnTo>
                  <a:pt x="530605" y="82803"/>
                </a:lnTo>
                <a:lnTo>
                  <a:pt x="527685" y="85725"/>
                </a:lnTo>
                <a:lnTo>
                  <a:pt x="524763" y="88772"/>
                </a:lnTo>
                <a:lnTo>
                  <a:pt x="524890" y="93598"/>
                </a:lnTo>
                <a:lnTo>
                  <a:pt x="571223" y="138251"/>
                </a:lnTo>
                <a:lnTo>
                  <a:pt x="598551" y="144906"/>
                </a:lnTo>
                <a:lnTo>
                  <a:pt x="594867" y="159638"/>
                </a:lnTo>
                <a:lnTo>
                  <a:pt x="598611" y="159638"/>
                </a:lnTo>
                <a:lnTo>
                  <a:pt x="611377" y="155828"/>
                </a:lnTo>
                <a:lnTo>
                  <a:pt x="535431" y="82676"/>
                </a:lnTo>
                <a:close/>
              </a:path>
              <a:path w="611504" h="186054">
                <a:moveTo>
                  <a:pt x="594487" y="145033"/>
                </a:moveTo>
                <a:lnTo>
                  <a:pt x="582090" y="148724"/>
                </a:lnTo>
                <a:lnTo>
                  <a:pt x="591438" y="157733"/>
                </a:lnTo>
                <a:lnTo>
                  <a:pt x="594487" y="145033"/>
                </a:lnTo>
                <a:close/>
              </a:path>
              <a:path w="611504" h="186054">
                <a:moveTo>
                  <a:pt x="598519" y="145033"/>
                </a:moveTo>
                <a:lnTo>
                  <a:pt x="594487" y="145033"/>
                </a:lnTo>
                <a:lnTo>
                  <a:pt x="591438" y="157733"/>
                </a:lnTo>
                <a:lnTo>
                  <a:pt x="595344" y="157733"/>
                </a:lnTo>
                <a:lnTo>
                  <a:pt x="598519" y="145033"/>
                </a:lnTo>
                <a:close/>
              </a:path>
              <a:path w="611504" h="186054">
                <a:moveTo>
                  <a:pt x="3555" y="0"/>
                </a:moveTo>
                <a:lnTo>
                  <a:pt x="0" y="14731"/>
                </a:lnTo>
                <a:lnTo>
                  <a:pt x="567679" y="153015"/>
                </a:lnTo>
                <a:lnTo>
                  <a:pt x="582090" y="148724"/>
                </a:lnTo>
                <a:lnTo>
                  <a:pt x="571223" y="138251"/>
                </a:lnTo>
                <a:lnTo>
                  <a:pt x="3555" y="0"/>
                </a:lnTo>
                <a:close/>
              </a:path>
              <a:path w="611504" h="186054">
                <a:moveTo>
                  <a:pt x="571223" y="138251"/>
                </a:moveTo>
                <a:lnTo>
                  <a:pt x="582090" y="148724"/>
                </a:lnTo>
                <a:lnTo>
                  <a:pt x="594487" y="145033"/>
                </a:lnTo>
                <a:lnTo>
                  <a:pt x="598519" y="145033"/>
                </a:lnTo>
                <a:lnTo>
                  <a:pt x="571223" y="138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839</Words>
  <Application>Microsoft Office PowerPoint</Application>
  <PresentationFormat>On-screen Show (16:9)</PresentationFormat>
  <Paragraphs>138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Subject Name – Seerath - V Subject Code –17UARC53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6</cp:revision>
  <dcterms:created xsi:type="dcterms:W3CDTF">2019-01-18T22:16:20Z</dcterms:created>
  <dcterms:modified xsi:type="dcterms:W3CDTF">2020-10-20T14:37:20Z</dcterms:modified>
</cp:coreProperties>
</file>