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972" r:id="rId3"/>
  </p:sldMasterIdLst>
  <p:notesMasterIdLst>
    <p:notesMasterId r:id="rId19"/>
  </p:notesMasterIdLst>
  <p:sldIdLst>
    <p:sldId id="347" r:id="rId4"/>
    <p:sldId id="263" r:id="rId5"/>
    <p:sldId id="359" r:id="rId6"/>
    <p:sldId id="286" r:id="rId7"/>
    <p:sldId id="348" r:id="rId8"/>
    <p:sldId id="349" r:id="rId9"/>
    <p:sldId id="350" r:id="rId10"/>
    <p:sldId id="351" r:id="rId11"/>
    <p:sldId id="352" r:id="rId12"/>
    <p:sldId id="353" r:id="rId13"/>
    <p:sldId id="354" r:id="rId14"/>
    <p:sldId id="355" r:id="rId15"/>
    <p:sldId id="356" r:id="rId16"/>
    <p:sldId id="357" r:id="rId17"/>
    <p:sldId id="35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0091EA"/>
    <a:srgbClr val="FF0000"/>
    <a:srgbClr val="00B415"/>
    <a:srgbClr val="FFC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049" autoAdjust="0"/>
    <p:restoredTop sz="94660"/>
  </p:normalViewPr>
  <p:slideViewPr>
    <p:cSldViewPr>
      <p:cViewPr>
        <p:scale>
          <a:sx n="66" d="100"/>
          <a:sy n="66" d="100"/>
        </p:scale>
        <p:origin x="-802" y="3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43C974-8222-48C0-90FD-F004F9EA1730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8598F7D8-1943-4F67-BD1E-1EF99468FA22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Indicative Mood</a:t>
          </a:r>
          <a:r>
            <a:rPr lang="ar-SA" sz="2000" dirty="0" smtClean="0">
              <a:solidFill>
                <a:schemeClr val="tx1"/>
              </a:solidFill>
              <a:cs typeface="+mj-cs"/>
            </a:rPr>
            <a:t>	</a:t>
          </a:r>
          <a:r>
            <a:rPr lang="en-IN" sz="2000" dirty="0" smtClean="0">
              <a:solidFill>
                <a:schemeClr val="tx1"/>
              </a:solidFill>
              <a:cs typeface="+mj-cs"/>
            </a:rPr>
            <a:t>	</a:t>
          </a:r>
          <a:r>
            <a:rPr lang="en-US" sz="2000" dirty="0" smtClean="0">
              <a:solidFill>
                <a:schemeClr val="tx1"/>
              </a:solidFill>
              <a:cs typeface="+mj-cs"/>
            </a:rPr>
            <a:t>-	</a:t>
          </a:r>
          <a:r>
            <a:rPr lang="ar-SA" sz="2000" dirty="0" smtClean="0">
              <a:solidFill>
                <a:schemeClr val="tx1"/>
              </a:solidFill>
              <a:cs typeface="+mj-cs"/>
            </a:rPr>
            <a:t>اَلْمُضَارِعُ الْمَرْفُوْعُ</a:t>
          </a:r>
          <a:endParaRPr lang="en-IN" sz="2000" dirty="0">
            <a:cs typeface="+mj-cs"/>
          </a:endParaRPr>
        </a:p>
      </dgm:t>
    </dgm:pt>
    <dgm:pt modelId="{918321AF-8B86-4CC6-9E7F-75F98E6C8302}" type="parTrans" cxnId="{AA4D9197-74FC-4752-85E2-CF399B29EEEF}">
      <dgm:prSet/>
      <dgm:spPr/>
      <dgm:t>
        <a:bodyPr/>
        <a:lstStyle/>
        <a:p>
          <a:endParaRPr lang="en-IN"/>
        </a:p>
      </dgm:t>
    </dgm:pt>
    <dgm:pt modelId="{D97CB3B1-5B28-4453-BC1E-04CBE3B27175}" type="sibTrans" cxnId="{AA4D9197-74FC-4752-85E2-CF399B29EEEF}">
      <dgm:prSet/>
      <dgm:spPr/>
      <dgm:t>
        <a:bodyPr/>
        <a:lstStyle/>
        <a:p>
          <a:endParaRPr lang="en-IN"/>
        </a:p>
      </dgm:t>
    </dgm:pt>
    <dgm:pt modelId="{A8F404D6-EDC0-4D80-986E-11E5ECC29C6D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Subjunctive Mood</a:t>
          </a:r>
          <a:r>
            <a:rPr lang="en-US" sz="2000" dirty="0" smtClean="0">
              <a:solidFill>
                <a:schemeClr val="tx1"/>
              </a:solidFill>
              <a:cs typeface="+mj-cs"/>
            </a:rPr>
            <a:t>	-	</a:t>
          </a:r>
          <a:r>
            <a:rPr lang="ar-SA" sz="2000" dirty="0" smtClean="0">
              <a:solidFill>
                <a:schemeClr val="tx1"/>
              </a:solidFill>
              <a:cs typeface="+mj-cs"/>
            </a:rPr>
            <a:t>اَلْمُضَارِعُ الْمَنْصُوبُ</a:t>
          </a:r>
          <a:endParaRPr lang="en-IN" sz="2000" dirty="0"/>
        </a:p>
      </dgm:t>
    </dgm:pt>
    <dgm:pt modelId="{89F091CE-178A-44FD-86C3-19AF80AFB925}" type="parTrans" cxnId="{D9713804-2046-4B33-A038-40D8BABD36DB}">
      <dgm:prSet/>
      <dgm:spPr/>
      <dgm:t>
        <a:bodyPr/>
        <a:lstStyle/>
        <a:p>
          <a:endParaRPr lang="en-IN"/>
        </a:p>
      </dgm:t>
    </dgm:pt>
    <dgm:pt modelId="{1DFAFB8B-9AA7-415A-BD46-22E36E712A3B}" type="sibTrans" cxnId="{D9713804-2046-4B33-A038-40D8BABD36DB}">
      <dgm:prSet/>
      <dgm:spPr/>
      <dgm:t>
        <a:bodyPr/>
        <a:lstStyle/>
        <a:p>
          <a:endParaRPr lang="en-IN"/>
        </a:p>
      </dgm:t>
    </dgm:pt>
    <dgm:pt modelId="{5D6FA884-8400-463E-A3D8-E048C749D92B}">
      <dgm:prSet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Jussive Mood</a:t>
          </a:r>
          <a:r>
            <a:rPr lang="en-US" sz="2000" dirty="0" smtClean="0">
              <a:solidFill>
                <a:schemeClr val="tx1"/>
              </a:solidFill>
              <a:cs typeface="+mj-cs"/>
            </a:rPr>
            <a:t>		-	</a:t>
          </a:r>
          <a:r>
            <a:rPr lang="ar-SA" sz="2000" dirty="0" smtClean="0">
              <a:solidFill>
                <a:schemeClr val="tx1"/>
              </a:solidFill>
              <a:cs typeface="+mj-cs"/>
            </a:rPr>
            <a:t>اَلْمُضَارِعُ الْمَجْزُوْمُ</a:t>
          </a:r>
          <a:endParaRPr lang="en-IN" sz="2000" dirty="0">
            <a:solidFill>
              <a:schemeClr val="tx1"/>
            </a:solidFill>
            <a:cs typeface="+mj-cs"/>
          </a:endParaRPr>
        </a:p>
      </dgm:t>
    </dgm:pt>
    <dgm:pt modelId="{3DD66434-C116-4BFE-9BFE-4334CE7B1425}" type="parTrans" cxnId="{BE8F2A1C-2810-48E8-9055-057DC49DA033}">
      <dgm:prSet/>
      <dgm:spPr/>
      <dgm:t>
        <a:bodyPr/>
        <a:lstStyle/>
        <a:p>
          <a:endParaRPr lang="en-IN"/>
        </a:p>
      </dgm:t>
    </dgm:pt>
    <dgm:pt modelId="{5367B278-4E54-4BB1-B05D-86681EA9D18D}" type="sibTrans" cxnId="{BE8F2A1C-2810-48E8-9055-057DC49DA033}">
      <dgm:prSet/>
      <dgm:spPr/>
      <dgm:t>
        <a:bodyPr/>
        <a:lstStyle/>
        <a:p>
          <a:endParaRPr lang="en-IN"/>
        </a:p>
      </dgm:t>
    </dgm:pt>
    <dgm:pt modelId="{5EFAA453-ACC1-4C78-A606-94C4A6331558}" type="pres">
      <dgm:prSet presAssocID="{F343C974-8222-48C0-90FD-F004F9EA173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07088E3-5E51-4862-A09C-0D7FA37068D9}" type="pres">
      <dgm:prSet presAssocID="{8598F7D8-1943-4F67-BD1E-1EF99468FA22}" presName="parentLin" presStyleCnt="0"/>
      <dgm:spPr/>
    </dgm:pt>
    <dgm:pt modelId="{F3EE42B3-26F7-4F56-9CCA-1C17DC9511D4}" type="pres">
      <dgm:prSet presAssocID="{8598F7D8-1943-4F67-BD1E-1EF99468FA22}" presName="parentLeftMargin" presStyleLbl="node1" presStyleIdx="0" presStyleCnt="3"/>
      <dgm:spPr/>
      <dgm:t>
        <a:bodyPr/>
        <a:lstStyle/>
        <a:p>
          <a:endParaRPr lang="en-IN"/>
        </a:p>
      </dgm:t>
    </dgm:pt>
    <dgm:pt modelId="{F9E66C75-F4D4-478E-9A76-656636A09B72}" type="pres">
      <dgm:prSet presAssocID="{8598F7D8-1943-4F67-BD1E-1EF99468FA22}" presName="parentText" presStyleLbl="node1" presStyleIdx="0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315BE14-5CED-48F7-A6FF-C66FF0F67E13}" type="pres">
      <dgm:prSet presAssocID="{8598F7D8-1943-4F67-BD1E-1EF99468FA22}" presName="negativeSpace" presStyleCnt="0"/>
      <dgm:spPr/>
    </dgm:pt>
    <dgm:pt modelId="{7788C9CE-B2F2-4C2D-A130-47D85A57CAA8}" type="pres">
      <dgm:prSet presAssocID="{8598F7D8-1943-4F67-BD1E-1EF99468FA22}" presName="childText" presStyleLbl="conFgAcc1" presStyleIdx="0" presStyleCnt="3">
        <dgm:presLayoutVars>
          <dgm:bulletEnabled val="1"/>
        </dgm:presLayoutVars>
      </dgm:prSet>
      <dgm:spPr/>
    </dgm:pt>
    <dgm:pt modelId="{3942C345-EDFB-4F5C-A438-1104A02158CF}" type="pres">
      <dgm:prSet presAssocID="{D97CB3B1-5B28-4453-BC1E-04CBE3B27175}" presName="spaceBetweenRectangles" presStyleCnt="0"/>
      <dgm:spPr/>
    </dgm:pt>
    <dgm:pt modelId="{A3A10FD5-E6F3-418C-AC2B-486C5D62C95F}" type="pres">
      <dgm:prSet presAssocID="{A8F404D6-EDC0-4D80-986E-11E5ECC29C6D}" presName="parentLin" presStyleCnt="0"/>
      <dgm:spPr/>
    </dgm:pt>
    <dgm:pt modelId="{BF546A2F-039D-435D-8FE8-C5262018A6E3}" type="pres">
      <dgm:prSet presAssocID="{A8F404D6-EDC0-4D80-986E-11E5ECC29C6D}" presName="parentLeftMargin" presStyleLbl="node1" presStyleIdx="0" presStyleCnt="3"/>
      <dgm:spPr/>
      <dgm:t>
        <a:bodyPr/>
        <a:lstStyle/>
        <a:p>
          <a:endParaRPr lang="en-IN"/>
        </a:p>
      </dgm:t>
    </dgm:pt>
    <dgm:pt modelId="{278C1F43-6424-44F9-9FAE-3B83BA6E86AF}" type="pres">
      <dgm:prSet presAssocID="{A8F404D6-EDC0-4D80-986E-11E5ECC29C6D}" presName="parentText" presStyleLbl="node1" presStyleIdx="1" presStyleCnt="3" custScaleX="14469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A70DF26-3C92-4C3E-A332-3FF6D4193FC2}" type="pres">
      <dgm:prSet presAssocID="{A8F404D6-EDC0-4D80-986E-11E5ECC29C6D}" presName="negativeSpace" presStyleCnt="0"/>
      <dgm:spPr/>
    </dgm:pt>
    <dgm:pt modelId="{5E261C26-27EC-4F40-9017-7F8722819795}" type="pres">
      <dgm:prSet presAssocID="{A8F404D6-EDC0-4D80-986E-11E5ECC29C6D}" presName="childText" presStyleLbl="conFgAcc1" presStyleIdx="1" presStyleCnt="3">
        <dgm:presLayoutVars>
          <dgm:bulletEnabled val="1"/>
        </dgm:presLayoutVars>
      </dgm:prSet>
      <dgm:spPr/>
    </dgm:pt>
    <dgm:pt modelId="{1CDFC666-7CF3-4765-AB2F-85E22A594F84}" type="pres">
      <dgm:prSet presAssocID="{1DFAFB8B-9AA7-415A-BD46-22E36E712A3B}" presName="spaceBetweenRectangles" presStyleCnt="0"/>
      <dgm:spPr/>
    </dgm:pt>
    <dgm:pt modelId="{B9BA11E9-0D74-4AA8-AEE3-8C5913CB26CD}" type="pres">
      <dgm:prSet presAssocID="{5D6FA884-8400-463E-A3D8-E048C749D92B}" presName="parentLin" presStyleCnt="0"/>
      <dgm:spPr/>
    </dgm:pt>
    <dgm:pt modelId="{C282B008-450C-466C-900D-73AA925CE450}" type="pres">
      <dgm:prSet presAssocID="{5D6FA884-8400-463E-A3D8-E048C749D92B}" presName="parentLeftMargin" presStyleLbl="node1" presStyleIdx="1" presStyleCnt="3"/>
      <dgm:spPr/>
      <dgm:t>
        <a:bodyPr/>
        <a:lstStyle/>
        <a:p>
          <a:endParaRPr lang="en-IN"/>
        </a:p>
      </dgm:t>
    </dgm:pt>
    <dgm:pt modelId="{70BA32D2-BAB5-4493-83D1-5F3878F93355}" type="pres">
      <dgm:prSet presAssocID="{5D6FA884-8400-463E-A3D8-E048C749D92B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996ED5C-DCA8-43C9-BD39-876FC8ADAF72}" type="pres">
      <dgm:prSet presAssocID="{5D6FA884-8400-463E-A3D8-E048C749D92B}" presName="negativeSpace" presStyleCnt="0"/>
      <dgm:spPr/>
    </dgm:pt>
    <dgm:pt modelId="{1AD4D85A-DC19-4E0C-AAA3-DC020FDC705B}" type="pres">
      <dgm:prSet presAssocID="{5D6FA884-8400-463E-A3D8-E048C749D92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9713804-2046-4B33-A038-40D8BABD36DB}" srcId="{F343C974-8222-48C0-90FD-F004F9EA1730}" destId="{A8F404D6-EDC0-4D80-986E-11E5ECC29C6D}" srcOrd="1" destOrd="0" parTransId="{89F091CE-178A-44FD-86C3-19AF80AFB925}" sibTransId="{1DFAFB8B-9AA7-415A-BD46-22E36E712A3B}"/>
    <dgm:cxn modelId="{B8D2970C-C846-4D17-A831-0619436A516B}" type="presOf" srcId="{8598F7D8-1943-4F67-BD1E-1EF99468FA22}" destId="{F3EE42B3-26F7-4F56-9CCA-1C17DC9511D4}" srcOrd="0" destOrd="0" presId="urn:microsoft.com/office/officeart/2005/8/layout/list1"/>
    <dgm:cxn modelId="{AA4D9197-74FC-4752-85E2-CF399B29EEEF}" srcId="{F343C974-8222-48C0-90FD-F004F9EA1730}" destId="{8598F7D8-1943-4F67-BD1E-1EF99468FA22}" srcOrd="0" destOrd="0" parTransId="{918321AF-8B86-4CC6-9E7F-75F98E6C8302}" sibTransId="{D97CB3B1-5B28-4453-BC1E-04CBE3B27175}"/>
    <dgm:cxn modelId="{24DD709E-4428-4197-9578-5EC5C4E3C8CC}" type="presOf" srcId="{8598F7D8-1943-4F67-BD1E-1EF99468FA22}" destId="{F9E66C75-F4D4-478E-9A76-656636A09B72}" srcOrd="1" destOrd="0" presId="urn:microsoft.com/office/officeart/2005/8/layout/list1"/>
    <dgm:cxn modelId="{E91C4AF6-AA94-47B1-A3E0-653B1844A9F9}" type="presOf" srcId="{A8F404D6-EDC0-4D80-986E-11E5ECC29C6D}" destId="{BF546A2F-039D-435D-8FE8-C5262018A6E3}" srcOrd="0" destOrd="0" presId="urn:microsoft.com/office/officeart/2005/8/layout/list1"/>
    <dgm:cxn modelId="{19CAC7BA-8874-49E0-906B-4ECF696F8A32}" type="presOf" srcId="{5D6FA884-8400-463E-A3D8-E048C749D92B}" destId="{C282B008-450C-466C-900D-73AA925CE450}" srcOrd="0" destOrd="0" presId="urn:microsoft.com/office/officeart/2005/8/layout/list1"/>
    <dgm:cxn modelId="{8C818F40-2637-42DC-9920-10FD37719059}" type="presOf" srcId="{5D6FA884-8400-463E-A3D8-E048C749D92B}" destId="{70BA32D2-BAB5-4493-83D1-5F3878F93355}" srcOrd="1" destOrd="0" presId="urn:microsoft.com/office/officeart/2005/8/layout/list1"/>
    <dgm:cxn modelId="{8A36C343-29D8-497C-960B-9AFA76B78AB8}" type="presOf" srcId="{A8F404D6-EDC0-4D80-986E-11E5ECC29C6D}" destId="{278C1F43-6424-44F9-9FAE-3B83BA6E86AF}" srcOrd="1" destOrd="0" presId="urn:microsoft.com/office/officeart/2005/8/layout/list1"/>
    <dgm:cxn modelId="{BE8F2A1C-2810-48E8-9055-057DC49DA033}" srcId="{F343C974-8222-48C0-90FD-F004F9EA1730}" destId="{5D6FA884-8400-463E-A3D8-E048C749D92B}" srcOrd="2" destOrd="0" parTransId="{3DD66434-C116-4BFE-9BFE-4334CE7B1425}" sibTransId="{5367B278-4E54-4BB1-B05D-86681EA9D18D}"/>
    <dgm:cxn modelId="{9E5B9951-7AE9-481E-893D-49921CECBA65}" type="presOf" srcId="{F343C974-8222-48C0-90FD-F004F9EA1730}" destId="{5EFAA453-ACC1-4C78-A606-94C4A6331558}" srcOrd="0" destOrd="0" presId="urn:microsoft.com/office/officeart/2005/8/layout/list1"/>
    <dgm:cxn modelId="{B6890948-476F-45D5-BC72-E3D11465ED5C}" type="presParOf" srcId="{5EFAA453-ACC1-4C78-A606-94C4A6331558}" destId="{A07088E3-5E51-4862-A09C-0D7FA37068D9}" srcOrd="0" destOrd="0" presId="urn:microsoft.com/office/officeart/2005/8/layout/list1"/>
    <dgm:cxn modelId="{8C6E049F-4F15-481A-8C8F-403E1267D0A3}" type="presParOf" srcId="{A07088E3-5E51-4862-A09C-0D7FA37068D9}" destId="{F3EE42B3-26F7-4F56-9CCA-1C17DC9511D4}" srcOrd="0" destOrd="0" presId="urn:microsoft.com/office/officeart/2005/8/layout/list1"/>
    <dgm:cxn modelId="{9811247D-58E9-467C-A12F-06E5E15316DB}" type="presParOf" srcId="{A07088E3-5E51-4862-A09C-0D7FA37068D9}" destId="{F9E66C75-F4D4-478E-9A76-656636A09B72}" srcOrd="1" destOrd="0" presId="urn:microsoft.com/office/officeart/2005/8/layout/list1"/>
    <dgm:cxn modelId="{3C7A9BA3-6C69-44C3-A66E-C3C28518B073}" type="presParOf" srcId="{5EFAA453-ACC1-4C78-A606-94C4A6331558}" destId="{2315BE14-5CED-48F7-A6FF-C66FF0F67E13}" srcOrd="1" destOrd="0" presId="urn:microsoft.com/office/officeart/2005/8/layout/list1"/>
    <dgm:cxn modelId="{A14C93E1-D4B9-4F85-8E8B-56911F570459}" type="presParOf" srcId="{5EFAA453-ACC1-4C78-A606-94C4A6331558}" destId="{7788C9CE-B2F2-4C2D-A130-47D85A57CAA8}" srcOrd="2" destOrd="0" presId="urn:microsoft.com/office/officeart/2005/8/layout/list1"/>
    <dgm:cxn modelId="{AEC11904-E052-42BD-8A9A-DDCB447C7B40}" type="presParOf" srcId="{5EFAA453-ACC1-4C78-A606-94C4A6331558}" destId="{3942C345-EDFB-4F5C-A438-1104A02158CF}" srcOrd="3" destOrd="0" presId="urn:microsoft.com/office/officeart/2005/8/layout/list1"/>
    <dgm:cxn modelId="{9B554A7B-8DDD-444E-BEF0-3F8ACE9CF5E1}" type="presParOf" srcId="{5EFAA453-ACC1-4C78-A606-94C4A6331558}" destId="{A3A10FD5-E6F3-418C-AC2B-486C5D62C95F}" srcOrd="4" destOrd="0" presId="urn:microsoft.com/office/officeart/2005/8/layout/list1"/>
    <dgm:cxn modelId="{24F97CD1-EBFE-436B-8780-BFF92BE5DA7A}" type="presParOf" srcId="{A3A10FD5-E6F3-418C-AC2B-486C5D62C95F}" destId="{BF546A2F-039D-435D-8FE8-C5262018A6E3}" srcOrd="0" destOrd="0" presId="urn:microsoft.com/office/officeart/2005/8/layout/list1"/>
    <dgm:cxn modelId="{8BF137EC-BB61-4DB0-B0D6-0370A3D64B6B}" type="presParOf" srcId="{A3A10FD5-E6F3-418C-AC2B-486C5D62C95F}" destId="{278C1F43-6424-44F9-9FAE-3B83BA6E86AF}" srcOrd="1" destOrd="0" presId="urn:microsoft.com/office/officeart/2005/8/layout/list1"/>
    <dgm:cxn modelId="{63F13718-DA8E-499B-B6FD-3AA6B3B14F63}" type="presParOf" srcId="{5EFAA453-ACC1-4C78-A606-94C4A6331558}" destId="{8A70DF26-3C92-4C3E-A332-3FF6D4193FC2}" srcOrd="5" destOrd="0" presId="urn:microsoft.com/office/officeart/2005/8/layout/list1"/>
    <dgm:cxn modelId="{50D9413D-DEAA-431A-8C6A-6127EB4393C0}" type="presParOf" srcId="{5EFAA453-ACC1-4C78-A606-94C4A6331558}" destId="{5E261C26-27EC-4F40-9017-7F8722819795}" srcOrd="6" destOrd="0" presId="urn:microsoft.com/office/officeart/2005/8/layout/list1"/>
    <dgm:cxn modelId="{BC5F4CF4-FCDE-4C80-AADD-7310058EF9A6}" type="presParOf" srcId="{5EFAA453-ACC1-4C78-A606-94C4A6331558}" destId="{1CDFC666-7CF3-4765-AB2F-85E22A594F84}" srcOrd="7" destOrd="0" presId="urn:microsoft.com/office/officeart/2005/8/layout/list1"/>
    <dgm:cxn modelId="{554A1FCD-1AE9-43F2-85C6-7FAAF716F456}" type="presParOf" srcId="{5EFAA453-ACC1-4C78-A606-94C4A6331558}" destId="{B9BA11E9-0D74-4AA8-AEE3-8C5913CB26CD}" srcOrd="8" destOrd="0" presId="urn:microsoft.com/office/officeart/2005/8/layout/list1"/>
    <dgm:cxn modelId="{B9A296B7-57E8-4966-8276-AE02FB845928}" type="presParOf" srcId="{B9BA11E9-0D74-4AA8-AEE3-8C5913CB26CD}" destId="{C282B008-450C-466C-900D-73AA925CE450}" srcOrd="0" destOrd="0" presId="urn:microsoft.com/office/officeart/2005/8/layout/list1"/>
    <dgm:cxn modelId="{E5DFD93D-8400-4CDE-9EAA-AB363E103F59}" type="presParOf" srcId="{B9BA11E9-0D74-4AA8-AEE3-8C5913CB26CD}" destId="{70BA32D2-BAB5-4493-83D1-5F3878F93355}" srcOrd="1" destOrd="0" presId="urn:microsoft.com/office/officeart/2005/8/layout/list1"/>
    <dgm:cxn modelId="{441FF4D1-8F41-4621-83B4-599C41836BE9}" type="presParOf" srcId="{5EFAA453-ACC1-4C78-A606-94C4A6331558}" destId="{1996ED5C-DCA8-43C9-BD39-876FC8ADAF72}" srcOrd="9" destOrd="0" presId="urn:microsoft.com/office/officeart/2005/8/layout/list1"/>
    <dgm:cxn modelId="{2BB124F0-D9AB-493C-A203-CF41452416AA}" type="presParOf" srcId="{5EFAA453-ACC1-4C78-A606-94C4A6331558}" destId="{1AD4D85A-DC19-4E0C-AAA3-DC020FDC705B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A6E38-82B1-47BB-A812-313B295FEFF2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89E94-532B-494D-AD7A-712B16D9F5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109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76048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5531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0057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44810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5915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1533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9257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36382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26285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83774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5613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545F7-77F9-4401-AA0E-BF14C26D8903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7A0F-5B99-4F35-9BDD-321CD3C098FF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160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4714876" y="3558275"/>
            <a:ext cx="2643206" cy="1370923"/>
          </a:xfrm>
          <a:prstGeom prst="rect">
            <a:avLst/>
          </a:prstGeom>
          <a:noFill/>
          <a:ex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Moods</a:t>
            </a:r>
            <a:r>
              <a:rPr lang="en-IN" sz="3600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br>
              <a:rPr lang="en-IN" sz="3600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IN" sz="3600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of the Imperfect</a:t>
            </a:r>
            <a:endParaRPr lang="en-US" sz="3600" b="1" dirty="0" smtClean="0">
              <a:solidFill>
                <a:srgbClr val="FF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7" name="Rectangle 8"/>
          <p:cNvSpPr txBox="1">
            <a:spLocks noChangeArrowheads="1"/>
          </p:cNvSpPr>
          <p:nvPr/>
        </p:nvSpPr>
        <p:spPr>
          <a:xfrm>
            <a:off x="3500430" y="5572140"/>
            <a:ext cx="5643570" cy="1214446"/>
          </a:xfrm>
          <a:prstGeom prst="rect">
            <a:avLst/>
          </a:prstGeom>
          <a:noFill/>
          <a:extLst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Mr. A.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Ahamed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Faize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M.A.,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M.Phil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Assistant Professor of Arabic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Hajee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Karutha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Rowther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Howdia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College (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Autonomus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), 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Uthamapalayam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Blog ID: www.sathaki90.blogspot.com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4786314" y="2214554"/>
            <a:ext cx="2357454" cy="1370923"/>
          </a:xfrm>
          <a:prstGeom prst="rect">
            <a:avLst/>
          </a:prstGeom>
          <a:noFill/>
          <a:ex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30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نواصب المضارع و جوازمه</a:t>
            </a:r>
            <a:endParaRPr lang="en-US" sz="3000" b="1" dirty="0" smtClean="0">
              <a:ln w="12700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99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28794" y="2071678"/>
            <a:ext cx="5214974" cy="35719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14348" y="1071546"/>
            <a:ext cx="7858180" cy="50720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 imperfect verb, when without any suffix takes Jussive mood as a result of some particles preceding the verb.</a:t>
            </a:r>
          </a:p>
          <a:p>
            <a:endParaRPr lang="en-IN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Particles of Jussive Mood</a:t>
            </a:r>
            <a:r>
              <a:rPr lang="ar-SA" sz="2000" b="1" dirty="0" smtClean="0">
                <a:solidFill>
                  <a:schemeClr val="bg1"/>
                </a:solidFill>
              </a:rPr>
              <a:t>	 جَوَازِمُ الْمُضَارِعْ</a:t>
            </a:r>
            <a:endParaRPr lang="en-IN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	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 Imperfect verb gets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Sukoon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when it is preceded or governed by any one of the following particles.</a:t>
            </a:r>
            <a:endParaRPr lang="en-IN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Did not	</a:t>
            </a:r>
            <a:r>
              <a:rPr lang="en-US" sz="2000" b="1" dirty="0" smtClean="0">
                <a:solidFill>
                  <a:schemeClr val="tx1"/>
                </a:solidFill>
              </a:rPr>
              <a:t>				-	</a:t>
            </a:r>
            <a:r>
              <a:rPr lang="ar-SA" sz="2000" b="1" dirty="0" smtClean="0">
                <a:solidFill>
                  <a:schemeClr val="tx1"/>
                </a:solidFill>
              </a:rPr>
              <a:t>لَمْ</a:t>
            </a:r>
            <a:endParaRPr lang="en-IN" sz="2000" b="1" dirty="0" smtClean="0">
              <a:solidFill>
                <a:schemeClr val="tx1"/>
              </a:solidFill>
            </a:endParaRPr>
          </a:p>
          <a:p>
            <a:pPr lvl="0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Not yet	</a:t>
            </a:r>
            <a:r>
              <a:rPr lang="en-US" sz="2000" b="1" dirty="0" smtClean="0">
                <a:solidFill>
                  <a:schemeClr val="tx1"/>
                </a:solidFill>
              </a:rPr>
              <a:t>				-	</a:t>
            </a:r>
            <a:r>
              <a:rPr lang="ar-SA" sz="2000" b="1" dirty="0" smtClean="0">
                <a:solidFill>
                  <a:schemeClr val="tx1"/>
                </a:solidFill>
              </a:rPr>
              <a:t>لَمَّا</a:t>
            </a:r>
            <a:endParaRPr lang="en-IN" sz="2000" b="1" dirty="0" smtClean="0">
              <a:solidFill>
                <a:schemeClr val="tx1"/>
              </a:solidFill>
            </a:endParaRPr>
          </a:p>
          <a:p>
            <a:pPr lvl="0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Particle of command let/He must</a:t>
            </a:r>
            <a:r>
              <a:rPr lang="en-US" sz="2000" b="1" dirty="0" smtClean="0">
                <a:solidFill>
                  <a:schemeClr val="tx1"/>
                </a:solidFill>
              </a:rPr>
              <a:t>		-	</a:t>
            </a:r>
            <a:r>
              <a:rPr lang="ar-SA" sz="2000" b="1" dirty="0" smtClean="0">
                <a:solidFill>
                  <a:schemeClr val="tx1"/>
                </a:solidFill>
              </a:rPr>
              <a:t>لِ</a:t>
            </a:r>
            <a:endParaRPr lang="en-IN" sz="2000" b="1" dirty="0" smtClean="0">
              <a:solidFill>
                <a:schemeClr val="tx1"/>
              </a:solidFill>
            </a:endParaRPr>
          </a:p>
          <a:p>
            <a:pPr lvl="0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Don’t	</a:t>
            </a:r>
            <a:r>
              <a:rPr lang="en-US" sz="2000" b="1" dirty="0" smtClean="0">
                <a:solidFill>
                  <a:schemeClr val="tx1"/>
                </a:solidFill>
              </a:rPr>
              <a:t>				-	</a:t>
            </a:r>
            <a:r>
              <a:rPr lang="ar-SA" sz="2000" b="1" dirty="0" smtClean="0">
                <a:solidFill>
                  <a:schemeClr val="tx1"/>
                </a:solidFill>
              </a:rPr>
              <a:t>لَا</a:t>
            </a:r>
            <a:endParaRPr lang="en-IN" sz="2000" b="1" dirty="0" smtClean="0">
              <a:solidFill>
                <a:schemeClr val="tx1"/>
              </a:solidFill>
            </a:endParaRPr>
          </a:p>
          <a:p>
            <a:pPr lvl="0"/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cs typeface="+mj-cs"/>
              </a:rPr>
              <a:t>If</a:t>
            </a:r>
            <a:r>
              <a:rPr lang="ar-SA" sz="2000" b="1" dirty="0" smtClean="0">
                <a:solidFill>
                  <a:schemeClr val="tx1"/>
                </a:solidFill>
                <a:cs typeface="+mj-cs"/>
              </a:rPr>
              <a:t>	</a:t>
            </a:r>
            <a:r>
              <a:rPr lang="ar-SA" sz="2000" b="1" dirty="0" smtClean="0">
                <a:solidFill>
                  <a:schemeClr val="tx1"/>
                </a:solidFill>
              </a:rPr>
              <a:t>	</a:t>
            </a:r>
            <a:r>
              <a:rPr lang="en-IN" sz="2000" b="1" dirty="0" smtClean="0">
                <a:solidFill>
                  <a:schemeClr val="tx1"/>
                </a:solidFill>
              </a:rPr>
              <a:t>			-</a:t>
            </a:r>
            <a:r>
              <a:rPr lang="ar-SA" sz="2000" b="1" dirty="0" smtClean="0">
                <a:solidFill>
                  <a:schemeClr val="tx1"/>
                </a:solidFill>
              </a:rPr>
              <a:t>	إِنْ</a:t>
            </a:r>
            <a:endParaRPr lang="en-IN" sz="2000" b="1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	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These particles are called as </a:t>
            </a:r>
            <a:r>
              <a:rPr lang="ar-SA" sz="2000" dirty="0" smtClean="0">
                <a:solidFill>
                  <a:schemeClr val="tx1"/>
                </a:solidFill>
                <a:cs typeface="+mj-cs"/>
              </a:rPr>
              <a:t>جَوَازِمُ الْمُضَارِعْ</a:t>
            </a:r>
            <a:r>
              <a:rPr lang="en-US" sz="2000" dirty="0" smtClean="0">
                <a:solidFill>
                  <a:schemeClr val="tx1"/>
                </a:solidFill>
                <a:cs typeface="+mj-cs"/>
              </a:rPr>
              <a:t> –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Jussive Particles.</a:t>
            </a:r>
            <a:endParaRPr lang="en-IN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68"/>
          <p:cNvSpPr>
            <a:spLocks noChangeArrowheads="1"/>
          </p:cNvSpPr>
          <p:nvPr/>
        </p:nvSpPr>
        <p:spPr bwMode="gray">
          <a:xfrm>
            <a:off x="1143000" y="428604"/>
            <a:ext cx="6696075" cy="635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Jussive Mood </a:t>
            </a:r>
            <a:r>
              <a:rPr lang="en-US" sz="2400" b="1" dirty="0" smtClean="0"/>
              <a:t>-	</a:t>
            </a:r>
            <a:r>
              <a:rPr lang="ar-SA" sz="2400" b="1" dirty="0" smtClean="0"/>
              <a:t>اَلْمُضَارِعُ الْمَجْزُوْمُ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678" y="500042"/>
            <a:ext cx="55721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used in order to negate an action / statement.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Example: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 has not written</a:t>
            </a:r>
            <a:r>
              <a:rPr lang="en-US" sz="2000" dirty="0" smtClean="0"/>
              <a:t>	-	</a:t>
            </a:r>
            <a:r>
              <a:rPr lang="ar-SA" sz="2400" b="1" dirty="0" smtClean="0"/>
              <a:t>لَمْ يَكْتُبْ</a:t>
            </a:r>
            <a:endParaRPr lang="en-IN" sz="2400" b="1" dirty="0"/>
          </a:p>
        </p:txBody>
      </p:sp>
      <p:sp>
        <p:nvSpPr>
          <p:cNvPr id="5" name="Oval 4"/>
          <p:cNvSpPr/>
          <p:nvPr/>
        </p:nvSpPr>
        <p:spPr>
          <a:xfrm>
            <a:off x="1928794" y="357166"/>
            <a:ext cx="1214446" cy="1143008"/>
          </a:xfrm>
          <a:prstGeom prst="ellipse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2285984" y="500042"/>
            <a:ext cx="566181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5000" b="1" dirty="0" smtClean="0"/>
              <a:t>لَمْ</a:t>
            </a:r>
            <a:endParaRPr lang="en-IN" sz="5000" dirty="0"/>
          </a:p>
        </p:txBody>
      </p:sp>
      <p:sp>
        <p:nvSpPr>
          <p:cNvPr id="8" name="Oval 7"/>
          <p:cNvSpPr/>
          <p:nvPr/>
        </p:nvSpPr>
        <p:spPr>
          <a:xfrm>
            <a:off x="2081194" y="2357430"/>
            <a:ext cx="1214446" cy="1143008"/>
          </a:xfrm>
          <a:prstGeom prst="ellipse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2143108" y="2567226"/>
            <a:ext cx="930063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5000" b="1" dirty="0" smtClean="0"/>
              <a:t>لَمَّا</a:t>
            </a:r>
            <a:r>
              <a:rPr lang="ar-SA" sz="5000" dirty="0" smtClean="0"/>
              <a:t> </a:t>
            </a:r>
            <a:endParaRPr lang="en-IN" sz="50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67078" y="2593485"/>
            <a:ext cx="557216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used in the meaning of “Not yet”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Example: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“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Iman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 has not yet entered into your hearts</a:t>
            </a:r>
            <a:r>
              <a:rPr lang="en-US" sz="2000" dirty="0" smtClean="0"/>
              <a:t>-	</a:t>
            </a:r>
            <a:r>
              <a:rPr lang="ar-SA" sz="2000" dirty="0" smtClean="0"/>
              <a:t>وَ </a:t>
            </a:r>
            <a:r>
              <a:rPr lang="ar-SA" sz="2400" b="1" dirty="0" smtClean="0"/>
              <a:t>لَمَّا يَدْخُلِ</a:t>
            </a:r>
            <a:r>
              <a:rPr lang="ar-SA" sz="2000" dirty="0" smtClean="0"/>
              <a:t> الْاِيْمَانُ فِي قُلُوْبِكُمْ</a:t>
            </a:r>
            <a:endParaRPr lang="en-IN" sz="2000" dirty="0" smtClean="0"/>
          </a:p>
        </p:txBody>
      </p:sp>
      <p:sp>
        <p:nvSpPr>
          <p:cNvPr id="14" name="Oval 13"/>
          <p:cNvSpPr/>
          <p:nvPr/>
        </p:nvSpPr>
        <p:spPr>
          <a:xfrm>
            <a:off x="2081194" y="4429132"/>
            <a:ext cx="1214446" cy="1143008"/>
          </a:xfrm>
          <a:prstGeom prst="ellipse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ectangle 14"/>
          <p:cNvSpPr/>
          <p:nvPr/>
        </p:nvSpPr>
        <p:spPr>
          <a:xfrm>
            <a:off x="2431674" y="4567490"/>
            <a:ext cx="497252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5000" b="1" dirty="0" smtClean="0"/>
              <a:t>لَا</a:t>
            </a:r>
            <a:endParaRPr lang="en-IN" sz="5000" dirty="0"/>
          </a:p>
        </p:txBody>
      </p:sp>
      <p:sp>
        <p:nvSpPr>
          <p:cNvPr id="16" name="TextBox 15"/>
          <p:cNvSpPr txBox="1"/>
          <p:nvPr/>
        </p:nvSpPr>
        <p:spPr>
          <a:xfrm>
            <a:off x="3357554" y="4714884"/>
            <a:ext cx="557216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used for seeking not to do something or in supplication.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Example: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Don’t make partners to Allah    </a:t>
            </a:r>
            <a:r>
              <a:rPr lang="en-US" sz="2000" dirty="0" smtClean="0"/>
              <a:t>-	</a:t>
            </a:r>
            <a:r>
              <a:rPr lang="ar-SA" sz="2400" b="1" dirty="0" smtClean="0"/>
              <a:t>لَا تُشْرِكْ</a:t>
            </a:r>
            <a:r>
              <a:rPr lang="ar-SA" sz="2000" dirty="0" smtClean="0"/>
              <a:t> بِاللهِ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xmlns="" val="199473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2081194" y="4702742"/>
            <a:ext cx="1214446" cy="1143008"/>
          </a:xfrm>
          <a:prstGeom prst="ellipse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2401426" y="4845618"/>
            <a:ext cx="670376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5000" b="1" dirty="0" smtClean="0"/>
              <a:t>إِنْ</a:t>
            </a:r>
            <a:endParaRPr lang="en-IN" sz="50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67078" y="4938797"/>
            <a:ext cx="55721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used in conditional clauses.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Example: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you sit, I will sit</a:t>
            </a:r>
            <a:r>
              <a:rPr lang="en-US" sz="2000" dirty="0" smtClean="0"/>
              <a:t>	-	</a:t>
            </a:r>
            <a:r>
              <a:rPr lang="ar-SA" sz="2400" b="1" dirty="0" smtClean="0"/>
              <a:t>إِنْ تَجْلِسْ أَجْلِسْ</a:t>
            </a:r>
            <a:endParaRPr lang="en-IN" sz="2400" b="1" dirty="0"/>
          </a:p>
        </p:txBody>
      </p:sp>
      <p:sp>
        <p:nvSpPr>
          <p:cNvPr id="11" name="Oval 10"/>
          <p:cNvSpPr/>
          <p:nvPr/>
        </p:nvSpPr>
        <p:spPr>
          <a:xfrm>
            <a:off x="2000232" y="142852"/>
            <a:ext cx="1214446" cy="1143008"/>
          </a:xfrm>
          <a:prstGeom prst="ellipse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/>
          <p:cNvSpPr/>
          <p:nvPr/>
        </p:nvSpPr>
        <p:spPr>
          <a:xfrm>
            <a:off x="2384282" y="214290"/>
            <a:ext cx="473206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5000" b="1" dirty="0" smtClean="0"/>
              <a:t>لِ</a:t>
            </a:r>
            <a:endParaRPr lang="en-IN" sz="5000" dirty="0"/>
          </a:p>
        </p:txBody>
      </p:sp>
      <p:sp>
        <p:nvSpPr>
          <p:cNvPr id="13" name="TextBox 12"/>
          <p:cNvSpPr txBox="1"/>
          <p:nvPr/>
        </p:nvSpPr>
        <p:spPr>
          <a:xfrm>
            <a:off x="3286116" y="378907"/>
            <a:ext cx="557216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used before the third person to express a Command.</a:t>
            </a:r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Example: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Let him write/He must write</a:t>
            </a:r>
            <a:r>
              <a:rPr lang="en-US" sz="2000" dirty="0" smtClean="0"/>
              <a:t>	-	</a:t>
            </a:r>
            <a:r>
              <a:rPr lang="ar-SA" sz="2400" b="1" dirty="0" smtClean="0"/>
              <a:t>لِيَكْتُبْ</a:t>
            </a:r>
            <a:endParaRPr lang="en-IN" sz="2400" b="1" dirty="0" smtClean="0"/>
          </a:p>
          <a:p>
            <a:endParaRPr lang="en-IN" sz="2400" b="1" dirty="0" smtClean="0"/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If the conjunction</a:t>
            </a:r>
            <a:r>
              <a:rPr lang="en-US" sz="2000" dirty="0" smtClean="0">
                <a:cs typeface="+mj-cs"/>
              </a:rPr>
              <a:t> “</a:t>
            </a:r>
            <a:r>
              <a:rPr lang="ar-SA" sz="2000" dirty="0" smtClean="0">
                <a:cs typeface="+mj-cs"/>
              </a:rPr>
              <a:t>ف</a:t>
            </a:r>
            <a:r>
              <a:rPr lang="en-US" sz="2000" dirty="0" smtClean="0">
                <a:cs typeface="+mj-cs"/>
              </a:rPr>
              <a:t>”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precedes the command, the </a:t>
            </a:r>
            <a:r>
              <a:rPr lang="en-US" sz="2000" dirty="0" smtClean="0">
                <a:cs typeface="+mj-cs"/>
              </a:rPr>
              <a:t>“</a:t>
            </a:r>
            <a:r>
              <a:rPr lang="ar-SA" sz="2000" dirty="0" smtClean="0">
                <a:cs typeface="+mj-cs"/>
              </a:rPr>
              <a:t>ل</a:t>
            </a:r>
            <a:r>
              <a:rPr lang="en-US" sz="2000" dirty="0" smtClean="0">
                <a:cs typeface="+mj-cs"/>
              </a:rPr>
              <a:t>”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drops its vowel and takes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sukun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Example: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 he must write 			-</a:t>
            </a:r>
            <a:r>
              <a:rPr lang="en-US" sz="2000" dirty="0" smtClean="0"/>
              <a:t>	</a:t>
            </a:r>
            <a:r>
              <a:rPr lang="ar-SA" sz="2400" b="1" dirty="0" smtClean="0"/>
              <a:t>فَلْيَكْتُبْ</a:t>
            </a:r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xmlns="" val="199473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57158" y="1041400"/>
            <a:ext cx="7858180" cy="54594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500"/>
              </a:spcBef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following changes take place when an Imperfect verb gets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Sukoon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IN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lvl="0" algn="l">
              <a:spcBef>
                <a:spcPts val="2500"/>
              </a:spcBef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The final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ar-SA" sz="2000" dirty="0" smtClean="0">
                <a:solidFill>
                  <a:schemeClr val="tx1"/>
                </a:solidFill>
              </a:rPr>
              <a:t>"ن"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the third masculine dual, the third feminine dual, the</a:t>
            </a:r>
            <a:b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second masculine dual and the second feminine dual is dropped. 	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  <a:r>
              <a:rPr lang="en-US" sz="2000" b="1" i="1" dirty="0" smtClean="0">
                <a:solidFill>
                  <a:schemeClr val="tx1"/>
                </a:solidFill>
              </a:rPr>
              <a:t>   </a:t>
            </a:r>
            <a:r>
              <a:rPr lang="ar-SA" sz="2000" dirty="0" smtClean="0">
                <a:solidFill>
                  <a:schemeClr val="tx1"/>
                </a:solidFill>
              </a:rPr>
              <a:t>يَفْعَلَانِ – يَفْعَلَا	,	تَفْعَلَانِ - تَفْعَلَا</a:t>
            </a:r>
            <a:endParaRPr lang="en-IN" sz="2000" dirty="0" smtClean="0">
              <a:solidFill>
                <a:schemeClr val="tx1"/>
              </a:solidFill>
            </a:endParaRPr>
          </a:p>
          <a:p>
            <a:pPr marL="355600" lvl="0" algn="l">
              <a:spcBef>
                <a:spcPts val="2500"/>
              </a:spcBef>
              <a:buFont typeface="Wingdings" pitchFamily="2" charset="2"/>
              <a:buChar char="v"/>
            </a:pPr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final </a:t>
            </a:r>
            <a:r>
              <a:rPr lang="ar-SA" sz="2000" dirty="0" smtClean="0">
                <a:solidFill>
                  <a:schemeClr val="tx1"/>
                </a:solidFill>
              </a:rPr>
              <a:t>"ن"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the third masculine plural and the second masculine </a:t>
            </a:r>
            <a:b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plural is dropped and replaced by an </a:t>
            </a:r>
            <a:r>
              <a:rPr lang="ar-SA" sz="2000" dirty="0" smtClean="0">
                <a:solidFill>
                  <a:schemeClr val="tx1"/>
                </a:solidFill>
              </a:rPr>
              <a:t>" ا "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alif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  <a:r>
              <a:rPr lang="en-US" sz="2000" b="1" i="1" dirty="0" smtClean="0">
                <a:solidFill>
                  <a:schemeClr val="tx1"/>
                </a:solidFill>
              </a:rPr>
              <a:t>   </a:t>
            </a:r>
            <a:r>
              <a:rPr lang="ar-SA" sz="2000" dirty="0" smtClean="0">
                <a:solidFill>
                  <a:schemeClr val="tx1"/>
                </a:solidFill>
              </a:rPr>
              <a:t>يَفْعَلُوْنَ – يَفْعَلُوْا	,	تَفْعَلُوْنَ – تَفْعَلُوْا</a:t>
            </a:r>
            <a:endParaRPr lang="en-IN" sz="2000" dirty="0" smtClean="0">
              <a:solidFill>
                <a:schemeClr val="tx1"/>
              </a:solidFill>
            </a:endParaRPr>
          </a:p>
          <a:p>
            <a:pPr marL="355600" lvl="0" algn="l">
              <a:spcBef>
                <a:spcPts val="2500"/>
              </a:spcBef>
              <a:buFont typeface="Wingdings" pitchFamily="2" charset="2"/>
              <a:buChar char="v"/>
            </a:pPr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final </a:t>
            </a:r>
            <a:r>
              <a:rPr lang="ar-SA" sz="2000" dirty="0" smtClean="0">
                <a:solidFill>
                  <a:schemeClr val="tx1"/>
                </a:solidFill>
              </a:rPr>
              <a:t>"ن"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the second feminine singular is dropped. </a:t>
            </a:r>
            <a:b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Example:   </a:t>
            </a:r>
            <a:r>
              <a:rPr lang="ar-SA" sz="2000" dirty="0" smtClean="0">
                <a:solidFill>
                  <a:schemeClr val="tx1"/>
                </a:solidFill>
              </a:rPr>
              <a:t>تَفْعَلِيْنَ – تَفْعَلِيْ</a:t>
            </a:r>
            <a:endParaRPr lang="en-IN" sz="2000" dirty="0" smtClean="0">
              <a:solidFill>
                <a:schemeClr val="tx1"/>
              </a:solidFill>
            </a:endParaRPr>
          </a:p>
          <a:p>
            <a:pPr marL="355600" lvl="0" algn="l">
              <a:spcBef>
                <a:spcPts val="2500"/>
              </a:spcBef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The final </a:t>
            </a:r>
            <a:r>
              <a:rPr lang="ar-SA" sz="2000" dirty="0" smtClean="0">
                <a:solidFill>
                  <a:schemeClr val="tx1"/>
                </a:solidFill>
              </a:rPr>
              <a:t>"ن"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the third feminine plural and second feminine plural </a:t>
            </a:r>
            <a:b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is retained.</a:t>
            </a:r>
            <a:b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ar-SA" sz="2000" dirty="0" smtClean="0">
                <a:solidFill>
                  <a:schemeClr val="tx1"/>
                </a:solidFill>
              </a:rPr>
              <a:t>يَفْعَلْنَ - يَفْعَلْنَ 	,	تَفْعَلْنَ - تَفْعَلْنَ</a:t>
            </a:r>
            <a:endParaRPr lang="en-IN" sz="2000" dirty="0">
              <a:solidFill>
                <a:schemeClr val="tx1"/>
              </a:solidFill>
            </a:endParaRPr>
          </a:p>
        </p:txBody>
      </p:sp>
      <p:sp>
        <p:nvSpPr>
          <p:cNvPr id="5" name="AutoShape 68"/>
          <p:cNvSpPr>
            <a:spLocks noChangeArrowheads="1"/>
          </p:cNvSpPr>
          <p:nvPr/>
        </p:nvSpPr>
        <p:spPr bwMode="gray">
          <a:xfrm>
            <a:off x="1143000" y="428604"/>
            <a:ext cx="6696075" cy="635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Changes in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cs typeface="+mj-cs"/>
              </a:rPr>
              <a:t> </a:t>
            </a:r>
            <a:r>
              <a:rPr lang="ar-SA" sz="2400" b="1" dirty="0" smtClean="0">
                <a:cs typeface="+mj-cs"/>
              </a:rPr>
              <a:t>اَلْفِعْلُ الْمُضَارِعْ</a:t>
            </a:r>
            <a:r>
              <a:rPr lang="en-US" sz="2400" b="1" dirty="0" smtClean="0">
                <a:cs typeface="+mj-cs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 Jussive Mood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68"/>
          <p:cNvSpPr>
            <a:spLocks noChangeArrowheads="1"/>
          </p:cNvSpPr>
          <p:nvPr/>
        </p:nvSpPr>
        <p:spPr bwMode="gray">
          <a:xfrm>
            <a:off x="1876453" y="142852"/>
            <a:ext cx="6696075" cy="635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Conjugation of Imperfect Verb in Jussive Mood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428861" y="1214422"/>
          <a:ext cx="6215106" cy="42862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071702"/>
                <a:gridCol w="2071702"/>
                <a:gridCol w="2071702"/>
              </a:tblGrid>
              <a:tr h="857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0">
                          <a:latin typeface="Calibri"/>
                          <a:ea typeface="Calibri"/>
                          <a:cs typeface="Arial"/>
                        </a:rPr>
                        <a:t>لم يفعلُوا</a:t>
                      </a:r>
                      <a:endParaRPr lang="en-IN" sz="24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0">
                          <a:latin typeface="Calibri"/>
                          <a:ea typeface="Calibri"/>
                          <a:cs typeface="Arial"/>
                        </a:rPr>
                        <a:t>لم يفعلَا</a:t>
                      </a:r>
                      <a:endParaRPr lang="en-IN" sz="24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0">
                          <a:latin typeface="Calibri"/>
                          <a:ea typeface="Calibri"/>
                          <a:cs typeface="Arial"/>
                        </a:rPr>
                        <a:t>لم يفعلْ</a:t>
                      </a:r>
                      <a:endParaRPr lang="en-IN" sz="24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857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0" dirty="0">
                          <a:latin typeface="Calibri"/>
                          <a:ea typeface="Calibri"/>
                          <a:cs typeface="Arial"/>
                        </a:rPr>
                        <a:t>لم يفعلنَ</a:t>
                      </a:r>
                      <a:endParaRPr lang="en-IN" sz="24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0">
                          <a:latin typeface="Calibri"/>
                          <a:ea typeface="Calibri"/>
                          <a:cs typeface="Arial"/>
                        </a:rPr>
                        <a:t>لم تفعلَا</a:t>
                      </a:r>
                      <a:endParaRPr lang="en-IN" sz="24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0">
                          <a:latin typeface="Calibri"/>
                          <a:ea typeface="Calibri"/>
                          <a:cs typeface="Arial"/>
                        </a:rPr>
                        <a:t>لم تفعلْ</a:t>
                      </a:r>
                      <a:endParaRPr lang="en-IN" sz="24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857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0">
                          <a:latin typeface="Calibri"/>
                          <a:ea typeface="Calibri"/>
                          <a:cs typeface="Arial"/>
                        </a:rPr>
                        <a:t>لم تفعلُوا</a:t>
                      </a:r>
                      <a:endParaRPr lang="en-IN" sz="24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0" dirty="0">
                          <a:latin typeface="Calibri"/>
                          <a:ea typeface="Calibri"/>
                          <a:cs typeface="Arial"/>
                        </a:rPr>
                        <a:t>لم تفعلَا</a:t>
                      </a:r>
                      <a:endParaRPr lang="en-IN" sz="24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0">
                          <a:latin typeface="Calibri"/>
                          <a:ea typeface="Calibri"/>
                          <a:cs typeface="Arial"/>
                        </a:rPr>
                        <a:t>لم تفعلْ</a:t>
                      </a:r>
                      <a:endParaRPr lang="en-IN" sz="24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857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0">
                          <a:latin typeface="Calibri"/>
                          <a:ea typeface="Calibri"/>
                          <a:cs typeface="Arial"/>
                        </a:rPr>
                        <a:t>لم تفعلنَ</a:t>
                      </a:r>
                      <a:endParaRPr lang="en-IN" sz="24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0">
                          <a:latin typeface="Calibri"/>
                          <a:ea typeface="Calibri"/>
                          <a:cs typeface="Arial"/>
                        </a:rPr>
                        <a:t>لم تفعلَا</a:t>
                      </a:r>
                      <a:endParaRPr lang="en-IN" sz="24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0">
                          <a:latin typeface="Calibri"/>
                          <a:ea typeface="Calibri"/>
                          <a:cs typeface="Arial"/>
                        </a:rPr>
                        <a:t>لم تفعلينَ</a:t>
                      </a:r>
                      <a:endParaRPr lang="en-IN" sz="2400" b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857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24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0" dirty="0">
                          <a:latin typeface="Calibri"/>
                          <a:ea typeface="Calibri"/>
                          <a:cs typeface="Arial"/>
                        </a:rPr>
                        <a:t>لم نفعلْ</a:t>
                      </a:r>
                      <a:endParaRPr lang="en-IN" sz="24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0" dirty="0">
                          <a:latin typeface="Calibri"/>
                          <a:ea typeface="Calibri"/>
                          <a:cs typeface="Arial"/>
                        </a:rPr>
                        <a:t>لم افعلْ</a:t>
                      </a:r>
                      <a:endParaRPr lang="en-IN" sz="2400" b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9473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00232" y="5270857"/>
            <a:ext cx="471490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Thank you…</a:t>
            </a:r>
            <a:endParaRPr lang="en-US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Picture 6" descr="Tn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714356"/>
            <a:ext cx="7410895" cy="4000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9473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8"/>
          <p:cNvSpPr>
            <a:spLocks noChangeArrowheads="1"/>
          </p:cNvSpPr>
          <p:nvPr/>
        </p:nvSpPr>
        <p:spPr bwMode="gray">
          <a:xfrm>
            <a:off x="1143000" y="1793868"/>
            <a:ext cx="6696075" cy="4278338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sz="36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النحو في الكلام كالملح في الطعام</a:t>
            </a:r>
            <a:endParaRPr lang="en-IN" sz="36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Grammar in speech </a:t>
            </a:r>
          </a:p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as Salt in Food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IN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143000" y="1041400"/>
            <a:ext cx="7010400" cy="4165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>
              <a:solidFill>
                <a:schemeClr val="tx1"/>
              </a:solidFill>
              <a:cs typeface="+mj-cs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 imperfect verb takes three moods, based on the vowel ending of the last letter of the imperfect sound verb.</a:t>
            </a:r>
            <a:endParaRPr lang="en-IN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moods of the imperfect verbs are</a:t>
            </a:r>
            <a:endParaRPr lang="en-IN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sz="2000" dirty="0" smtClean="0">
              <a:solidFill>
                <a:schemeClr val="tx1"/>
              </a:solidFill>
              <a:cs typeface="+mj-cs"/>
            </a:endParaRPr>
          </a:p>
        </p:txBody>
      </p:sp>
      <p:sp>
        <p:nvSpPr>
          <p:cNvPr id="5" name="AutoShape 68"/>
          <p:cNvSpPr>
            <a:spLocks noChangeArrowheads="1"/>
          </p:cNvSpPr>
          <p:nvPr/>
        </p:nvSpPr>
        <p:spPr bwMode="gray">
          <a:xfrm>
            <a:off x="1143000" y="428604"/>
            <a:ext cx="6696075" cy="635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MOODS OF THE IMPERFECT</a:t>
            </a:r>
          </a:p>
          <a:p>
            <a:pPr algn="ctr"/>
            <a:r>
              <a:rPr lang="ar-SA" sz="24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نواصب المضارع و جوازمه</a:t>
            </a:r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1000100" y="2682884"/>
          <a:ext cx="6858048" cy="3603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357166"/>
            <a:ext cx="6553200" cy="715963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Indicative Mood</a:t>
            </a:r>
            <a:r>
              <a:rPr lang="en-US" sz="2400" b="1" dirty="0" smtClean="0"/>
              <a:t> -	</a:t>
            </a:r>
            <a:r>
              <a:rPr lang="ar-SA" sz="2400" b="1" dirty="0" smtClean="0"/>
              <a:t>اَلْمُضَارِعُ الْمَرْفُوْعُ</a:t>
            </a:r>
            <a:endParaRPr lang="en-IN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1643050"/>
            <a:ext cx="6096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cs typeface="+mj-cs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 imperfect takes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Dhammah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indicative mood when it ends without any suffix.</a:t>
            </a:r>
          </a:p>
          <a:p>
            <a:pPr algn="just"/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Example: </a:t>
            </a:r>
          </a:p>
          <a:p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SA" sz="2000" i="1" dirty="0" smtClean="0">
                <a:cs typeface="+mj-cs"/>
              </a:rPr>
              <a:t>	تَفْعَلُ		-	يَجْلِسُ	-	يَقُوْلُ</a:t>
            </a:r>
            <a:endParaRPr lang="en-IN" sz="2000" dirty="0" smtClean="0">
              <a:cs typeface="+mj-cs"/>
            </a:endParaRPr>
          </a:p>
          <a:p>
            <a:r>
              <a:rPr lang="en-US" sz="2000" dirty="0" smtClean="0">
                <a:cs typeface="+mj-cs"/>
              </a:rPr>
              <a:t>	</a:t>
            </a:r>
          </a:p>
          <a:p>
            <a:pPr algn="just"/>
            <a:r>
              <a:rPr lang="en-US" sz="2000" dirty="0" smtClean="0">
                <a:cs typeface="+mj-cs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Moreover an imperfect verb is in the indicative mood when it is not preceded by any particle of Subjunctive or Jussive mood.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473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14414" y="1928802"/>
            <a:ext cx="6715172" cy="35719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42910" y="1041400"/>
            <a:ext cx="7858180" cy="47450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An imperfect verb, when without any suffix takes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Fataha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 in Subjunctive mood as a result of some particles preceding the verb.</a:t>
            </a:r>
          </a:p>
          <a:p>
            <a:endParaRPr lang="en-US" sz="1050" b="1" u="sng" dirty="0" smtClean="0">
              <a:solidFill>
                <a:schemeClr val="tx1"/>
              </a:solidFill>
              <a:latin typeface="Times New Roman" pitchFamily="18" charset="0"/>
              <a:cs typeface="+mj-cs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Particles of  Subjunctive Mood</a:t>
            </a:r>
            <a:r>
              <a:rPr lang="ar-SA" sz="2000" b="1" dirty="0" smtClean="0">
                <a:solidFill>
                  <a:schemeClr val="bg1"/>
                </a:solidFill>
                <a:cs typeface="+mj-cs"/>
              </a:rPr>
              <a:t>	 نَوَاصِبُ الْمُضَارِعْ</a:t>
            </a:r>
            <a:endParaRPr lang="en-IN" sz="2000" dirty="0" smtClean="0">
              <a:solidFill>
                <a:schemeClr val="bg1"/>
              </a:solidFill>
              <a:cs typeface="+mj-cs"/>
            </a:endParaRPr>
          </a:p>
          <a:p>
            <a:r>
              <a:rPr lang="en-US" sz="2000" dirty="0" smtClean="0">
                <a:solidFill>
                  <a:schemeClr val="tx1"/>
                </a:solidFill>
                <a:cs typeface="+mj-cs"/>
              </a:rPr>
              <a:t>	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 Imperfect verb gets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Fataha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when the following particles preceded it.</a:t>
            </a:r>
            <a:endParaRPr lang="en-IN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That, to	</a:t>
            </a:r>
            <a:r>
              <a:rPr lang="en-US" sz="2000" b="1" dirty="0" smtClean="0">
                <a:solidFill>
                  <a:schemeClr val="tx1"/>
                </a:solidFill>
                <a:cs typeface="+mj-cs"/>
              </a:rPr>
              <a:t>		-	</a:t>
            </a:r>
            <a:r>
              <a:rPr lang="ar-SA" sz="2000" b="1" dirty="0" smtClean="0">
                <a:solidFill>
                  <a:schemeClr val="tx1"/>
                </a:solidFill>
                <a:cs typeface="+mj-cs"/>
              </a:rPr>
              <a:t>أَنْ</a:t>
            </a:r>
            <a:endParaRPr lang="en-IN" sz="2000" b="1" dirty="0" smtClean="0">
              <a:solidFill>
                <a:schemeClr val="tx1"/>
              </a:solidFill>
              <a:cs typeface="+mj-cs"/>
            </a:endParaRPr>
          </a:p>
          <a:p>
            <a:pPr lvl="0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Never</a:t>
            </a:r>
            <a:r>
              <a:rPr lang="en-US" sz="2000" b="1" dirty="0" smtClean="0">
                <a:solidFill>
                  <a:schemeClr val="tx1"/>
                </a:solidFill>
                <a:cs typeface="+mj-cs"/>
              </a:rPr>
              <a:t>			-	</a:t>
            </a:r>
            <a:r>
              <a:rPr lang="ar-SA" sz="2000" b="1" dirty="0" smtClean="0">
                <a:solidFill>
                  <a:schemeClr val="tx1"/>
                </a:solidFill>
                <a:cs typeface="+mj-cs"/>
              </a:rPr>
              <a:t>لَنْ</a:t>
            </a:r>
            <a:endParaRPr lang="en-IN" sz="2000" b="1" dirty="0" smtClean="0">
              <a:solidFill>
                <a:schemeClr val="tx1"/>
              </a:solidFill>
              <a:cs typeface="+mj-cs"/>
            </a:endParaRPr>
          </a:p>
          <a:p>
            <a:pPr lvl="0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 that case, then</a:t>
            </a:r>
            <a:r>
              <a:rPr lang="en-US" sz="2000" b="1" dirty="0" smtClean="0">
                <a:solidFill>
                  <a:schemeClr val="tx1"/>
                </a:solidFill>
                <a:cs typeface="+mj-cs"/>
              </a:rPr>
              <a:t>	-	</a:t>
            </a:r>
            <a:r>
              <a:rPr lang="ar-SA" sz="2000" b="1" dirty="0" smtClean="0">
                <a:solidFill>
                  <a:schemeClr val="tx1"/>
                </a:solidFill>
                <a:cs typeface="+mj-cs"/>
              </a:rPr>
              <a:t>إِذَنْ</a:t>
            </a:r>
            <a:endParaRPr lang="en-IN" sz="2000" b="1" dirty="0" smtClean="0">
              <a:solidFill>
                <a:schemeClr val="tx1"/>
              </a:solidFill>
              <a:cs typeface="+mj-cs"/>
            </a:endParaRPr>
          </a:p>
          <a:p>
            <a:pPr lvl="0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 that because	</a:t>
            </a:r>
            <a:r>
              <a:rPr lang="en-US" sz="2000" b="1" dirty="0" smtClean="0">
                <a:solidFill>
                  <a:schemeClr val="tx1"/>
                </a:solidFill>
                <a:cs typeface="+mj-cs"/>
              </a:rPr>
              <a:t>	-	</a:t>
            </a:r>
            <a:r>
              <a:rPr lang="ar-SA" sz="2000" b="1" dirty="0" smtClean="0">
                <a:solidFill>
                  <a:schemeClr val="tx1"/>
                </a:solidFill>
                <a:cs typeface="+mj-cs"/>
              </a:rPr>
              <a:t>كَيْ</a:t>
            </a:r>
            <a:endParaRPr lang="en-IN" sz="2000" b="1" dirty="0" smtClean="0">
              <a:solidFill>
                <a:schemeClr val="tx1"/>
              </a:solidFill>
              <a:cs typeface="+mj-cs"/>
            </a:endParaRPr>
          </a:p>
          <a:p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These particles are called as</a:t>
            </a:r>
            <a:r>
              <a:rPr lang="en-US" sz="2000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SA" sz="2000" dirty="0" smtClean="0">
                <a:solidFill>
                  <a:schemeClr val="tx1"/>
                </a:solidFill>
                <a:cs typeface="+mj-cs"/>
              </a:rPr>
              <a:t>نَوَاصِبُ الْمُضَارِعْ</a:t>
            </a:r>
            <a:r>
              <a:rPr lang="en-US" sz="2000" dirty="0" smtClean="0">
                <a:solidFill>
                  <a:schemeClr val="tx1"/>
                </a:solidFill>
                <a:cs typeface="+mj-cs"/>
              </a:rPr>
              <a:t> –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Subjunctive Particles.</a:t>
            </a:r>
            <a:endParaRPr lang="en-IN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IN" sz="2000" dirty="0" smtClean="0">
              <a:solidFill>
                <a:schemeClr val="tx1"/>
              </a:solidFill>
              <a:cs typeface="+mj-cs"/>
            </a:endParaRPr>
          </a:p>
          <a:p>
            <a:pPr lvl="0"/>
            <a:endParaRPr lang="en-IN" sz="2000" dirty="0" smtClean="0">
              <a:solidFill>
                <a:schemeClr val="tx1"/>
              </a:solidFill>
              <a:cs typeface="+mj-cs"/>
            </a:endParaRPr>
          </a:p>
          <a:p>
            <a:pPr lvl="0"/>
            <a:endParaRPr lang="en-IN" sz="2000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5" name="AutoShape 68"/>
          <p:cNvSpPr>
            <a:spLocks noChangeArrowheads="1"/>
          </p:cNvSpPr>
          <p:nvPr/>
        </p:nvSpPr>
        <p:spPr bwMode="gray">
          <a:xfrm>
            <a:off x="1143000" y="428604"/>
            <a:ext cx="6696075" cy="635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Subjunctive Mood 	</a:t>
            </a:r>
            <a:r>
              <a:rPr lang="en-US" sz="2400" b="1" dirty="0" smtClean="0">
                <a:cs typeface="+mj-cs"/>
              </a:rPr>
              <a:t>-	</a:t>
            </a:r>
            <a:r>
              <a:rPr lang="ar-SA" sz="2400" b="1" dirty="0" smtClean="0">
                <a:cs typeface="+mj-cs"/>
              </a:rPr>
              <a:t>اَلْمُضَارِعُ الْمَنْصُوبُ</a:t>
            </a:r>
            <a:endParaRPr lang="en-IN" sz="24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678" y="500042"/>
            <a:ext cx="557216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very common and it takes the imperfect in the accusative case.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Example: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 want to write an article	</a:t>
            </a:r>
            <a:r>
              <a:rPr lang="en-US" sz="2000" dirty="0" smtClean="0"/>
              <a:t>-	</a:t>
            </a:r>
            <a:r>
              <a:rPr lang="ar-SA" sz="2000" dirty="0" smtClean="0"/>
              <a:t>أُرِيْدُ</a:t>
            </a:r>
            <a:r>
              <a:rPr lang="ar-SA" sz="2400" b="1" dirty="0" smtClean="0"/>
              <a:t> أَنْ اَكْتُبَ </a:t>
            </a:r>
            <a:r>
              <a:rPr lang="ar-SA" sz="2000" dirty="0" smtClean="0"/>
              <a:t>مَقَالَةً</a:t>
            </a:r>
            <a:endParaRPr lang="en-IN" sz="2000" dirty="0"/>
          </a:p>
        </p:txBody>
      </p:sp>
      <p:sp>
        <p:nvSpPr>
          <p:cNvPr id="5" name="Oval 4"/>
          <p:cNvSpPr/>
          <p:nvPr/>
        </p:nvSpPr>
        <p:spPr>
          <a:xfrm>
            <a:off x="1928794" y="357166"/>
            <a:ext cx="1214446" cy="1143008"/>
          </a:xfrm>
          <a:prstGeom prst="ellipse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2080617" y="500042"/>
            <a:ext cx="848309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5000" b="1" dirty="0" smtClean="0"/>
              <a:t>أَنْ</a:t>
            </a:r>
            <a:r>
              <a:rPr lang="ar-SA" sz="5000" dirty="0" smtClean="0"/>
              <a:t> </a:t>
            </a:r>
            <a:endParaRPr lang="en-IN" sz="5000" dirty="0"/>
          </a:p>
        </p:txBody>
      </p:sp>
      <p:sp>
        <p:nvSpPr>
          <p:cNvPr id="8" name="Oval 7"/>
          <p:cNvSpPr/>
          <p:nvPr/>
        </p:nvSpPr>
        <p:spPr>
          <a:xfrm>
            <a:off x="2081194" y="3714752"/>
            <a:ext cx="1214446" cy="1143008"/>
          </a:xfrm>
          <a:prstGeom prst="ellipse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2212271" y="3857628"/>
            <a:ext cx="859531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5000" b="1" dirty="0" smtClean="0"/>
              <a:t>لَنْ</a:t>
            </a:r>
            <a:r>
              <a:rPr lang="ar-SA" sz="5000" dirty="0" smtClean="0"/>
              <a:t> </a:t>
            </a:r>
            <a:endParaRPr lang="en-IN" sz="50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67078" y="3950807"/>
            <a:ext cx="55721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is used to negate an action in the future.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Example: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 will never lie</a:t>
            </a:r>
            <a:r>
              <a:rPr lang="en-US" sz="2000" dirty="0" smtClean="0">
                <a:cs typeface="+mj-cs"/>
              </a:rPr>
              <a:t>		-	</a:t>
            </a:r>
            <a:r>
              <a:rPr lang="ar-SA" sz="2400" b="1" dirty="0" smtClean="0">
                <a:cs typeface="+mj-cs"/>
              </a:rPr>
              <a:t>لَنْ اَكْذِبَ</a:t>
            </a:r>
            <a:endParaRPr lang="en-IN" sz="2400" b="1" dirty="0" smtClean="0">
              <a:cs typeface="+mj-cs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We will never sit</a:t>
            </a:r>
            <a:r>
              <a:rPr lang="en-US" sz="2000" dirty="0" smtClean="0">
                <a:cs typeface="+mj-cs"/>
              </a:rPr>
              <a:t>		-	</a:t>
            </a:r>
            <a:r>
              <a:rPr lang="ar-SA" sz="2400" b="1" dirty="0" smtClean="0">
                <a:cs typeface="+mj-cs"/>
              </a:rPr>
              <a:t>لَنْ نَجْلِسَ</a:t>
            </a:r>
            <a:endParaRPr lang="en-IN" sz="2400" b="1" dirty="0" smtClean="0">
              <a:cs typeface="+mj-cs"/>
            </a:endParaRPr>
          </a:p>
          <a:p>
            <a:r>
              <a:rPr lang="ar-SA" sz="2000" dirty="0" smtClean="0"/>
              <a:t>ً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xmlns="" val="199473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678" y="500042"/>
            <a:ext cx="57150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used before an imperfect in the beginning of a sentence.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+mj-cs"/>
              </a:rPr>
              <a:t>Example:</a:t>
            </a:r>
            <a:endParaRPr lang="en-IN" sz="2000" dirty="0" smtClean="0">
              <a:latin typeface="Times New Roman" pitchFamily="18" charset="0"/>
              <a:cs typeface="+mj-cs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it is so/ In that case we go to the library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i="1" dirty="0" smtClean="0">
                <a:cs typeface="+mj-cs"/>
              </a:rPr>
              <a:t>-	</a:t>
            </a:r>
            <a:r>
              <a:rPr lang="ar-SA" sz="2400" b="1" dirty="0" smtClean="0">
                <a:cs typeface="+mj-cs"/>
              </a:rPr>
              <a:t>إِذَنْ نَذْهَبَ</a:t>
            </a:r>
            <a:r>
              <a:rPr lang="ar-SA" sz="2000" dirty="0" smtClean="0">
                <a:cs typeface="+mj-cs"/>
              </a:rPr>
              <a:t> اِلَي الْمَكْتَبَةِ</a:t>
            </a:r>
            <a:endParaRPr lang="en-IN" sz="2000" dirty="0" smtClean="0">
              <a:cs typeface="+mj-cs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When</a:t>
            </a:r>
            <a:r>
              <a:rPr lang="en-US" sz="2000" dirty="0" smtClean="0"/>
              <a:t> </a:t>
            </a:r>
            <a:r>
              <a:rPr lang="ar-SA" sz="2000" dirty="0" smtClean="0"/>
              <a:t>إِذَنْ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used in the case of an oath, it is separated by the word </a:t>
            </a:r>
            <a:r>
              <a:rPr lang="ar-SA" sz="2000" dirty="0" smtClean="0"/>
              <a:t>وَاللهِ</a:t>
            </a:r>
            <a:r>
              <a:rPr lang="en-US" sz="2000" dirty="0" smtClean="0"/>
              <a:t>.</a:t>
            </a:r>
          </a:p>
          <a:p>
            <a:endParaRPr lang="en-US" sz="2000" b="1" dirty="0" smtClean="0">
              <a:latin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</a:rPr>
              <a:t>Example:</a:t>
            </a:r>
            <a:endParaRPr lang="en-IN" sz="2000" dirty="0" smtClean="0">
              <a:latin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that case, By Allah, we will wage a war on them </a:t>
            </a:r>
            <a:r>
              <a:rPr lang="en-US" sz="2000" dirty="0" smtClean="0"/>
              <a:t>	-	</a:t>
            </a:r>
            <a:r>
              <a:rPr lang="ar-SA" sz="2400" b="1" dirty="0" smtClean="0"/>
              <a:t>إِذَنْ وَاللهِ نَرْمِيْهِمْ </a:t>
            </a:r>
            <a:r>
              <a:rPr lang="ar-SA" sz="2000" dirty="0" smtClean="0"/>
              <a:t>بِحَرْبٍ</a:t>
            </a:r>
            <a:endParaRPr lang="en-IN" sz="2000" dirty="0" smtClean="0"/>
          </a:p>
          <a:p>
            <a:endParaRPr lang="en-IN" sz="2000" dirty="0">
              <a:cs typeface="+mj-cs"/>
            </a:endParaRPr>
          </a:p>
        </p:txBody>
      </p:sp>
      <p:sp>
        <p:nvSpPr>
          <p:cNvPr id="5" name="Oval 4"/>
          <p:cNvSpPr/>
          <p:nvPr/>
        </p:nvSpPr>
        <p:spPr>
          <a:xfrm>
            <a:off x="1928794" y="357166"/>
            <a:ext cx="1214446" cy="1143008"/>
          </a:xfrm>
          <a:prstGeom prst="ellipse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1928794" y="500042"/>
            <a:ext cx="1067921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5000" b="1" dirty="0" smtClean="0"/>
              <a:t>إِذَنْ</a:t>
            </a:r>
            <a:r>
              <a:rPr lang="ar-SA" sz="5000" dirty="0" smtClean="0"/>
              <a:t> </a:t>
            </a:r>
            <a:endParaRPr lang="en-IN" sz="5000" dirty="0"/>
          </a:p>
        </p:txBody>
      </p:sp>
      <p:sp>
        <p:nvSpPr>
          <p:cNvPr id="8" name="Oval 7"/>
          <p:cNvSpPr/>
          <p:nvPr/>
        </p:nvSpPr>
        <p:spPr>
          <a:xfrm>
            <a:off x="2081194" y="4702742"/>
            <a:ext cx="1214446" cy="1143008"/>
          </a:xfrm>
          <a:prstGeom prst="ellipse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2286009" y="4845618"/>
            <a:ext cx="785793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5000" b="1" dirty="0" smtClean="0"/>
              <a:t>كَيْ</a:t>
            </a:r>
            <a:endParaRPr lang="en-IN" sz="50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67078" y="4938797"/>
            <a:ext cx="557216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used to indicate the meaning of an infinitive or source.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Example: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 came to learn/study</a:t>
            </a:r>
            <a:r>
              <a:rPr lang="en-US" sz="2000" dirty="0" smtClean="0"/>
              <a:t>	-	</a:t>
            </a:r>
            <a:r>
              <a:rPr lang="ar-SA" sz="2000" dirty="0" smtClean="0"/>
              <a:t>جَاءَ </a:t>
            </a:r>
            <a:r>
              <a:rPr lang="ar-SA" sz="2400" b="1" dirty="0" smtClean="0"/>
              <a:t>كَيْ يَتَعَلَّمَ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xmlns="" val="199473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28596" y="1041400"/>
            <a:ext cx="7858180" cy="54594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500"/>
              </a:spcBef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following changes take place when an Imperfect verb gets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Fataha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IN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lvl="0" algn="l">
              <a:spcBef>
                <a:spcPts val="2500"/>
              </a:spcBef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The final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ar-SA" sz="2000" dirty="0" smtClean="0">
                <a:solidFill>
                  <a:schemeClr val="tx1"/>
                </a:solidFill>
              </a:rPr>
              <a:t>"ن"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the third masculine dual, the third feminine dual, the</a:t>
            </a:r>
            <a:b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second masculine dual and the second feminine dual is dropped. 	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  <a:r>
              <a:rPr lang="en-US" sz="2000" b="1" i="1" dirty="0" smtClean="0">
                <a:solidFill>
                  <a:schemeClr val="tx1"/>
                </a:solidFill>
              </a:rPr>
              <a:t>   </a:t>
            </a:r>
            <a:r>
              <a:rPr lang="ar-SA" sz="2000" dirty="0" smtClean="0">
                <a:solidFill>
                  <a:schemeClr val="tx1"/>
                </a:solidFill>
              </a:rPr>
              <a:t>يَفْعَلَانِ – يَفْعَلَا	,	تَفْعَلَانِ - تَفْعَلَا</a:t>
            </a:r>
            <a:endParaRPr lang="en-IN" sz="2000" dirty="0" smtClean="0">
              <a:solidFill>
                <a:schemeClr val="tx1"/>
              </a:solidFill>
            </a:endParaRPr>
          </a:p>
          <a:p>
            <a:pPr marL="355600" lvl="0" algn="l">
              <a:spcBef>
                <a:spcPts val="2500"/>
              </a:spcBef>
              <a:buFont typeface="Wingdings" pitchFamily="2" charset="2"/>
              <a:buChar char="v"/>
            </a:pPr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final </a:t>
            </a:r>
            <a:r>
              <a:rPr lang="ar-SA" sz="2000" dirty="0" smtClean="0">
                <a:solidFill>
                  <a:schemeClr val="tx1"/>
                </a:solidFill>
              </a:rPr>
              <a:t>"ن"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the third masculine plural and the second masculine </a:t>
            </a:r>
            <a:b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plural is dropped and replaced by an </a:t>
            </a:r>
            <a:r>
              <a:rPr lang="ar-SA" sz="2000" dirty="0" smtClean="0">
                <a:solidFill>
                  <a:schemeClr val="tx1"/>
                </a:solidFill>
              </a:rPr>
              <a:t>" ا "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alif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  <a:r>
              <a:rPr lang="en-US" sz="2000" b="1" i="1" dirty="0" smtClean="0">
                <a:solidFill>
                  <a:schemeClr val="tx1"/>
                </a:solidFill>
              </a:rPr>
              <a:t>   </a:t>
            </a:r>
            <a:r>
              <a:rPr lang="ar-SA" sz="2000" dirty="0" smtClean="0">
                <a:solidFill>
                  <a:schemeClr val="tx1"/>
                </a:solidFill>
              </a:rPr>
              <a:t>يَفْعَلُوْنَ – يَفْعَلُوْا	,	تَفْعَلُوْنَ – تَفْعَلُوْا</a:t>
            </a:r>
            <a:endParaRPr lang="en-IN" sz="2000" dirty="0" smtClean="0">
              <a:solidFill>
                <a:schemeClr val="tx1"/>
              </a:solidFill>
            </a:endParaRPr>
          </a:p>
          <a:p>
            <a:pPr marL="355600" lvl="0" algn="l">
              <a:spcBef>
                <a:spcPts val="2500"/>
              </a:spcBef>
              <a:buFont typeface="Wingdings" pitchFamily="2" charset="2"/>
              <a:buChar char="v"/>
            </a:pPr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final </a:t>
            </a:r>
            <a:r>
              <a:rPr lang="ar-SA" sz="2000" dirty="0" smtClean="0">
                <a:solidFill>
                  <a:schemeClr val="tx1"/>
                </a:solidFill>
              </a:rPr>
              <a:t>"ن"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the second feminine singular is dropped. </a:t>
            </a:r>
            <a:b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Example:   </a:t>
            </a:r>
            <a:r>
              <a:rPr lang="ar-SA" sz="2000" dirty="0" smtClean="0">
                <a:solidFill>
                  <a:schemeClr val="tx1"/>
                </a:solidFill>
              </a:rPr>
              <a:t>تَفْعَلِيْنَ – تَفْعَلِيْ</a:t>
            </a:r>
            <a:endParaRPr lang="en-IN" sz="2000" dirty="0" smtClean="0">
              <a:solidFill>
                <a:schemeClr val="tx1"/>
              </a:solidFill>
            </a:endParaRPr>
          </a:p>
          <a:p>
            <a:pPr marL="355600" lvl="0" algn="l">
              <a:spcBef>
                <a:spcPts val="2500"/>
              </a:spcBef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The final </a:t>
            </a:r>
            <a:r>
              <a:rPr lang="ar-SA" sz="2000" dirty="0" smtClean="0">
                <a:solidFill>
                  <a:schemeClr val="tx1"/>
                </a:solidFill>
              </a:rPr>
              <a:t>"ن"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the third feminine plural and second feminine plural </a:t>
            </a:r>
            <a:b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is retained.</a:t>
            </a:r>
            <a:b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ar-SA" sz="2000" dirty="0" smtClean="0">
                <a:solidFill>
                  <a:schemeClr val="tx1"/>
                </a:solidFill>
              </a:rPr>
              <a:t>يَفْعَلْنَ - يَفْعَلْنَ 	,	تَفْعَلْنَ - تَفْعَلْنَ</a:t>
            </a:r>
            <a:endParaRPr lang="en-IN" sz="2000" dirty="0">
              <a:solidFill>
                <a:schemeClr val="tx1"/>
              </a:solidFill>
            </a:endParaRPr>
          </a:p>
        </p:txBody>
      </p:sp>
      <p:sp>
        <p:nvSpPr>
          <p:cNvPr id="5" name="AutoShape 68"/>
          <p:cNvSpPr>
            <a:spLocks noChangeArrowheads="1"/>
          </p:cNvSpPr>
          <p:nvPr/>
        </p:nvSpPr>
        <p:spPr bwMode="gray">
          <a:xfrm>
            <a:off x="1143000" y="428604"/>
            <a:ext cx="6696075" cy="635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Changes in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cs typeface="+mj-cs"/>
              </a:rPr>
              <a:t> </a:t>
            </a:r>
            <a:r>
              <a:rPr lang="ar-SA" sz="2400" b="1" dirty="0" smtClean="0">
                <a:cs typeface="+mj-cs"/>
              </a:rPr>
              <a:t>اَلْفِعْلُ الْمُضَارِعْ</a:t>
            </a:r>
            <a:r>
              <a:rPr lang="en-US" sz="2400" b="1" dirty="0" smtClean="0">
                <a:cs typeface="+mj-cs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 Subjunctive Mood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68"/>
          <p:cNvSpPr>
            <a:spLocks noChangeArrowheads="1"/>
          </p:cNvSpPr>
          <p:nvPr/>
        </p:nvSpPr>
        <p:spPr bwMode="gray">
          <a:xfrm>
            <a:off x="1876453" y="142852"/>
            <a:ext cx="6696075" cy="635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Conjugation of Imperfect Verb in Subjunctive Mood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428861" y="1214422"/>
          <a:ext cx="6215106" cy="42862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071702"/>
                <a:gridCol w="2071702"/>
                <a:gridCol w="2071702"/>
              </a:tblGrid>
              <a:tr h="857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/>
                        <a:t>ان يفعلُوا</a:t>
                      </a:r>
                      <a:endParaRPr lang="en-IN" sz="2400" b="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/>
                        <a:t>ان يفعلَا</a:t>
                      </a:r>
                      <a:endParaRPr lang="en-IN" sz="2400" b="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/>
                        <a:t>ان يفعلَ</a:t>
                      </a:r>
                      <a:endParaRPr lang="en-IN" sz="2400" b="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ctr"/>
                </a:tc>
              </a:tr>
              <a:tr h="857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/>
                        <a:t>ان يفعلنَ</a:t>
                      </a:r>
                      <a:endParaRPr lang="en-IN" sz="2400" b="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/>
                        <a:t>ان تفعلَا</a:t>
                      </a:r>
                      <a:endParaRPr lang="en-IN" sz="2400" b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/>
                        <a:t>ان تفعلَ</a:t>
                      </a:r>
                      <a:endParaRPr lang="en-IN" sz="2400" b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ctr"/>
                </a:tc>
              </a:tr>
              <a:tr h="857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/>
                        <a:t>ان تفعلُوا</a:t>
                      </a:r>
                      <a:endParaRPr lang="en-IN" sz="2400" b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/>
                        <a:t>ان تفعلَا</a:t>
                      </a:r>
                      <a:endParaRPr lang="en-IN" sz="2400" b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/>
                        <a:t>ان تفعلَ</a:t>
                      </a:r>
                      <a:endParaRPr lang="en-IN" sz="2400" b="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ctr"/>
                </a:tc>
              </a:tr>
              <a:tr h="857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/>
                        <a:t>ان تفعلنَ</a:t>
                      </a:r>
                      <a:endParaRPr lang="en-IN" sz="2400" b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/>
                        <a:t>ان تفعلَا</a:t>
                      </a:r>
                      <a:endParaRPr lang="en-IN" sz="2400" b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/>
                        <a:t>ان تفعلينَ</a:t>
                      </a:r>
                      <a:endParaRPr lang="en-IN" sz="2400" b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ctr"/>
                </a:tc>
              </a:tr>
              <a:tr h="857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2400" b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/>
                        <a:t>ان نفعلَ</a:t>
                      </a:r>
                      <a:endParaRPr lang="en-IN" sz="2400" b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/>
                        <a:t>ان افعلَ</a:t>
                      </a:r>
                      <a:endParaRPr lang="en-IN" sz="2400" b="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9473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0">
      <a:dk1>
        <a:sysClr val="windowText" lastClr="000000"/>
      </a:dk1>
      <a:lt1>
        <a:sysClr val="window" lastClr="FFFFFF"/>
      </a:lt1>
      <a:dk2>
        <a:srgbClr val="6D787D"/>
      </a:dk2>
      <a:lt2>
        <a:srgbClr val="EEECE1"/>
      </a:lt2>
      <a:accent1>
        <a:srgbClr val="666666"/>
      </a:accent1>
      <a:accent2>
        <a:srgbClr val="9B9B9B"/>
      </a:accent2>
      <a:accent3>
        <a:srgbClr val="C0C0C0"/>
      </a:accent3>
      <a:accent4>
        <a:srgbClr val="FF0505"/>
      </a:accent4>
      <a:accent5>
        <a:srgbClr val="FFFFFF"/>
      </a:accent5>
      <a:accent6>
        <a:srgbClr val="BDC7CB"/>
      </a:accent6>
      <a:hlink>
        <a:srgbClr val="7F7F7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Custom0">
      <a:dk1>
        <a:sysClr val="windowText" lastClr="000000"/>
      </a:dk1>
      <a:lt1>
        <a:sysClr val="window" lastClr="FFFFFF"/>
      </a:lt1>
      <a:dk2>
        <a:srgbClr val="6D787D"/>
      </a:dk2>
      <a:lt2>
        <a:srgbClr val="EEECE1"/>
      </a:lt2>
      <a:accent1>
        <a:srgbClr val="666666"/>
      </a:accent1>
      <a:accent2>
        <a:srgbClr val="9B9B9B"/>
      </a:accent2>
      <a:accent3>
        <a:srgbClr val="C0C0C0"/>
      </a:accent3>
      <a:accent4>
        <a:srgbClr val="FF0505"/>
      </a:accent4>
      <a:accent5>
        <a:srgbClr val="FFFFFF"/>
      </a:accent5>
      <a:accent6>
        <a:srgbClr val="BDC7CB"/>
      </a:accent6>
      <a:hlink>
        <a:srgbClr val="7F7F7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5_Office Theme">
  <a:themeElements>
    <a:clrScheme name="Custom0">
      <a:dk1>
        <a:sysClr val="windowText" lastClr="000000"/>
      </a:dk1>
      <a:lt1>
        <a:sysClr val="window" lastClr="FFFFFF"/>
      </a:lt1>
      <a:dk2>
        <a:srgbClr val="6D787D"/>
      </a:dk2>
      <a:lt2>
        <a:srgbClr val="EEECE1"/>
      </a:lt2>
      <a:accent1>
        <a:srgbClr val="666666"/>
      </a:accent1>
      <a:accent2>
        <a:srgbClr val="9B9B9B"/>
      </a:accent2>
      <a:accent3>
        <a:srgbClr val="C0C0C0"/>
      </a:accent3>
      <a:accent4>
        <a:srgbClr val="FF0505"/>
      </a:accent4>
      <a:accent5>
        <a:srgbClr val="FFFFFF"/>
      </a:accent5>
      <a:accent6>
        <a:srgbClr val="BDC7CB"/>
      </a:accent6>
      <a:hlink>
        <a:srgbClr val="7F7F7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1799</TotalTime>
  <Words>483</Words>
  <Application>Microsoft Office PowerPoint</Application>
  <PresentationFormat>On-screen Show (4:3)</PresentationFormat>
  <Paragraphs>152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Theme</vt:lpstr>
      <vt:lpstr>1_Office Theme</vt:lpstr>
      <vt:lpstr>15_Office Theme</vt:lpstr>
      <vt:lpstr>Slide 1</vt:lpstr>
      <vt:lpstr>Slide 2</vt:lpstr>
      <vt:lpstr>Slide 3</vt:lpstr>
      <vt:lpstr>Indicative Mood - اَلْمُضَارِعُ الْمَرْفُوْعُ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Staff</cp:lastModifiedBy>
  <cp:revision>228</cp:revision>
  <dcterms:created xsi:type="dcterms:W3CDTF">2012-04-26T17:06:14Z</dcterms:created>
  <dcterms:modified xsi:type="dcterms:W3CDTF">2020-02-27T10:10:49Z</dcterms:modified>
</cp:coreProperties>
</file>