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945" autoAdjust="0"/>
    <p:restoredTop sz="94660"/>
  </p:normalViewPr>
  <p:slideViewPr>
    <p:cSldViewPr>
      <p:cViewPr>
        <p:scale>
          <a:sx n="100" d="100"/>
          <a:sy n="100" d="100"/>
        </p:scale>
        <p:origin x="-744" y="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0E6C09-95BD-46EF-B69E-629729E2461B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592B13D-4D7E-480A-8DDD-A6AC88231C4D}">
      <dgm:prSet phldrT="[Text]"/>
      <dgm:spPr/>
      <dgm:t>
        <a:bodyPr/>
        <a:lstStyle/>
        <a:p>
          <a:r>
            <a:rPr lang="en-US" dirty="0" err="1" smtClean="0">
              <a:latin typeface="Tw Cen MT" pitchFamily="34" charset="0"/>
            </a:rPr>
            <a:t>Izhaar</a:t>
          </a:r>
          <a:endParaRPr lang="en-US" dirty="0" smtClean="0">
            <a:latin typeface="Tw Cen MT" pitchFamily="34" charset="0"/>
          </a:endParaRPr>
        </a:p>
        <a:p>
          <a:r>
            <a:rPr lang="ar-SA" b="1" dirty="0" smtClean="0">
              <a:latin typeface="Traditional Arabic" pitchFamily="18" charset="-78"/>
              <a:cs typeface="Traditional Arabic" pitchFamily="18" charset="-78"/>
            </a:rPr>
            <a:t>اظهار</a:t>
          </a:r>
        </a:p>
      </dgm:t>
    </dgm:pt>
    <dgm:pt modelId="{DC30F230-C144-4163-BCD8-DBBA178B282E}" type="parTrans" cxnId="{6729A12A-3782-492E-8AD5-6361CD0486D6}">
      <dgm:prSet/>
      <dgm:spPr/>
      <dgm:t>
        <a:bodyPr/>
        <a:lstStyle/>
        <a:p>
          <a:endParaRPr lang="en-US"/>
        </a:p>
      </dgm:t>
    </dgm:pt>
    <dgm:pt modelId="{82AC9744-A291-4A92-9BA0-76533D627700}" type="sibTrans" cxnId="{6729A12A-3782-492E-8AD5-6361CD0486D6}">
      <dgm:prSet/>
      <dgm:spPr/>
      <dgm:t>
        <a:bodyPr/>
        <a:lstStyle/>
        <a:p>
          <a:endParaRPr lang="en-US"/>
        </a:p>
      </dgm:t>
    </dgm:pt>
    <dgm:pt modelId="{A69465E5-8DAB-4AFE-8AC7-77FEB2541FBB}">
      <dgm:prSet phldrT="[Text]"/>
      <dgm:spPr/>
      <dgm:t>
        <a:bodyPr/>
        <a:lstStyle/>
        <a:p>
          <a:r>
            <a:rPr lang="en-US" dirty="0" err="1" smtClean="0">
              <a:latin typeface="Tw Cen MT" pitchFamily="34" charset="0"/>
            </a:rPr>
            <a:t>Iqlaab</a:t>
          </a:r>
          <a:endParaRPr lang="en-US" dirty="0" smtClean="0">
            <a:latin typeface="Tw Cen MT" pitchFamily="34" charset="0"/>
          </a:endParaRPr>
        </a:p>
        <a:p>
          <a:r>
            <a:rPr lang="ar-SA" b="1" dirty="0" smtClean="0">
              <a:latin typeface="Traditional Arabic" pitchFamily="18" charset="-78"/>
              <a:cs typeface="Traditional Arabic" pitchFamily="18" charset="-78"/>
            </a:rPr>
            <a:t>اقلاب</a:t>
          </a:r>
          <a:endParaRPr lang="en-US" dirty="0"/>
        </a:p>
      </dgm:t>
    </dgm:pt>
    <dgm:pt modelId="{F8B17BE1-34DA-43ED-8BD5-F755C82F645D}" type="parTrans" cxnId="{A4CD1C6E-918C-4EC6-BF20-9361167F6AAB}">
      <dgm:prSet/>
      <dgm:spPr/>
      <dgm:t>
        <a:bodyPr/>
        <a:lstStyle/>
        <a:p>
          <a:endParaRPr lang="en-US"/>
        </a:p>
      </dgm:t>
    </dgm:pt>
    <dgm:pt modelId="{74B6DA6A-13A6-482F-838B-B2734F262C05}" type="sibTrans" cxnId="{A4CD1C6E-918C-4EC6-BF20-9361167F6AAB}">
      <dgm:prSet/>
      <dgm:spPr/>
      <dgm:t>
        <a:bodyPr/>
        <a:lstStyle/>
        <a:p>
          <a:endParaRPr lang="en-US"/>
        </a:p>
      </dgm:t>
    </dgm:pt>
    <dgm:pt modelId="{D6ADE325-21E6-4552-95A8-CE304B184066}">
      <dgm:prSet phldrT="[Text]"/>
      <dgm:spPr/>
      <dgm:t>
        <a:bodyPr/>
        <a:lstStyle/>
        <a:p>
          <a:r>
            <a:rPr lang="en-US" dirty="0" err="1" smtClean="0">
              <a:latin typeface="Tw Cen MT" pitchFamily="34" charset="0"/>
            </a:rPr>
            <a:t>Idhghaam</a:t>
          </a:r>
          <a:endParaRPr lang="ar-SA" dirty="0" smtClean="0">
            <a:latin typeface="Tw Cen MT" pitchFamily="34" charset="0"/>
          </a:endParaRPr>
        </a:p>
        <a:p>
          <a:r>
            <a:rPr lang="ar-SA" b="1" dirty="0" smtClean="0">
              <a:latin typeface="Traditional Arabic" pitchFamily="18" charset="-78"/>
              <a:cs typeface="Traditional Arabic" pitchFamily="18" charset="-78"/>
            </a:rPr>
            <a:t>اذغام</a:t>
          </a:r>
          <a:endParaRPr lang="en-US" dirty="0"/>
        </a:p>
      </dgm:t>
    </dgm:pt>
    <dgm:pt modelId="{588E74B1-25B2-474F-B6FE-6006776A133E}" type="parTrans" cxnId="{4C69783B-5F7C-4645-8111-A029AFD31793}">
      <dgm:prSet/>
      <dgm:spPr/>
      <dgm:t>
        <a:bodyPr/>
        <a:lstStyle/>
        <a:p>
          <a:endParaRPr lang="en-US"/>
        </a:p>
      </dgm:t>
    </dgm:pt>
    <dgm:pt modelId="{0E99E6A4-0C21-430E-AFEA-17ACD72C4C21}" type="sibTrans" cxnId="{4C69783B-5F7C-4645-8111-A029AFD31793}">
      <dgm:prSet/>
      <dgm:spPr/>
      <dgm:t>
        <a:bodyPr/>
        <a:lstStyle/>
        <a:p>
          <a:endParaRPr lang="en-US"/>
        </a:p>
      </dgm:t>
    </dgm:pt>
    <dgm:pt modelId="{DE73DEEF-A6B4-4721-95F5-8AA18943B1E0}">
      <dgm:prSet phldrT="[Text]"/>
      <dgm:spPr/>
      <dgm:t>
        <a:bodyPr/>
        <a:lstStyle/>
        <a:p>
          <a:r>
            <a:rPr lang="en-US" dirty="0" err="1" smtClean="0">
              <a:latin typeface="Tw Cen MT" pitchFamily="34" charset="0"/>
            </a:rPr>
            <a:t>Ikhfa</a:t>
          </a:r>
          <a:endParaRPr lang="ar-SA" dirty="0" smtClean="0">
            <a:latin typeface="Tw Cen MT" pitchFamily="34" charset="0"/>
          </a:endParaRPr>
        </a:p>
        <a:p>
          <a:r>
            <a:rPr lang="ar-SA" b="1" dirty="0" smtClean="0">
              <a:latin typeface="Traditional Arabic" pitchFamily="18" charset="-78"/>
              <a:cs typeface="Traditional Arabic" pitchFamily="18" charset="-78"/>
            </a:rPr>
            <a:t>اخفاء</a:t>
          </a:r>
          <a:endParaRPr lang="en-US" dirty="0"/>
        </a:p>
      </dgm:t>
    </dgm:pt>
    <dgm:pt modelId="{12993531-F414-4542-B11E-1A9276E86A22}" type="parTrans" cxnId="{810D2F22-8A07-4DFB-A4A1-923BFE99E930}">
      <dgm:prSet/>
      <dgm:spPr/>
      <dgm:t>
        <a:bodyPr/>
        <a:lstStyle/>
        <a:p>
          <a:endParaRPr lang="en-US"/>
        </a:p>
      </dgm:t>
    </dgm:pt>
    <dgm:pt modelId="{BC3CE2B3-D842-4EE6-A97B-7D6CE9763339}" type="sibTrans" cxnId="{810D2F22-8A07-4DFB-A4A1-923BFE99E930}">
      <dgm:prSet/>
      <dgm:spPr/>
      <dgm:t>
        <a:bodyPr/>
        <a:lstStyle/>
        <a:p>
          <a:endParaRPr lang="en-US"/>
        </a:p>
      </dgm:t>
    </dgm:pt>
    <dgm:pt modelId="{83892D02-3B6F-4CB8-ACEE-783E18FCF1E8}" type="pres">
      <dgm:prSet presAssocID="{5A0E6C09-95BD-46EF-B69E-629729E246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ECE0F9-6DC4-4F5A-88B2-21B67A87D3F7}" type="pres">
      <dgm:prSet presAssocID="{7592B13D-4D7E-480A-8DDD-A6AC88231C4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AE26E-32F9-43F0-A257-85AE2FA0D19B}" type="pres">
      <dgm:prSet presAssocID="{82AC9744-A291-4A92-9BA0-76533D627700}" presName="sibTrans" presStyleCnt="0"/>
      <dgm:spPr/>
    </dgm:pt>
    <dgm:pt modelId="{564B1486-59B2-47BE-9C44-E1700DEF7C5B}" type="pres">
      <dgm:prSet presAssocID="{A69465E5-8DAB-4AFE-8AC7-77FEB2541FB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656CE-2FD7-4C80-AFF9-9A3A219A1D1A}" type="pres">
      <dgm:prSet presAssocID="{74B6DA6A-13A6-482F-838B-B2734F262C05}" presName="sibTrans" presStyleCnt="0"/>
      <dgm:spPr/>
    </dgm:pt>
    <dgm:pt modelId="{C26091FD-AF16-417E-B919-28DBEAD7391A}" type="pres">
      <dgm:prSet presAssocID="{D6ADE325-21E6-4552-95A8-CE304B18406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C1F95-F410-4DAD-8C5F-CFB424D455DF}" type="pres">
      <dgm:prSet presAssocID="{0E99E6A4-0C21-430E-AFEA-17ACD72C4C21}" presName="sibTrans" presStyleCnt="0"/>
      <dgm:spPr/>
    </dgm:pt>
    <dgm:pt modelId="{70A62D6F-65CC-4DF0-A268-B82B827419B4}" type="pres">
      <dgm:prSet presAssocID="{DE73DEEF-A6B4-4721-95F5-8AA18943B1E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0D2F22-8A07-4DFB-A4A1-923BFE99E930}" srcId="{5A0E6C09-95BD-46EF-B69E-629729E2461B}" destId="{DE73DEEF-A6B4-4721-95F5-8AA18943B1E0}" srcOrd="3" destOrd="0" parTransId="{12993531-F414-4542-B11E-1A9276E86A22}" sibTransId="{BC3CE2B3-D842-4EE6-A97B-7D6CE9763339}"/>
    <dgm:cxn modelId="{A4CD1C6E-918C-4EC6-BF20-9361167F6AAB}" srcId="{5A0E6C09-95BD-46EF-B69E-629729E2461B}" destId="{A69465E5-8DAB-4AFE-8AC7-77FEB2541FBB}" srcOrd="1" destOrd="0" parTransId="{F8B17BE1-34DA-43ED-8BD5-F755C82F645D}" sibTransId="{74B6DA6A-13A6-482F-838B-B2734F262C05}"/>
    <dgm:cxn modelId="{10823E25-8A43-4B3A-9BAE-A536937CCFE1}" type="presOf" srcId="{DE73DEEF-A6B4-4721-95F5-8AA18943B1E0}" destId="{70A62D6F-65CC-4DF0-A268-B82B827419B4}" srcOrd="0" destOrd="0" presId="urn:microsoft.com/office/officeart/2005/8/layout/default"/>
    <dgm:cxn modelId="{4C69783B-5F7C-4645-8111-A029AFD31793}" srcId="{5A0E6C09-95BD-46EF-B69E-629729E2461B}" destId="{D6ADE325-21E6-4552-95A8-CE304B184066}" srcOrd="2" destOrd="0" parTransId="{588E74B1-25B2-474F-B6FE-6006776A133E}" sibTransId="{0E99E6A4-0C21-430E-AFEA-17ACD72C4C21}"/>
    <dgm:cxn modelId="{A281AC83-FA23-44FA-A861-2BD140387C8B}" type="presOf" srcId="{A69465E5-8DAB-4AFE-8AC7-77FEB2541FBB}" destId="{564B1486-59B2-47BE-9C44-E1700DEF7C5B}" srcOrd="0" destOrd="0" presId="urn:microsoft.com/office/officeart/2005/8/layout/default"/>
    <dgm:cxn modelId="{9A184A2D-E0D4-4919-BDA1-05B70EFB7BF0}" type="presOf" srcId="{7592B13D-4D7E-480A-8DDD-A6AC88231C4D}" destId="{66ECE0F9-6DC4-4F5A-88B2-21B67A87D3F7}" srcOrd="0" destOrd="0" presId="urn:microsoft.com/office/officeart/2005/8/layout/default"/>
    <dgm:cxn modelId="{6729A12A-3782-492E-8AD5-6361CD0486D6}" srcId="{5A0E6C09-95BD-46EF-B69E-629729E2461B}" destId="{7592B13D-4D7E-480A-8DDD-A6AC88231C4D}" srcOrd="0" destOrd="0" parTransId="{DC30F230-C144-4163-BCD8-DBBA178B282E}" sibTransId="{82AC9744-A291-4A92-9BA0-76533D627700}"/>
    <dgm:cxn modelId="{E964EA99-D87C-4B07-B2C2-7EE52F24765C}" type="presOf" srcId="{5A0E6C09-95BD-46EF-B69E-629729E2461B}" destId="{83892D02-3B6F-4CB8-ACEE-783E18FCF1E8}" srcOrd="0" destOrd="0" presId="urn:microsoft.com/office/officeart/2005/8/layout/default"/>
    <dgm:cxn modelId="{FF73D28E-D9D6-46B0-B84B-B03D413A2852}" type="presOf" srcId="{D6ADE325-21E6-4552-95A8-CE304B184066}" destId="{C26091FD-AF16-417E-B919-28DBEAD7391A}" srcOrd="0" destOrd="0" presId="urn:microsoft.com/office/officeart/2005/8/layout/default"/>
    <dgm:cxn modelId="{0DDFF9A7-F94F-4A2C-9589-A8F9287D1F1C}" type="presParOf" srcId="{83892D02-3B6F-4CB8-ACEE-783E18FCF1E8}" destId="{66ECE0F9-6DC4-4F5A-88B2-21B67A87D3F7}" srcOrd="0" destOrd="0" presId="urn:microsoft.com/office/officeart/2005/8/layout/default"/>
    <dgm:cxn modelId="{B25BB711-70AA-47F7-AE73-0B26922A8632}" type="presParOf" srcId="{83892D02-3B6F-4CB8-ACEE-783E18FCF1E8}" destId="{1B0AE26E-32F9-43F0-A257-85AE2FA0D19B}" srcOrd="1" destOrd="0" presId="urn:microsoft.com/office/officeart/2005/8/layout/default"/>
    <dgm:cxn modelId="{A98F30CC-9297-4C1B-B525-9F0264FE4716}" type="presParOf" srcId="{83892D02-3B6F-4CB8-ACEE-783E18FCF1E8}" destId="{564B1486-59B2-47BE-9C44-E1700DEF7C5B}" srcOrd="2" destOrd="0" presId="urn:microsoft.com/office/officeart/2005/8/layout/default"/>
    <dgm:cxn modelId="{98867CE2-FFA0-46E5-B32C-F202D3CE1CDA}" type="presParOf" srcId="{83892D02-3B6F-4CB8-ACEE-783E18FCF1E8}" destId="{92F656CE-2FD7-4C80-AFF9-9A3A219A1D1A}" srcOrd="3" destOrd="0" presId="urn:microsoft.com/office/officeart/2005/8/layout/default"/>
    <dgm:cxn modelId="{97ED420E-A710-4E0B-B13A-9EF040177C11}" type="presParOf" srcId="{83892D02-3B6F-4CB8-ACEE-783E18FCF1E8}" destId="{C26091FD-AF16-417E-B919-28DBEAD7391A}" srcOrd="4" destOrd="0" presId="urn:microsoft.com/office/officeart/2005/8/layout/default"/>
    <dgm:cxn modelId="{9DF52DD8-BC92-4B90-BF3F-557017A959C5}" type="presParOf" srcId="{83892D02-3B6F-4CB8-ACEE-783E18FCF1E8}" destId="{A69C1F95-F410-4DAD-8C5F-CFB424D455DF}" srcOrd="5" destOrd="0" presId="urn:microsoft.com/office/officeart/2005/8/layout/default"/>
    <dgm:cxn modelId="{6F5AD801-7E04-4E58-8386-9A699BF6B2B5}" type="presParOf" srcId="{83892D02-3B6F-4CB8-ACEE-783E18FCF1E8}" destId="{70A62D6F-65CC-4DF0-A268-B82B827419B4}" srcOrd="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F94BF8BF-D329-4505-B9AF-2F2296084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1268413"/>
            <a:ext cx="5903912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155825"/>
            <a:ext cx="5903912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46813" y="188913"/>
            <a:ext cx="1854200" cy="5830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4213" y="188913"/>
            <a:ext cx="5410200" cy="5830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213" y="9080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68813" y="9080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88913"/>
            <a:ext cx="741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908050"/>
            <a:ext cx="74168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57158" y="714356"/>
            <a:ext cx="8358246" cy="7207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Trajan Pro" pitchFamily="18" charset="0"/>
              </a:rPr>
              <a:t>Rules of </a:t>
            </a:r>
            <a:br>
              <a:rPr lang="en-US" sz="4000" dirty="0" smtClean="0">
                <a:latin typeface="Trajan Pro" pitchFamily="18" charset="0"/>
              </a:rPr>
            </a:br>
            <a:r>
              <a:rPr lang="en-US" sz="4000" dirty="0" smtClean="0">
                <a:latin typeface="Trajan Pro" pitchFamily="18" charset="0"/>
              </a:rPr>
              <a:t>Noon </a:t>
            </a:r>
            <a:r>
              <a:rPr lang="en-US" sz="4000" dirty="0" err="1" smtClean="0">
                <a:latin typeface="Trajan Pro" pitchFamily="18" charset="0"/>
              </a:rPr>
              <a:t>Saakin</a:t>
            </a:r>
            <a:r>
              <a:rPr lang="en-US" sz="4000" dirty="0" smtClean="0">
                <a:latin typeface="Trajan Pro" pitchFamily="18" charset="0"/>
              </a:rPr>
              <a:t> and </a:t>
            </a:r>
            <a:r>
              <a:rPr lang="en-US" sz="4000" dirty="0" err="1" smtClean="0">
                <a:latin typeface="Trajan Pro" pitchFamily="18" charset="0"/>
              </a:rPr>
              <a:t>Tanween</a:t>
            </a:r>
            <a:endParaRPr lang="en-US" sz="4000" dirty="0" smtClean="0">
              <a:latin typeface="Trajan Pro" pitchFamily="18" charset="0"/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500166" y="5210192"/>
            <a:ext cx="6500858" cy="1504956"/>
          </a:xfr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Mr. A. </a:t>
            </a:r>
            <a:r>
              <a:rPr lang="en-US" sz="3200" dirty="0" err="1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Ahamed</a:t>
            </a:r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Faize</a:t>
            </a:r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M.A., </a:t>
            </a:r>
            <a:r>
              <a:rPr lang="en-US" sz="1600" dirty="0" err="1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M.Phil</a:t>
            </a:r>
            <a:endParaRPr lang="en-US" sz="1600" dirty="0" smtClean="0">
              <a:solidFill>
                <a:schemeClr val="bg1"/>
              </a:solidFill>
              <a:latin typeface="Tw Cen MT" pitchFamily="34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Assistant Professor of Arabic</a:t>
            </a:r>
          </a:p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Hajee</a:t>
            </a:r>
            <a:r>
              <a:rPr lang="en-US" sz="1600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Karutha</a:t>
            </a:r>
            <a:r>
              <a:rPr lang="en-US" sz="1600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Rowther</a:t>
            </a:r>
            <a:r>
              <a:rPr lang="en-US" sz="1600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Howdia</a:t>
            </a:r>
            <a:r>
              <a:rPr lang="en-US" sz="1600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 College (</a:t>
            </a:r>
            <a:r>
              <a:rPr lang="en-US" sz="1600" dirty="0" err="1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Autonomus</a:t>
            </a:r>
            <a:r>
              <a:rPr lang="en-US" sz="1600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),  </a:t>
            </a:r>
            <a:r>
              <a:rPr lang="en-US" sz="1600" dirty="0" err="1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Uthamapalayam</a:t>
            </a:r>
            <a:r>
              <a:rPr lang="en-US" sz="1600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Blog ID: www.sathaki90.blogspot.com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509558" y="2065333"/>
            <a:ext cx="8358246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dhabi" pitchFamily="2" charset="-78"/>
                <a:ea typeface="+mj-ea"/>
                <a:cs typeface="Aldhabi" pitchFamily="2" charset="-78"/>
              </a:rPr>
              <a:t>احكام</a:t>
            </a:r>
            <a:r>
              <a:rPr kumimoji="0" lang="ar-SA" sz="8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dhabi" pitchFamily="2" charset="-78"/>
                <a:ea typeface="+mj-ea"/>
                <a:cs typeface="Aldhabi" pitchFamily="2" charset="-78"/>
              </a:rPr>
              <a:t> نون ساكن و تنوين</a:t>
            </a:r>
            <a:endParaRPr kumimoji="0" lang="en-US" sz="8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dhabi" pitchFamily="2" charset="-78"/>
              <a:ea typeface="+mj-ea"/>
              <a:cs typeface="Aldhab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r>
              <a:rPr lang="en-US" dirty="0" smtClean="0">
                <a:latin typeface="Tw Cen MT Condensed Extra Bold" pitchFamily="34" charset="0"/>
              </a:rPr>
              <a:t>Examples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 bwMode="auto">
          <a:xfrm>
            <a:off x="5643570" y="785794"/>
            <a:ext cx="2652730" cy="559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0000" indent="-270000" algn="just" rtl="1">
              <a:lnSpc>
                <a:spcPct val="150000"/>
              </a:lnSpc>
              <a:spcBef>
                <a:spcPts val="6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اَنْ يُّؤْتَي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  <a:p>
            <a:pPr marL="270000" indent="-270000" algn="just" rtl="1">
              <a:lnSpc>
                <a:spcPct val="150000"/>
              </a:lnSpc>
              <a:spcBef>
                <a:spcPts val="6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مَنْ يَّعْمَلُ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  <a:p>
            <a:pPr marL="270000" indent="-270000" algn="just" rtl="1">
              <a:lnSpc>
                <a:spcPct val="150000"/>
              </a:lnSpc>
              <a:spcBef>
                <a:spcPts val="6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وُجُوْهٌ يَّوْمَئِذٍ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  <a:p>
            <a:pPr marL="270000" indent="-270000" algn="just" rtl="1">
              <a:lnSpc>
                <a:spcPct val="150000"/>
              </a:lnSpc>
              <a:spcBef>
                <a:spcPts val="6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اِلَهًا وَّاحِدًا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  <a:p>
            <a:pPr marL="270000" indent="-270000" algn="just" rtl="1">
              <a:lnSpc>
                <a:spcPct val="150000"/>
              </a:lnSpc>
              <a:spcBef>
                <a:spcPts val="6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اِنْ وَّهَبَتْ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 bwMode="auto">
          <a:xfrm>
            <a:off x="2643174" y="764119"/>
            <a:ext cx="2652730" cy="559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0000" indent="-270000" algn="just" rtl="1">
              <a:lnSpc>
                <a:spcPct val="150000"/>
              </a:lnSpc>
              <a:spcBef>
                <a:spcPts val="6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جَنّتٍ وَّ عُيُونٍ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  <a:p>
            <a:pPr marL="270000" indent="-270000" algn="just" rtl="1">
              <a:lnSpc>
                <a:spcPct val="150000"/>
              </a:lnSpc>
              <a:spcBef>
                <a:spcPts val="6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رَسُوْلٌ مِّنَ اللهِ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  <a:p>
            <a:pPr marL="270000" indent="-270000" algn="just" rtl="1">
              <a:lnSpc>
                <a:spcPct val="150000"/>
              </a:lnSpc>
              <a:spcBef>
                <a:spcPts val="6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مِنْ نَبِيٍ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  <a:p>
            <a:pPr marL="270000" indent="-270000" algn="just" rtl="1">
              <a:lnSpc>
                <a:spcPct val="150000"/>
              </a:lnSpc>
              <a:spcBef>
                <a:spcPts val="6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فَمَنْ نَّكَثَ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  <a:p>
            <a:pPr marL="270000" indent="-270000" algn="just" rtl="1">
              <a:lnSpc>
                <a:spcPct val="150000"/>
              </a:lnSpc>
              <a:spcBef>
                <a:spcPts val="6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نُوْرًا نَهْدِيْ</a:t>
            </a:r>
            <a:endParaRPr lang="en-IN" sz="4500" kern="0" dirty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r>
              <a:rPr lang="en-US" dirty="0" smtClean="0">
                <a:latin typeface="Tw Cen MT Condensed Extra Bold" pitchFamily="34" charset="0"/>
              </a:rPr>
              <a:t>Examples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 bwMode="auto">
          <a:xfrm>
            <a:off x="5643570" y="785794"/>
            <a:ext cx="2652730" cy="554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0000" indent="-270000" algn="just" rtl="1">
              <a:lnSpc>
                <a:spcPct val="150000"/>
              </a:lnSpc>
              <a:spcBef>
                <a:spcPts val="5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مُحَمَّدُ رَّسُوْلُ اللهِ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  <a:p>
            <a:pPr marL="270000" indent="-270000" algn="just" rtl="1">
              <a:lnSpc>
                <a:spcPct val="150000"/>
              </a:lnSpc>
              <a:spcBef>
                <a:spcPts val="5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مِنْ رَبِّكَ	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  <a:p>
            <a:pPr marL="270000" indent="-270000" algn="just" rtl="1">
              <a:lnSpc>
                <a:spcPct val="150000"/>
              </a:lnSpc>
              <a:spcBef>
                <a:spcPts val="5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عِيْشَةٍ رَاضِيَةٍ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  <a:p>
            <a:pPr marL="270000" indent="-270000" algn="just" rtl="1">
              <a:lnSpc>
                <a:spcPct val="150000"/>
              </a:lnSpc>
              <a:spcBef>
                <a:spcPts val="5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رَءُوْفٌ رَّحِيْمٌ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  <a:p>
            <a:pPr marL="270000" indent="-270000" algn="just" rtl="1">
              <a:lnSpc>
                <a:spcPct val="150000"/>
              </a:lnSpc>
              <a:spcBef>
                <a:spcPts val="5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مِنْ لَّدُنْهُ	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 bwMode="auto">
          <a:xfrm>
            <a:off x="2643174" y="764119"/>
            <a:ext cx="2652730" cy="325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0000" indent="-270000" algn="just" rtl="1">
              <a:lnSpc>
                <a:spcPct val="150000"/>
              </a:lnSpc>
              <a:spcBef>
                <a:spcPts val="5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يَكُنْ لَهُ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  <a:p>
            <a:pPr marL="270000" indent="-270000" algn="just" rtl="1">
              <a:lnSpc>
                <a:spcPct val="150000"/>
              </a:lnSpc>
              <a:spcBef>
                <a:spcPts val="5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رِزْقًا لَكُمْ	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  <a:p>
            <a:pPr marL="270000" indent="-270000" algn="just" rtl="1">
              <a:lnSpc>
                <a:spcPct val="150000"/>
              </a:lnSpc>
              <a:spcBef>
                <a:spcPts val="5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اُفٍّ لَكُمْ</a:t>
            </a:r>
            <a:endParaRPr lang="en-IN" sz="4500" kern="0" dirty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>
                <a:latin typeface="Tw Cen MT" pitchFamily="34" charset="0"/>
              </a:rPr>
              <a:t>Ikhfa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اخفاء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08050"/>
            <a:ext cx="8215369" cy="5111750"/>
          </a:xfrm>
        </p:spPr>
        <p:txBody>
          <a:bodyPr/>
          <a:lstStyle/>
          <a:p>
            <a:pPr algn="just">
              <a:buNone/>
            </a:pPr>
            <a:r>
              <a:rPr lang="en-US" sz="3200" dirty="0" smtClean="0">
                <a:latin typeface="Tw Cen MT" pitchFamily="34" charset="0"/>
              </a:rPr>
              <a:t>		When we have learnt the above three rules, we will discover that there are fifteen letters remaining, they are: </a:t>
            </a:r>
          </a:p>
          <a:p>
            <a:pPr algn="just">
              <a:buNone/>
            </a:pP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ت ث ج د ذ ز س ش ص ض ط ظ ف ق ك </a:t>
            </a:r>
            <a:r>
              <a:rPr lang="en-IN" sz="4000" b="1" dirty="0" smtClean="0">
                <a:latin typeface="Traditional Arabic" pitchFamily="18" charset="-78"/>
                <a:cs typeface="Traditional Arabic" pitchFamily="18" charset="-78"/>
              </a:rPr>
              <a:t>	</a:t>
            </a:r>
            <a:r>
              <a:rPr lang="en-US" sz="3200" dirty="0" smtClean="0">
                <a:latin typeface="Tw Cen MT" pitchFamily="34" charset="0"/>
              </a:rPr>
              <a:t>Whenever any of these fifteen letters appear after Noon </a:t>
            </a:r>
            <a:r>
              <a:rPr lang="en-US" sz="3200" dirty="0" err="1" smtClean="0">
                <a:latin typeface="Tw Cen MT" pitchFamily="34" charset="0"/>
              </a:rPr>
              <a:t>Saakin</a:t>
            </a:r>
            <a:r>
              <a:rPr lang="en-US" sz="3200" dirty="0" smtClean="0">
                <a:latin typeface="Tw Cen MT" pitchFamily="34" charset="0"/>
              </a:rPr>
              <a:t> or </a:t>
            </a:r>
            <a:r>
              <a:rPr lang="en-US" sz="3200" dirty="0" err="1" smtClean="0">
                <a:latin typeface="Tw Cen MT" pitchFamily="34" charset="0"/>
              </a:rPr>
              <a:t>Tanween</a:t>
            </a:r>
            <a:r>
              <a:rPr lang="en-US" sz="3200" dirty="0" smtClean="0">
                <a:latin typeface="Tw Cen MT" pitchFamily="34" charset="0"/>
              </a:rPr>
              <a:t>, </a:t>
            </a:r>
            <a:r>
              <a:rPr lang="en-US" sz="3200" dirty="0" err="1" smtClean="0">
                <a:latin typeface="Tw Cen MT" pitchFamily="34" charset="0"/>
              </a:rPr>
              <a:t>Ikhfa</a:t>
            </a:r>
            <a:r>
              <a:rPr lang="en-US" sz="3200" dirty="0" smtClean="0">
                <a:latin typeface="Tw Cen MT" pitchFamily="34" charset="0"/>
              </a:rPr>
              <a:t> will be done. </a:t>
            </a:r>
          </a:p>
          <a:p>
            <a:pPr algn="just">
              <a:buNone/>
            </a:pPr>
            <a:r>
              <a:rPr lang="en-US" sz="3200" dirty="0" smtClean="0">
                <a:latin typeface="Tw Cen MT" pitchFamily="34" charset="0"/>
              </a:rPr>
              <a:t>		</a:t>
            </a:r>
            <a:r>
              <a:rPr lang="en-US" sz="3200" dirty="0" err="1" smtClean="0">
                <a:latin typeface="Tw Cen MT" pitchFamily="34" charset="0"/>
              </a:rPr>
              <a:t>Ikhfa</a:t>
            </a:r>
            <a:r>
              <a:rPr lang="en-US" sz="3200" dirty="0" smtClean="0">
                <a:latin typeface="Tw Cen MT" pitchFamily="34" charset="0"/>
              </a:rPr>
              <a:t> means to slightly “hide” the “N” sound of the Noon </a:t>
            </a:r>
            <a:r>
              <a:rPr lang="en-US" sz="3200" dirty="0" err="1" smtClean="0">
                <a:latin typeface="Tw Cen MT" pitchFamily="34" charset="0"/>
              </a:rPr>
              <a:t>Saakin</a:t>
            </a:r>
            <a:r>
              <a:rPr lang="en-US" sz="3200" dirty="0" smtClean="0">
                <a:latin typeface="Tw Cen MT" pitchFamily="34" charset="0"/>
              </a:rPr>
              <a:t> and </a:t>
            </a:r>
            <a:r>
              <a:rPr lang="en-US" sz="3200" dirty="0" err="1" smtClean="0">
                <a:latin typeface="Tw Cen MT" pitchFamily="34" charset="0"/>
              </a:rPr>
              <a:t>Tanween</a:t>
            </a:r>
            <a:r>
              <a:rPr lang="en-US" sz="3200" dirty="0" smtClean="0">
                <a:latin typeface="Tw Cen MT" pitchFamily="34" charset="0"/>
              </a:rPr>
              <a:t>, bring the shadow of the letter, and lengthen it slightly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r>
              <a:rPr lang="en-US" dirty="0" smtClean="0">
                <a:latin typeface="Tw Cen MT Condensed Extra Bold" pitchFamily="34" charset="0"/>
              </a:rPr>
              <a:t>Examples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 bwMode="auto">
          <a:xfrm>
            <a:off x="5643570" y="785794"/>
            <a:ext cx="265273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rtl="1">
              <a:lnSpc>
                <a:spcPct val="150000"/>
              </a:lnSpc>
              <a:spcBef>
                <a:spcPct val="200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اَنْتَ مُنْذِرُ	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  <a:p>
            <a:pPr marL="342900" indent="-342900" algn="just" rtl="1">
              <a:lnSpc>
                <a:spcPct val="150000"/>
              </a:lnSpc>
              <a:spcBef>
                <a:spcPct val="200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كِرَامًا كَاتِبِيْنَ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  <a:p>
            <a:pPr marL="342900" indent="-342900" algn="just" rtl="1">
              <a:lnSpc>
                <a:spcPct val="150000"/>
              </a:lnSpc>
              <a:spcBef>
                <a:spcPct val="200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كُنْتُ تُرَابًا	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  <a:p>
            <a:pPr marL="342900" indent="-342900" algn="just" rtl="1">
              <a:lnSpc>
                <a:spcPct val="150000"/>
              </a:lnSpc>
              <a:spcBef>
                <a:spcPct val="200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يَتِيْمًا فَأَوَى</a:t>
            </a:r>
            <a:endParaRPr lang="en-IN" sz="4500" kern="0" dirty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2857488" y="857232"/>
            <a:ext cx="265273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rtl="1">
              <a:lnSpc>
                <a:spcPct val="150000"/>
              </a:lnSpc>
              <a:spcBef>
                <a:spcPct val="200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نَارًا ذَاتَ	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  <a:p>
            <a:pPr marL="342900" indent="-342900" algn="just" rtl="1">
              <a:lnSpc>
                <a:spcPct val="150000"/>
              </a:lnSpc>
              <a:spcBef>
                <a:spcPct val="200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فَلَنْ تَـجـِدَ</a:t>
            </a:r>
            <a:endParaRPr lang="en-IN" sz="4500" kern="0" dirty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919678"/>
            <a:ext cx="7127875" cy="723900"/>
          </a:xfrm>
        </p:spPr>
        <p:txBody>
          <a:bodyPr/>
          <a:lstStyle/>
          <a:p>
            <a:pPr algn="ctr"/>
            <a:r>
              <a:rPr lang="en-US" sz="6000" dirty="0" smtClean="0">
                <a:latin typeface="Tw Cen MT Condensed Extra Bold" pitchFamily="34" charset="0"/>
              </a:rPr>
              <a:t>THANK YOU</a:t>
            </a:r>
            <a:endParaRPr lang="en-US" sz="6000" dirty="0" smtClean="0">
              <a:latin typeface="Tw Cen MT Condensed Extra Bold" pitchFamily="34" charset="0"/>
            </a:endParaRPr>
          </a:p>
        </p:txBody>
      </p:sp>
      <p:pic>
        <p:nvPicPr>
          <p:cNvPr id="7" name="Picture 6" descr="Tn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643050"/>
            <a:ext cx="5955197" cy="3214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105802" cy="649287"/>
          </a:xfrm>
        </p:spPr>
        <p:txBody>
          <a:bodyPr/>
          <a:lstStyle/>
          <a:p>
            <a:r>
              <a:rPr lang="en-US" sz="3400" dirty="0" smtClean="0">
                <a:latin typeface="Tw Cen MT Condensed Extra Bold" pitchFamily="34" charset="0"/>
              </a:rPr>
              <a:t>The Rules of Noon </a:t>
            </a:r>
            <a:r>
              <a:rPr lang="en-US" sz="3400" dirty="0" err="1" smtClean="0">
                <a:latin typeface="Tw Cen MT Condensed Extra Bold" pitchFamily="34" charset="0"/>
              </a:rPr>
              <a:t>Saakin</a:t>
            </a:r>
            <a:r>
              <a:rPr lang="en-US" sz="3400" dirty="0" smtClean="0">
                <a:latin typeface="Tw Cen MT Condensed Extra Bold" pitchFamily="34" charset="0"/>
              </a:rPr>
              <a:t> and </a:t>
            </a:r>
            <a:r>
              <a:rPr lang="en-US" sz="3400" dirty="0" err="1" smtClean="0">
                <a:latin typeface="Tw Cen MT Condensed Extra Bold" pitchFamily="34" charset="0"/>
              </a:rPr>
              <a:t>Tanween</a:t>
            </a:r>
            <a:endParaRPr lang="uk-UA" sz="3400" dirty="0" smtClean="0">
              <a:solidFill>
                <a:schemeClr val="tx2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714356"/>
            <a:ext cx="8464579" cy="511175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Tw Cen MT" pitchFamily="34" charset="0"/>
              </a:rPr>
              <a:t>Noon </a:t>
            </a:r>
            <a:r>
              <a:rPr lang="en-US" sz="2600" dirty="0" err="1" smtClean="0">
                <a:latin typeface="Tw Cen MT" pitchFamily="34" charset="0"/>
              </a:rPr>
              <a:t>Saakin</a:t>
            </a:r>
            <a:r>
              <a:rPr lang="en-US" sz="2600" dirty="0" smtClean="0">
                <a:latin typeface="Tw Cen MT" pitchFamily="34" charset="0"/>
              </a:rPr>
              <a:t> means a Noon with a </a:t>
            </a:r>
            <a:r>
              <a:rPr lang="en-US" sz="2600" dirty="0" err="1" smtClean="0">
                <a:latin typeface="Tw Cen MT" pitchFamily="34" charset="0"/>
              </a:rPr>
              <a:t>Jazm</a:t>
            </a:r>
            <a:r>
              <a:rPr lang="en-US" sz="2600" dirty="0" smtClean="0">
                <a:latin typeface="Tw Cen MT" pitchFamily="34" charset="0"/>
              </a:rPr>
              <a:t>/</a:t>
            </a:r>
            <a:r>
              <a:rPr lang="en-US" sz="2600" dirty="0" err="1" smtClean="0">
                <a:latin typeface="Tw Cen MT" pitchFamily="34" charset="0"/>
              </a:rPr>
              <a:t>Sukoon</a:t>
            </a:r>
            <a:r>
              <a:rPr lang="en-US" sz="2600" dirty="0" smtClean="0">
                <a:latin typeface="Tw Cen MT" pitchFamily="34" charset="0"/>
              </a:rPr>
              <a:t> on it.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Tw Cen MT" pitchFamily="34" charset="0"/>
              </a:rPr>
              <a:t> </a:t>
            </a:r>
            <a:r>
              <a:rPr lang="en-US" sz="2600" dirty="0" err="1" smtClean="0">
                <a:latin typeface="Tw Cen MT" pitchFamily="34" charset="0"/>
              </a:rPr>
              <a:t>Tanween</a:t>
            </a:r>
            <a:r>
              <a:rPr lang="en-US" sz="2600" dirty="0" smtClean="0">
                <a:latin typeface="Tw Cen MT" pitchFamily="34" charset="0"/>
              </a:rPr>
              <a:t> means two </a:t>
            </a:r>
            <a:r>
              <a:rPr lang="en-US" sz="2600" dirty="0" err="1" smtClean="0">
                <a:latin typeface="Tw Cen MT" pitchFamily="34" charset="0"/>
              </a:rPr>
              <a:t>Fatha</a:t>
            </a:r>
            <a:r>
              <a:rPr lang="en-US" sz="2600" dirty="0" smtClean="0">
                <a:latin typeface="Tw Cen MT" pitchFamily="34" charset="0"/>
              </a:rPr>
              <a:t> (</a:t>
            </a:r>
            <a:r>
              <a:rPr lang="en-US" sz="2600" dirty="0" err="1" smtClean="0">
                <a:latin typeface="Tw Cen MT" pitchFamily="34" charset="0"/>
              </a:rPr>
              <a:t>Nasb</a:t>
            </a:r>
            <a:r>
              <a:rPr lang="en-US" sz="2600" dirty="0" smtClean="0">
                <a:latin typeface="Tw Cen MT" pitchFamily="34" charset="0"/>
              </a:rPr>
              <a:t>), two </a:t>
            </a:r>
            <a:r>
              <a:rPr lang="en-US" sz="2600" dirty="0" err="1" smtClean="0">
                <a:latin typeface="Tw Cen MT" pitchFamily="34" charset="0"/>
              </a:rPr>
              <a:t>Kasra</a:t>
            </a:r>
            <a:r>
              <a:rPr lang="en-US" sz="2600" dirty="0" smtClean="0">
                <a:latin typeface="Tw Cen MT" pitchFamily="34" charset="0"/>
              </a:rPr>
              <a:t> (Jar), and two </a:t>
            </a:r>
            <a:r>
              <a:rPr lang="en-US" sz="2600" dirty="0" err="1" smtClean="0">
                <a:latin typeface="Tw Cen MT" pitchFamily="34" charset="0"/>
              </a:rPr>
              <a:t>Dhamma</a:t>
            </a:r>
            <a:r>
              <a:rPr lang="en-US" sz="2600" dirty="0" smtClean="0">
                <a:latin typeface="Tw Cen MT" pitchFamily="34" charset="0"/>
              </a:rPr>
              <a:t> (</a:t>
            </a:r>
            <a:r>
              <a:rPr lang="en-US" sz="2600" dirty="0" err="1" smtClean="0">
                <a:latin typeface="Tw Cen MT" pitchFamily="34" charset="0"/>
              </a:rPr>
              <a:t>Raf</a:t>
            </a:r>
            <a:r>
              <a:rPr lang="en-US" sz="2600" dirty="0" smtClean="0">
                <a:latin typeface="Tw Cen MT" pitchFamily="34" charset="0"/>
              </a:rPr>
              <a:t>)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Tw Cen MT" pitchFamily="34" charset="0"/>
              </a:rPr>
              <a:t>There are four rules related to Noon </a:t>
            </a:r>
            <a:r>
              <a:rPr lang="en-US" sz="2600" dirty="0" err="1" smtClean="0">
                <a:latin typeface="Tw Cen MT" pitchFamily="34" charset="0"/>
              </a:rPr>
              <a:t>Saakin</a:t>
            </a:r>
            <a:r>
              <a:rPr lang="en-US" sz="2600" dirty="0" smtClean="0">
                <a:latin typeface="Tw Cen MT" pitchFamily="34" charset="0"/>
              </a:rPr>
              <a:t> and </a:t>
            </a:r>
            <a:r>
              <a:rPr lang="en-US" sz="2600" dirty="0" err="1" smtClean="0">
                <a:latin typeface="Tw Cen MT" pitchFamily="34" charset="0"/>
              </a:rPr>
              <a:t>Tanween</a:t>
            </a:r>
            <a:r>
              <a:rPr lang="en-US" sz="2600" dirty="0" smtClean="0">
                <a:latin typeface="Tw Cen MT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Tw Cen MT" pitchFamily="34" charset="0"/>
              </a:rPr>
              <a:t>In all of the rules, you must look at the letter after the Noon </a:t>
            </a:r>
            <a:r>
              <a:rPr lang="en-US" sz="2600" dirty="0" err="1" smtClean="0">
                <a:latin typeface="Tw Cen MT" pitchFamily="34" charset="0"/>
              </a:rPr>
              <a:t>Saakin</a:t>
            </a:r>
            <a:r>
              <a:rPr lang="en-US" sz="2600" dirty="0" smtClean="0">
                <a:latin typeface="Tw Cen MT" pitchFamily="34" charset="0"/>
              </a:rPr>
              <a:t> or </a:t>
            </a:r>
            <a:r>
              <a:rPr lang="en-US" sz="2600" dirty="0" err="1" smtClean="0">
                <a:latin typeface="Tw Cen MT" pitchFamily="34" charset="0"/>
              </a:rPr>
              <a:t>Tanween</a:t>
            </a:r>
            <a:r>
              <a:rPr lang="en-US" sz="2600" dirty="0" smtClean="0">
                <a:latin typeface="Tw Cen MT" pitchFamily="34" charset="0"/>
              </a:rPr>
              <a:t> to determine which rule to follow.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 err="1" smtClean="0"/>
              <a:t>Ghunna</a:t>
            </a:r>
            <a:r>
              <a:rPr lang="en-US" sz="2400" dirty="0" smtClean="0"/>
              <a:t> is whenever a </a:t>
            </a:r>
            <a:r>
              <a:rPr lang="en-US" sz="2400" dirty="0" err="1" smtClean="0"/>
              <a:t>Shadda</a:t>
            </a:r>
            <a:r>
              <a:rPr lang="en-US" sz="2400" dirty="0" smtClean="0"/>
              <a:t> appears on Noon or </a:t>
            </a:r>
            <a:r>
              <a:rPr lang="en-US" sz="2400" dirty="0" err="1" smtClean="0"/>
              <a:t>Meem</a:t>
            </a:r>
            <a:r>
              <a:rPr lang="en-US" sz="2400" dirty="0" smtClean="0"/>
              <a:t>, one must vibrate the sound through the nose.</a:t>
            </a:r>
            <a:endParaRPr lang="uk-UA" sz="26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r>
              <a:rPr lang="en-US" dirty="0" smtClean="0">
                <a:latin typeface="Tw Cen MT Condensed Extra Bold" pitchFamily="34" charset="0"/>
              </a:rPr>
              <a:t>The Four Rules are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928794" y="1000108"/>
          <a:ext cx="7000924" cy="499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>
                <a:latin typeface="Tw Cen MT" pitchFamily="34" charset="0"/>
              </a:rPr>
              <a:t>Izhaar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اظهار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08050"/>
            <a:ext cx="8215369" cy="5111750"/>
          </a:xfrm>
        </p:spPr>
        <p:txBody>
          <a:bodyPr/>
          <a:lstStyle/>
          <a:p>
            <a:pPr algn="just">
              <a:buNone/>
            </a:pPr>
            <a:r>
              <a:rPr lang="en-US" sz="3200" dirty="0" smtClean="0">
                <a:latin typeface="Tw Cen MT" pitchFamily="34" charset="0"/>
              </a:rPr>
              <a:t>		When the noon </a:t>
            </a:r>
            <a:r>
              <a:rPr lang="en-US" sz="3200" dirty="0" err="1" smtClean="0">
                <a:latin typeface="Tw Cen MT" pitchFamily="34" charset="0"/>
              </a:rPr>
              <a:t>saakin</a:t>
            </a:r>
            <a:r>
              <a:rPr lang="en-US" sz="3200" dirty="0" smtClean="0">
                <a:latin typeface="Tw Cen MT" pitchFamily="34" charset="0"/>
              </a:rPr>
              <a:t> or </a:t>
            </a:r>
            <a:r>
              <a:rPr lang="en-US" sz="3200" dirty="0" err="1" smtClean="0">
                <a:latin typeface="Tw Cen MT" pitchFamily="34" charset="0"/>
              </a:rPr>
              <a:t>tanween</a:t>
            </a:r>
            <a:r>
              <a:rPr lang="en-US" sz="3200" dirty="0" smtClean="0">
                <a:latin typeface="Tw Cen MT" pitchFamily="34" charset="0"/>
              </a:rPr>
              <a:t> is followed by any of the </a:t>
            </a:r>
            <a:r>
              <a:rPr lang="en-US" sz="3200" dirty="0" err="1" smtClean="0">
                <a:latin typeface="Tw Cen MT" pitchFamily="34" charset="0"/>
              </a:rPr>
              <a:t>Huroof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Halaqiyya</a:t>
            </a:r>
            <a:r>
              <a:rPr lang="en-US" sz="3200" dirty="0" smtClean="0">
                <a:latin typeface="Tw Cen MT" pitchFamily="34" charset="0"/>
              </a:rPr>
              <a:t>, meaning the six letters that are pronounced from the throat, </a:t>
            </a:r>
            <a:r>
              <a:rPr lang="en-US" sz="3200" dirty="0" err="1" smtClean="0">
                <a:latin typeface="Tw Cen MT" pitchFamily="34" charset="0"/>
              </a:rPr>
              <a:t>Izhaar</a:t>
            </a:r>
            <a:r>
              <a:rPr lang="en-US" sz="3200" dirty="0" smtClean="0">
                <a:latin typeface="Tw Cen MT" pitchFamily="34" charset="0"/>
              </a:rPr>
              <a:t> will take place.</a:t>
            </a:r>
          </a:p>
          <a:p>
            <a:pPr algn="just">
              <a:buNone/>
            </a:pPr>
            <a:r>
              <a:rPr lang="en-US" sz="3200" dirty="0" smtClean="0">
                <a:latin typeface="Tw Cen MT" pitchFamily="34" charset="0"/>
              </a:rPr>
              <a:t>		</a:t>
            </a:r>
          </a:p>
          <a:p>
            <a:pPr algn="just">
              <a:buNone/>
            </a:pPr>
            <a:r>
              <a:rPr lang="en-US" sz="3200" dirty="0" smtClean="0">
                <a:latin typeface="Tw Cen MT" pitchFamily="34" charset="0"/>
              </a:rPr>
              <a:t>		</a:t>
            </a:r>
            <a:r>
              <a:rPr lang="en-US" sz="3200" dirty="0" err="1" smtClean="0">
                <a:latin typeface="Tw Cen MT" pitchFamily="34" charset="0"/>
              </a:rPr>
              <a:t>Izhaar</a:t>
            </a:r>
            <a:r>
              <a:rPr lang="en-US" sz="3200" dirty="0" smtClean="0">
                <a:latin typeface="Tw Cen MT" pitchFamily="34" charset="0"/>
              </a:rPr>
              <a:t> means to pronounce the “N” sound of the noon </a:t>
            </a:r>
            <a:r>
              <a:rPr lang="en-US" sz="3200" dirty="0" err="1" smtClean="0">
                <a:latin typeface="Tw Cen MT" pitchFamily="34" charset="0"/>
              </a:rPr>
              <a:t>saakin</a:t>
            </a:r>
            <a:r>
              <a:rPr lang="en-US" sz="3200" dirty="0" smtClean="0">
                <a:latin typeface="Tw Cen MT" pitchFamily="34" charset="0"/>
              </a:rPr>
              <a:t> or </a:t>
            </a:r>
            <a:r>
              <a:rPr lang="en-US" sz="3200" dirty="0" err="1" smtClean="0">
                <a:latin typeface="Tw Cen MT" pitchFamily="34" charset="0"/>
              </a:rPr>
              <a:t>tanween</a:t>
            </a:r>
            <a:r>
              <a:rPr lang="en-US" sz="3200" dirty="0" smtClean="0">
                <a:latin typeface="Tw Cen MT" pitchFamily="34" charset="0"/>
              </a:rPr>
              <a:t> clearly WITHOUT stretching it. The </a:t>
            </a:r>
            <a:r>
              <a:rPr lang="en-US" sz="3200" dirty="0" err="1" smtClean="0">
                <a:latin typeface="Tw Cen MT" pitchFamily="34" charset="0"/>
              </a:rPr>
              <a:t>huroof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halaqiyya</a:t>
            </a:r>
            <a:r>
              <a:rPr lang="en-US" sz="3200" dirty="0" smtClean="0">
                <a:latin typeface="Tw Cen MT" pitchFamily="34" charset="0"/>
              </a:rPr>
              <a:t> are:</a:t>
            </a:r>
            <a:r>
              <a:rPr lang="en-US" dirty="0" smtClean="0"/>
              <a:t> </a:t>
            </a: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ءه ع ح غ خ</a:t>
            </a:r>
            <a:endParaRPr lang="en-US" sz="40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r>
              <a:rPr lang="en-US" dirty="0" smtClean="0">
                <a:latin typeface="Tw Cen MT Condensed Extra Bold" pitchFamily="34" charset="0"/>
              </a:rPr>
              <a:t>Examples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 bwMode="auto">
          <a:xfrm>
            <a:off x="2714612" y="1071546"/>
            <a:ext cx="5581688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rtl="1">
              <a:spcBef>
                <a:spcPct val="20000"/>
              </a:spcBef>
            </a:pPr>
            <a:r>
              <a:rPr lang="ar-SA" sz="4500" b="1" kern="0" dirty="0" smtClean="0">
                <a:solidFill>
                  <a:srgbClr val="080808"/>
                </a:solidFill>
                <a:latin typeface="Baamini" pitchFamily="2" charset="0"/>
                <a:cs typeface="Traditional Arabic" pitchFamily="18" charset="-78"/>
              </a:rPr>
              <a:t>طَيْرًا اَبَابِيْلَ	</a:t>
            </a:r>
            <a:endParaRPr lang="en-IN" sz="4500" b="1" kern="0" dirty="0" smtClean="0">
              <a:solidFill>
                <a:srgbClr val="080808"/>
              </a:solidFill>
              <a:latin typeface="Baamini" pitchFamily="2" charset="0"/>
              <a:cs typeface="Traditional Arabic" pitchFamily="18" charset="-78"/>
            </a:endParaRPr>
          </a:p>
          <a:p>
            <a:pPr marL="342900" indent="-342900" algn="just" rtl="1">
              <a:spcBef>
                <a:spcPct val="20000"/>
              </a:spcBef>
            </a:pPr>
            <a:r>
              <a:rPr lang="ar-SA" sz="4500" b="1" kern="0" dirty="0" smtClean="0">
                <a:solidFill>
                  <a:srgbClr val="080808"/>
                </a:solidFill>
                <a:latin typeface="Baamini" pitchFamily="2" charset="0"/>
                <a:cs typeface="Traditional Arabic" pitchFamily="18" charset="-78"/>
              </a:rPr>
              <a:t>نَارٌ حَامِيَةٌ</a:t>
            </a:r>
            <a:endParaRPr lang="en-IN" sz="4500" b="1" kern="0" dirty="0" smtClean="0">
              <a:solidFill>
                <a:srgbClr val="080808"/>
              </a:solidFill>
              <a:latin typeface="Baamini" pitchFamily="2" charset="0"/>
              <a:cs typeface="Traditional Arabic" pitchFamily="18" charset="-78"/>
            </a:endParaRPr>
          </a:p>
          <a:p>
            <a:pPr marL="342900" indent="-342900" algn="just" rtl="1">
              <a:spcBef>
                <a:spcPct val="20000"/>
              </a:spcBef>
            </a:pPr>
            <a:r>
              <a:rPr kumimoji="0" lang="ar-SA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Baamini" pitchFamily="2" charset="0"/>
                <a:ea typeface="+mn-ea"/>
                <a:cs typeface="Traditional Arabic" pitchFamily="18" charset="-78"/>
              </a:rPr>
              <a:t>لِمَنْ</a:t>
            </a:r>
            <a:r>
              <a:rPr kumimoji="0" lang="ar-SA" sz="4500" b="1" i="0" u="none" strike="noStrike" kern="0" cap="none" spc="0" normalizeH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Baamini" pitchFamily="2" charset="0"/>
                <a:ea typeface="+mn-ea"/>
                <a:cs typeface="Traditional Arabic" pitchFamily="18" charset="-78"/>
              </a:rPr>
              <a:t> خَشِيَ	</a:t>
            </a:r>
            <a:endParaRPr kumimoji="0" lang="en-IN" sz="4500" b="1" i="0" u="none" strike="noStrike" kern="0" cap="none" spc="0" normalizeH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Baamini" pitchFamily="2" charset="0"/>
              <a:ea typeface="+mn-ea"/>
              <a:cs typeface="Traditional Arabic" pitchFamily="18" charset="-78"/>
            </a:endParaRPr>
          </a:p>
          <a:p>
            <a:pPr marL="342900" indent="-342900" algn="just" rtl="1">
              <a:spcBef>
                <a:spcPct val="20000"/>
              </a:spcBef>
            </a:pPr>
            <a:r>
              <a:rPr kumimoji="0" lang="ar-SA" sz="4500" b="1" i="0" u="none" strike="noStrike" kern="0" cap="none" spc="0" normalizeH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Baamini" pitchFamily="2" charset="0"/>
                <a:ea typeface="+mn-ea"/>
                <a:cs typeface="Traditional Arabic" pitchFamily="18" charset="-78"/>
              </a:rPr>
              <a:t>مِنْ غَيْرِهِ</a:t>
            </a:r>
          </a:p>
          <a:p>
            <a:pPr marL="342900" indent="-342900" algn="just" rtl="1">
              <a:spcBef>
                <a:spcPct val="20000"/>
              </a:spcBef>
            </a:pPr>
            <a:r>
              <a:rPr lang="ar-SA" sz="4500" b="1" kern="0" baseline="0" dirty="0" smtClean="0">
                <a:solidFill>
                  <a:srgbClr val="080808"/>
                </a:solidFill>
                <a:latin typeface="Baamini" pitchFamily="2" charset="0"/>
                <a:cs typeface="Traditional Arabic" pitchFamily="18" charset="-78"/>
              </a:rPr>
              <a:t>كِتَابٌ</a:t>
            </a:r>
            <a:r>
              <a:rPr lang="ar-SA" sz="4500" b="1" kern="0" dirty="0" smtClean="0">
                <a:solidFill>
                  <a:srgbClr val="080808"/>
                </a:solidFill>
                <a:latin typeface="Baamini" pitchFamily="2" charset="0"/>
                <a:cs typeface="Traditional Arabic" pitchFamily="18" charset="-78"/>
              </a:rPr>
              <a:t> حَكِيْمٌ</a:t>
            </a:r>
            <a:endParaRPr lang="en-IN" sz="4500" b="1" kern="0" dirty="0" smtClean="0">
              <a:solidFill>
                <a:srgbClr val="080808"/>
              </a:solidFill>
              <a:latin typeface="Baamini" pitchFamily="2" charset="0"/>
              <a:cs typeface="Traditional Arabic" pitchFamily="18" charset="-78"/>
            </a:endParaRPr>
          </a:p>
          <a:p>
            <a:pPr marL="342900" indent="-342900" algn="just" rtl="1">
              <a:spcBef>
                <a:spcPct val="20000"/>
              </a:spcBef>
            </a:pPr>
            <a:r>
              <a:rPr lang="ar-SA" sz="4500" b="1" kern="0" dirty="0" smtClean="0">
                <a:solidFill>
                  <a:srgbClr val="080808"/>
                </a:solidFill>
                <a:latin typeface="Baamini" pitchFamily="2" charset="0"/>
                <a:cs typeface="Traditional Arabic" pitchFamily="18" charset="-78"/>
              </a:rPr>
              <a:t>حَاسِدٍ اِذَا حَسَدَ</a:t>
            </a:r>
            <a:endParaRPr kumimoji="0" lang="en-IN" sz="45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Baamini" pitchFamily="2" charset="0"/>
              <a:ea typeface="+mn-ea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>
                <a:latin typeface="Tw Cen MT" pitchFamily="34" charset="0"/>
              </a:rPr>
              <a:t>Iqlaab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اقلاب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08050"/>
            <a:ext cx="8215369" cy="5111750"/>
          </a:xfrm>
        </p:spPr>
        <p:txBody>
          <a:bodyPr/>
          <a:lstStyle/>
          <a:p>
            <a:pPr algn="just">
              <a:buNone/>
            </a:pPr>
            <a:r>
              <a:rPr lang="en-US" sz="3200" dirty="0" smtClean="0">
                <a:latin typeface="Tw Cen MT" pitchFamily="34" charset="0"/>
              </a:rPr>
              <a:t>		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Tw Cen MT" pitchFamily="34" charset="0"/>
              </a:rPr>
              <a:t>If there is a letter </a:t>
            </a: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ب</a:t>
            </a:r>
            <a:r>
              <a:rPr lang="en-US" sz="3200" dirty="0" smtClean="0">
                <a:latin typeface="Tw Cen MT" pitchFamily="34" charset="0"/>
              </a:rPr>
              <a:t> after the Noon </a:t>
            </a:r>
            <a:r>
              <a:rPr lang="en-US" sz="3200" dirty="0" err="1" smtClean="0">
                <a:latin typeface="Tw Cen MT" pitchFamily="34" charset="0"/>
              </a:rPr>
              <a:t>Saakin</a:t>
            </a:r>
            <a:r>
              <a:rPr lang="en-US" sz="3200" dirty="0" smtClean="0">
                <a:latin typeface="Tw Cen MT" pitchFamily="34" charset="0"/>
              </a:rPr>
              <a:t> or </a:t>
            </a:r>
            <a:r>
              <a:rPr lang="en-US" sz="3200" dirty="0" err="1" smtClean="0">
                <a:latin typeface="Tw Cen MT" pitchFamily="34" charset="0"/>
              </a:rPr>
              <a:t>Tanween</a:t>
            </a:r>
            <a:r>
              <a:rPr lang="en-US" sz="3200" dirty="0" smtClean="0">
                <a:latin typeface="Tw Cen MT" pitchFamily="34" charset="0"/>
              </a:rPr>
              <a:t>, </a:t>
            </a:r>
            <a:r>
              <a:rPr lang="en-US" sz="3200" dirty="0" err="1" smtClean="0">
                <a:latin typeface="Tw Cen MT" pitchFamily="34" charset="0"/>
              </a:rPr>
              <a:t>Iqlaab</a:t>
            </a:r>
            <a:r>
              <a:rPr lang="en-US" sz="3200" dirty="0" smtClean="0">
                <a:latin typeface="Tw Cen MT" pitchFamily="34" charset="0"/>
              </a:rPr>
              <a:t> will take place.</a:t>
            </a:r>
          </a:p>
          <a:p>
            <a:pPr algn="just">
              <a:buNone/>
            </a:pPr>
            <a:endParaRPr lang="en-US" sz="3200" dirty="0" smtClean="0">
              <a:latin typeface="Tw Cen MT" pitchFamily="34" charset="0"/>
            </a:endParaRPr>
          </a:p>
          <a:p>
            <a:pPr algn="just">
              <a:buNone/>
            </a:pPr>
            <a:r>
              <a:rPr lang="en-US" sz="3200" dirty="0" smtClean="0">
                <a:latin typeface="Tw Cen MT" pitchFamily="34" charset="0"/>
              </a:rPr>
              <a:t>		</a:t>
            </a:r>
            <a:r>
              <a:rPr lang="en-US" sz="3200" dirty="0" err="1" smtClean="0">
                <a:latin typeface="Tw Cen MT" pitchFamily="34" charset="0"/>
              </a:rPr>
              <a:t>Iqlaab</a:t>
            </a:r>
            <a:r>
              <a:rPr lang="en-US" sz="3200" dirty="0" smtClean="0">
                <a:latin typeface="Tw Cen MT" pitchFamily="34" charset="0"/>
              </a:rPr>
              <a:t> means to change the sound of a Noon </a:t>
            </a:r>
            <a:r>
              <a:rPr lang="en-US" sz="3200" dirty="0" err="1" smtClean="0">
                <a:latin typeface="Tw Cen MT" pitchFamily="34" charset="0"/>
              </a:rPr>
              <a:t>Saakin</a:t>
            </a:r>
            <a:r>
              <a:rPr lang="en-US" sz="3200" dirty="0" smtClean="0">
                <a:latin typeface="Tw Cen MT" pitchFamily="34" charset="0"/>
              </a:rPr>
              <a:t> or </a:t>
            </a:r>
            <a:r>
              <a:rPr lang="en-US" sz="3200" dirty="0" err="1" smtClean="0">
                <a:latin typeface="Tw Cen MT" pitchFamily="34" charset="0"/>
              </a:rPr>
              <a:t>tanween</a:t>
            </a:r>
            <a:r>
              <a:rPr lang="en-US" sz="3200" dirty="0" smtClean="0">
                <a:latin typeface="Tw Cen MT" pitchFamily="34" charset="0"/>
              </a:rPr>
              <a:t> (“N” sound) into a </a:t>
            </a:r>
            <a:r>
              <a:rPr lang="en-US" sz="3200" dirty="0" err="1" smtClean="0">
                <a:latin typeface="Tw Cen MT" pitchFamily="34" charset="0"/>
              </a:rPr>
              <a:t>meem</a:t>
            </a:r>
            <a:r>
              <a:rPr lang="en-US" sz="3200" dirty="0" smtClean="0">
                <a:latin typeface="Tw Cen MT" pitchFamily="34" charset="0"/>
              </a:rPr>
              <a:t>. The sound will also be stretched into a </a:t>
            </a:r>
            <a:r>
              <a:rPr lang="en-US" sz="3200" dirty="0" err="1" smtClean="0">
                <a:latin typeface="Tw Cen MT" pitchFamily="34" charset="0"/>
              </a:rPr>
              <a:t>Ghunna</a:t>
            </a:r>
            <a:r>
              <a:rPr lang="en-US" sz="3200" dirty="0" smtClean="0">
                <a:latin typeface="Tw Cen MT" pitchFamily="34" charset="0"/>
              </a:rPr>
              <a:t>. Usually there is a little </a:t>
            </a:r>
            <a:r>
              <a:rPr lang="en-US" sz="3200" dirty="0" err="1" smtClean="0">
                <a:latin typeface="Tw Cen MT" pitchFamily="34" charset="0"/>
              </a:rPr>
              <a:t>meem</a:t>
            </a:r>
            <a:r>
              <a:rPr lang="en-US" sz="3200" dirty="0" smtClean="0">
                <a:latin typeface="Tw Cen MT" pitchFamily="34" charset="0"/>
              </a:rPr>
              <a:t> to signify this change</a:t>
            </a:r>
            <a:endParaRPr lang="en-US" sz="4000" b="1" dirty="0">
              <a:latin typeface="Tw Cen MT" pitchFamily="34" charset="0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r>
              <a:rPr lang="en-US" dirty="0" smtClean="0">
                <a:latin typeface="Tw Cen MT Condensed Extra Bold" pitchFamily="34" charset="0"/>
              </a:rPr>
              <a:t>Examples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 bwMode="auto">
          <a:xfrm>
            <a:off x="2714612" y="1071546"/>
            <a:ext cx="5581688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rtl="1">
              <a:spcBef>
                <a:spcPct val="200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مَنْ بَخِلَ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  <a:p>
            <a:pPr marL="342900" indent="-342900" algn="just" rtl="1">
              <a:spcBef>
                <a:spcPct val="200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لَنَسْفَعًا بِالنَّاصِيَةِ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  <a:p>
            <a:pPr marL="342900" indent="-342900" algn="just" rtl="1">
              <a:spcBef>
                <a:spcPct val="200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مِنْ بَيْنِ الصُّلُبِ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  <a:p>
            <a:pPr marL="342900" indent="-342900" algn="just" rtl="1">
              <a:spcBef>
                <a:spcPct val="200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كِرَامٍ بَرَرَةٍ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  <a:p>
            <a:pPr marL="342900" indent="-342900" algn="just" rtl="1">
              <a:spcBef>
                <a:spcPct val="200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خَبِيْرٌ بِمَا تَعْمَلُوْنَ</a:t>
            </a:r>
            <a:endParaRPr lang="en-IN" sz="4500" kern="0" dirty="0" smtClean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  <a:p>
            <a:pPr marL="342900" indent="-342900" algn="just" rtl="1">
              <a:spcBef>
                <a:spcPct val="20000"/>
              </a:spcBef>
            </a:pPr>
            <a:r>
              <a:rPr lang="ar-SA" sz="4500" kern="0" dirty="0" smtClean="0">
                <a:solidFill>
                  <a:schemeClr val="tx2"/>
                </a:solidFill>
                <a:latin typeface="Baamini" pitchFamily="2" charset="0"/>
                <a:cs typeface="Traditional Arabic" pitchFamily="18" charset="-78"/>
              </a:rPr>
              <a:t>رَسُوْلٌ بِمَا لَا تَهْوَى</a:t>
            </a:r>
            <a:endParaRPr lang="en-IN" sz="4500" kern="0" dirty="0">
              <a:solidFill>
                <a:schemeClr val="tx2"/>
              </a:solidFill>
              <a:latin typeface="Baamini" pitchFamily="2" charset="0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>
                <a:latin typeface="Tw Cen MT" pitchFamily="34" charset="0"/>
              </a:rPr>
              <a:t>Idhghaam</a:t>
            </a:r>
            <a:r>
              <a:rPr lang="en-US" dirty="0" smtClean="0">
                <a:latin typeface="Tw Cen MT" pitchFamily="34" charset="0"/>
              </a:rPr>
              <a:t> 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اذغام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08050"/>
            <a:ext cx="8215369" cy="5111750"/>
          </a:xfrm>
        </p:spPr>
        <p:txBody>
          <a:bodyPr/>
          <a:lstStyle/>
          <a:p>
            <a:pPr algn="just">
              <a:buNone/>
            </a:pPr>
            <a:r>
              <a:rPr lang="en-US" sz="3200" dirty="0" smtClean="0">
                <a:latin typeface="Tw Cen MT" pitchFamily="34" charset="0"/>
              </a:rPr>
              <a:t>		If after the Noon </a:t>
            </a:r>
            <a:r>
              <a:rPr lang="en-US" sz="3200" dirty="0" err="1" smtClean="0">
                <a:latin typeface="Tw Cen MT" pitchFamily="34" charset="0"/>
              </a:rPr>
              <a:t>Saakin</a:t>
            </a:r>
            <a:r>
              <a:rPr lang="en-US" sz="3200" dirty="0" smtClean="0">
                <a:latin typeface="Tw Cen MT" pitchFamily="34" charset="0"/>
              </a:rPr>
              <a:t> or </a:t>
            </a:r>
            <a:r>
              <a:rPr lang="en-US" sz="3200" dirty="0" err="1" smtClean="0">
                <a:latin typeface="Tw Cen MT" pitchFamily="34" charset="0"/>
              </a:rPr>
              <a:t>Tanween</a:t>
            </a:r>
            <a:r>
              <a:rPr lang="en-US" sz="3200" dirty="0" smtClean="0">
                <a:latin typeface="Tw Cen MT" pitchFamily="34" charset="0"/>
              </a:rPr>
              <a:t> any of the letters of </a:t>
            </a: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يرملون</a:t>
            </a:r>
            <a:r>
              <a:rPr lang="ar-SA" sz="3200" dirty="0" smtClean="0">
                <a:latin typeface="Tw Cen MT" pitchFamily="34" charset="0"/>
              </a:rPr>
              <a:t>) </a:t>
            </a:r>
            <a:r>
              <a:rPr lang="en-IN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Yaa</a:t>
            </a:r>
            <a:r>
              <a:rPr lang="en-US" sz="3200" dirty="0" smtClean="0">
                <a:latin typeface="Tw Cen MT" pitchFamily="34" charset="0"/>
              </a:rPr>
              <a:t>, </a:t>
            </a:r>
            <a:r>
              <a:rPr lang="en-US" sz="3200" dirty="0" err="1" smtClean="0">
                <a:latin typeface="Tw Cen MT" pitchFamily="34" charset="0"/>
              </a:rPr>
              <a:t>Raa</a:t>
            </a:r>
            <a:r>
              <a:rPr lang="en-US" sz="3200" dirty="0" smtClean="0">
                <a:latin typeface="Tw Cen MT" pitchFamily="34" charset="0"/>
              </a:rPr>
              <a:t>, </a:t>
            </a:r>
            <a:r>
              <a:rPr lang="en-US" sz="3200" dirty="0" err="1" smtClean="0">
                <a:latin typeface="Tw Cen MT" pitchFamily="34" charset="0"/>
              </a:rPr>
              <a:t>Meem</a:t>
            </a:r>
            <a:r>
              <a:rPr lang="en-US" sz="3200" dirty="0" smtClean="0">
                <a:latin typeface="Tw Cen MT" pitchFamily="34" charset="0"/>
              </a:rPr>
              <a:t>, </a:t>
            </a:r>
            <a:r>
              <a:rPr lang="en-US" sz="3200" dirty="0" err="1" smtClean="0">
                <a:latin typeface="Tw Cen MT" pitchFamily="34" charset="0"/>
              </a:rPr>
              <a:t>Laam</a:t>
            </a:r>
            <a:r>
              <a:rPr lang="en-US" sz="3200" dirty="0" smtClean="0">
                <a:latin typeface="Tw Cen MT" pitchFamily="34" charset="0"/>
              </a:rPr>
              <a:t>, </a:t>
            </a:r>
            <a:r>
              <a:rPr lang="en-US" sz="3200" dirty="0" err="1" smtClean="0">
                <a:latin typeface="Tw Cen MT" pitchFamily="34" charset="0"/>
              </a:rPr>
              <a:t>Waaw</a:t>
            </a:r>
            <a:r>
              <a:rPr lang="en-US" sz="3200" dirty="0" smtClean="0">
                <a:latin typeface="Tw Cen MT" pitchFamily="34" charset="0"/>
              </a:rPr>
              <a:t>, Noon) appear, </a:t>
            </a:r>
            <a:r>
              <a:rPr lang="en-US" sz="3200" dirty="0" err="1" smtClean="0">
                <a:latin typeface="Tw Cen MT" pitchFamily="34" charset="0"/>
              </a:rPr>
              <a:t>idghaam</a:t>
            </a:r>
            <a:r>
              <a:rPr lang="en-US" sz="3200" dirty="0" smtClean="0">
                <a:latin typeface="Tw Cen MT" pitchFamily="34" charset="0"/>
              </a:rPr>
              <a:t> will be done.</a:t>
            </a:r>
          </a:p>
          <a:p>
            <a:pPr algn="just">
              <a:buNone/>
            </a:pPr>
            <a:r>
              <a:rPr lang="en-US" sz="3200" dirty="0" smtClean="0">
                <a:latin typeface="Tw Cen MT" pitchFamily="34" charset="0"/>
              </a:rPr>
              <a:t> 		</a:t>
            </a:r>
          </a:p>
          <a:p>
            <a:pPr algn="just">
              <a:buNone/>
            </a:pPr>
            <a:r>
              <a:rPr lang="en-US" sz="3200" dirty="0" smtClean="0">
                <a:latin typeface="Tw Cen MT" pitchFamily="34" charset="0"/>
              </a:rPr>
              <a:t>		</a:t>
            </a:r>
            <a:r>
              <a:rPr lang="en-US" sz="3200" dirty="0" err="1" smtClean="0">
                <a:latin typeface="Tw Cen MT" pitchFamily="34" charset="0"/>
              </a:rPr>
              <a:t>Idghaam</a:t>
            </a:r>
            <a:r>
              <a:rPr lang="en-US" sz="3200" dirty="0" smtClean="0">
                <a:latin typeface="Tw Cen MT" pitchFamily="34" charset="0"/>
              </a:rPr>
              <a:t> means to combine or merge the “N” sound of the Noon or </a:t>
            </a:r>
            <a:r>
              <a:rPr lang="en-US" sz="3200" dirty="0" err="1" smtClean="0">
                <a:latin typeface="Tw Cen MT" pitchFamily="34" charset="0"/>
              </a:rPr>
              <a:t>tanween</a:t>
            </a:r>
            <a:r>
              <a:rPr lang="en-US" sz="3200" dirty="0" smtClean="0">
                <a:latin typeface="Tw Cen MT" pitchFamily="34" charset="0"/>
              </a:rPr>
              <a:t> with the following letter.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>
                <a:latin typeface="Tw Cen MT" pitchFamily="34" charset="0"/>
              </a:rPr>
              <a:t>Idhghaam</a:t>
            </a:r>
            <a:r>
              <a:rPr lang="en-US" dirty="0" smtClean="0">
                <a:latin typeface="Tw Cen MT" pitchFamily="34" charset="0"/>
              </a:rPr>
              <a:t> 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اذغام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08050"/>
            <a:ext cx="8215369" cy="5111750"/>
          </a:xfrm>
        </p:spPr>
        <p:txBody>
          <a:bodyPr/>
          <a:lstStyle/>
          <a:p>
            <a:pPr algn="just">
              <a:buNone/>
            </a:pPr>
            <a:r>
              <a:rPr lang="en-US" sz="3200" dirty="0" smtClean="0">
                <a:latin typeface="Tw Cen MT" pitchFamily="34" charset="0"/>
                <a:cs typeface="Traditional Arabic" pitchFamily="18" charset="-78"/>
              </a:rPr>
              <a:t>		</a:t>
            </a:r>
            <a:r>
              <a:rPr lang="en-US" sz="3200" dirty="0" smtClean="0">
                <a:latin typeface="Tw Cen MT" pitchFamily="34" charset="0"/>
              </a:rPr>
              <a:t> In four letters, </a:t>
            </a: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يومن</a:t>
            </a:r>
            <a:r>
              <a:rPr lang="ar-SA" sz="3200" dirty="0" smtClean="0">
                <a:latin typeface="Tw Cen MT" pitchFamily="34" charset="0"/>
              </a:rPr>
              <a:t>) </a:t>
            </a:r>
            <a:r>
              <a:rPr lang="en-IN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Yaa</a:t>
            </a:r>
            <a:r>
              <a:rPr lang="en-US" sz="3200" dirty="0" smtClean="0">
                <a:latin typeface="Tw Cen MT" pitchFamily="34" charset="0"/>
              </a:rPr>
              <a:t>, </a:t>
            </a:r>
            <a:r>
              <a:rPr lang="en-US" sz="3200" dirty="0" err="1" smtClean="0">
                <a:latin typeface="Tw Cen MT" pitchFamily="34" charset="0"/>
              </a:rPr>
              <a:t>Waaw</a:t>
            </a:r>
            <a:r>
              <a:rPr lang="en-US" sz="3200" dirty="0" smtClean="0">
                <a:latin typeface="Tw Cen MT" pitchFamily="34" charset="0"/>
              </a:rPr>
              <a:t>, </a:t>
            </a:r>
            <a:r>
              <a:rPr lang="en-US" sz="3200" dirty="0" err="1" smtClean="0">
                <a:latin typeface="Tw Cen MT" pitchFamily="34" charset="0"/>
              </a:rPr>
              <a:t>Meem</a:t>
            </a:r>
            <a:r>
              <a:rPr lang="en-US" sz="3200" dirty="0" smtClean="0">
                <a:latin typeface="Tw Cen MT" pitchFamily="34" charset="0"/>
              </a:rPr>
              <a:t>, Noon) </a:t>
            </a:r>
            <a:r>
              <a:rPr lang="en-US" sz="3200" dirty="0" err="1" smtClean="0">
                <a:latin typeface="Tw Cen MT" pitchFamily="34" charset="0"/>
              </a:rPr>
              <a:t>Idghaam</a:t>
            </a:r>
            <a:r>
              <a:rPr lang="en-US" sz="3200" dirty="0" smtClean="0">
                <a:latin typeface="Tw Cen MT" pitchFamily="34" charset="0"/>
              </a:rPr>
              <a:t> will be WITH </a:t>
            </a:r>
            <a:r>
              <a:rPr lang="en-US" sz="3200" dirty="0" err="1" smtClean="0">
                <a:latin typeface="Tw Cen MT" pitchFamily="34" charset="0"/>
              </a:rPr>
              <a:t>Ghunna</a:t>
            </a:r>
            <a:r>
              <a:rPr lang="en-US" sz="3200" dirty="0" smtClean="0">
                <a:latin typeface="Tw Cen MT" pitchFamily="34" charset="0"/>
              </a:rPr>
              <a:t>, called </a:t>
            </a:r>
            <a:r>
              <a:rPr lang="en-US" sz="3200" dirty="0" err="1" smtClean="0">
                <a:latin typeface="Tw Cen MT" pitchFamily="34" charset="0"/>
              </a:rPr>
              <a:t>Idghaam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Naaqis</a:t>
            </a:r>
            <a:r>
              <a:rPr lang="en-US" sz="3200" dirty="0" smtClean="0">
                <a:latin typeface="Tw Cen MT" pitchFamily="34" charset="0"/>
              </a:rPr>
              <a:t>. </a:t>
            </a:r>
          </a:p>
          <a:p>
            <a:pPr algn="just">
              <a:buNone/>
            </a:pPr>
            <a:endParaRPr lang="en-US" sz="3200" dirty="0" smtClean="0">
              <a:latin typeface="Tw Cen MT" pitchFamily="34" charset="0"/>
              <a:cs typeface="Traditional Arabic" pitchFamily="18" charset="-78"/>
            </a:endParaRPr>
          </a:p>
          <a:p>
            <a:pPr algn="just">
              <a:buNone/>
            </a:pPr>
            <a:r>
              <a:rPr lang="en-US" sz="3200" dirty="0" smtClean="0">
                <a:latin typeface="Tw Cen MT" pitchFamily="34" charset="0"/>
                <a:cs typeface="Traditional Arabic" pitchFamily="18" charset="-78"/>
              </a:rPr>
              <a:t>		In the two letters, </a:t>
            </a:r>
            <a:r>
              <a:rPr lang="ar-SA" sz="4000" b="1" dirty="0" smtClean="0">
                <a:latin typeface="Tw Cen MT" pitchFamily="34" charset="0"/>
                <a:cs typeface="Traditional Arabic" pitchFamily="18" charset="-78"/>
              </a:rPr>
              <a:t>ر ل</a:t>
            </a:r>
            <a:r>
              <a:rPr lang="ar-SA" sz="3200" dirty="0" smtClean="0">
                <a:latin typeface="Tw Cen MT" pitchFamily="34" charset="0"/>
                <a:cs typeface="Traditional Arabic" pitchFamily="18" charset="-78"/>
              </a:rPr>
              <a:t>) </a:t>
            </a:r>
            <a:r>
              <a:rPr lang="en-IN" sz="3200" dirty="0" smtClean="0">
                <a:latin typeface="Tw Cen MT" pitchFamily="34" charset="0"/>
                <a:cs typeface="Traditional Arabic" pitchFamily="18" charset="-78"/>
              </a:rPr>
              <a:t> </a:t>
            </a:r>
            <a:r>
              <a:rPr lang="en-US" sz="3200" dirty="0" err="1" smtClean="0">
                <a:latin typeface="Tw Cen MT" pitchFamily="34" charset="0"/>
                <a:cs typeface="Traditional Arabic" pitchFamily="18" charset="-78"/>
              </a:rPr>
              <a:t>Laam</a:t>
            </a:r>
            <a:r>
              <a:rPr lang="en-US" sz="3200" dirty="0" smtClean="0">
                <a:latin typeface="Tw Cen MT" pitchFamily="34" charset="0"/>
                <a:cs typeface="Traditional Arabic" pitchFamily="18" charset="-78"/>
              </a:rPr>
              <a:t> and </a:t>
            </a:r>
            <a:r>
              <a:rPr lang="en-US" sz="3200" dirty="0" err="1" smtClean="0">
                <a:latin typeface="Tw Cen MT" pitchFamily="34" charset="0"/>
                <a:cs typeface="Traditional Arabic" pitchFamily="18" charset="-78"/>
              </a:rPr>
              <a:t>Raa</a:t>
            </a:r>
            <a:r>
              <a:rPr lang="en-US" sz="3200" dirty="0" smtClean="0">
                <a:latin typeface="Tw Cen MT" pitchFamily="34" charset="0"/>
                <a:cs typeface="Traditional Arabic" pitchFamily="18" charset="-78"/>
              </a:rPr>
              <a:t>), </a:t>
            </a:r>
            <a:r>
              <a:rPr lang="en-US" sz="3200" dirty="0" err="1" smtClean="0">
                <a:latin typeface="Tw Cen MT" pitchFamily="34" charset="0"/>
                <a:cs typeface="Traditional Arabic" pitchFamily="18" charset="-78"/>
              </a:rPr>
              <a:t>Idghaam</a:t>
            </a:r>
            <a:r>
              <a:rPr lang="en-US" sz="3200" dirty="0" smtClean="0">
                <a:latin typeface="Tw Cen MT" pitchFamily="34" charset="0"/>
                <a:cs typeface="Traditional Arabic" pitchFamily="18" charset="-78"/>
              </a:rPr>
              <a:t> will be without </a:t>
            </a:r>
            <a:r>
              <a:rPr lang="en-US" sz="3200" dirty="0" err="1" smtClean="0">
                <a:latin typeface="Tw Cen MT" pitchFamily="34" charset="0"/>
                <a:cs typeface="Traditional Arabic" pitchFamily="18" charset="-78"/>
              </a:rPr>
              <a:t>Ghunna</a:t>
            </a:r>
            <a:r>
              <a:rPr lang="en-US" sz="3200" dirty="0" smtClean="0">
                <a:latin typeface="Tw Cen MT" pitchFamily="34" charset="0"/>
                <a:cs typeface="Traditional Arabic" pitchFamily="18" charset="-78"/>
              </a:rPr>
              <a:t>, called </a:t>
            </a:r>
            <a:r>
              <a:rPr lang="en-US" sz="3200" dirty="0" err="1" smtClean="0">
                <a:latin typeface="Tw Cen MT" pitchFamily="34" charset="0"/>
                <a:cs typeface="Traditional Arabic" pitchFamily="18" charset="-78"/>
              </a:rPr>
              <a:t>Idghaam</a:t>
            </a:r>
            <a:r>
              <a:rPr lang="en-US" sz="3200" dirty="0" smtClean="0">
                <a:latin typeface="Tw Cen MT" pitchFamily="34" charset="0"/>
                <a:cs typeface="Traditional Arabic" pitchFamily="18" charset="-78"/>
              </a:rPr>
              <a:t> </a:t>
            </a:r>
            <a:r>
              <a:rPr lang="en-US" sz="3200" dirty="0" err="1" smtClean="0">
                <a:latin typeface="Tw Cen MT" pitchFamily="34" charset="0"/>
                <a:cs typeface="Traditional Arabic" pitchFamily="18" charset="-78"/>
              </a:rPr>
              <a:t>Kaamil</a:t>
            </a:r>
            <a:endParaRPr lang="en-US" sz="4000" b="1" dirty="0">
              <a:latin typeface="Tw Cen MT" pitchFamily="34" charset="0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abic 2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Arabic 2</Template>
  <TotalTime>36</TotalTime>
  <Words>209</Words>
  <Application>Microsoft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Arabic 2</vt:lpstr>
      <vt:lpstr>Rules of  Noon Saakin and Tanween</vt:lpstr>
      <vt:lpstr>The Rules of Noon Saakin and Tanween</vt:lpstr>
      <vt:lpstr>The Four Rules are</vt:lpstr>
      <vt:lpstr>Izhaarاظهار  </vt:lpstr>
      <vt:lpstr>Examples</vt:lpstr>
      <vt:lpstr>Iqlaab اقلاب</vt:lpstr>
      <vt:lpstr>Examples</vt:lpstr>
      <vt:lpstr>Idhghaam  اذغام</vt:lpstr>
      <vt:lpstr>Idhghaam  اذغام</vt:lpstr>
      <vt:lpstr>Examples</vt:lpstr>
      <vt:lpstr>Examples</vt:lpstr>
      <vt:lpstr>Ikhfa اخفاء</vt:lpstr>
      <vt:lpstr>Examples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ELCOT</dc:creator>
  <cp:lastModifiedBy>ELCOT</cp:lastModifiedBy>
  <cp:revision>12</cp:revision>
  <dcterms:created xsi:type="dcterms:W3CDTF">2020-10-30T02:40:06Z</dcterms:created>
  <dcterms:modified xsi:type="dcterms:W3CDTF">2020-10-30T05:12:08Z</dcterms:modified>
</cp:coreProperties>
</file>