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319" autoAdjust="0"/>
    <p:restoredTop sz="94618" autoAdjust="0"/>
  </p:normalViewPr>
  <p:slideViewPr>
    <p:cSldViewPr>
      <p:cViewPr>
        <p:scale>
          <a:sx n="100" d="100"/>
          <a:sy n="100" d="100"/>
        </p:scale>
        <p:origin x="-684" y="36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50A0A82-F4DF-4E07-BCEB-689D01BBA8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A915219D-810E-427B-A9F4-E4CD80B857B3}" type="slidenum">
              <a:rPr lang="en-US"/>
              <a:pPr/>
              <a:t>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10</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11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12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13</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A2A883C1-3F93-4ADF-B6D8-C460F660B71E}" type="slidenum">
              <a:rPr lang="en-US"/>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3</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4</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7</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8</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D4382573-8C2C-4457-B324-42735035198F}" type="slidenum">
              <a:rPr lang="en-US"/>
              <a:pPr/>
              <a:t>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908175" y="3860800"/>
            <a:ext cx="5327650" cy="750888"/>
          </a:xfrm>
        </p:spPr>
        <p:txBody>
          <a:bodyPr/>
          <a:lstStyle>
            <a:lvl1pPr>
              <a:defRPr sz="2800" b="1"/>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1908175" y="4581525"/>
            <a:ext cx="5327650" cy="503238"/>
          </a:xfrm>
          <a:extLst>
            <a:ext uri="{AF507438-7753-43E0-B8FC-AC1667EBCBE1}">
              <a14:hiddenEffects xmlns:a14="http://schemas.microsoft.com/office/drawing/2010/main" xmlns="">
                <a:effectLst>
                  <a:outerShdw dist="17961" dir="2700000" algn="ctr" rotWithShape="0">
                    <a:schemeClr val="bg2"/>
                  </a:outerShdw>
                </a:effectLst>
              </a14:hiddenEffects>
            </a:ext>
          </a:extLst>
        </p:spPr>
        <p:txBody>
          <a:bodyPr/>
          <a:lstStyle>
            <a:lvl1pPr marL="0" indent="0">
              <a:buFontTx/>
              <a:buNone/>
              <a:defRPr sz="2400" b="1"/>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05588" y="476250"/>
            <a:ext cx="2070100" cy="5688013"/>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395288" y="476250"/>
            <a:ext cx="6057900"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468313" y="1989138"/>
            <a:ext cx="4027487"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4648200" y="1989138"/>
            <a:ext cx="4027488"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76250"/>
            <a:ext cx="6048375"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468313" y="1989138"/>
            <a:ext cx="8207375" cy="417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2844" y="571480"/>
            <a:ext cx="8643998" cy="504825"/>
          </a:xfrm>
          <a:noFill/>
        </p:spPr>
        <p:txBody>
          <a:bodyPr/>
          <a:lstStyle/>
          <a:p>
            <a:pPr algn="ctr"/>
            <a:r>
              <a:rPr lang="en-US" sz="4000" dirty="0" smtClean="0">
                <a:effectLst>
                  <a:outerShdw blurRad="38100" dist="38100" dir="2700000" algn="tl">
                    <a:srgbClr val="000000">
                      <a:alpha val="43137"/>
                    </a:srgbClr>
                  </a:outerShdw>
                </a:effectLst>
                <a:latin typeface="Arabolical" pitchFamily="2" charset="0"/>
              </a:rPr>
              <a:t>Repentance in the light of </a:t>
            </a:r>
            <a:br>
              <a:rPr lang="en-US" sz="4000" dirty="0" smtClean="0">
                <a:effectLst>
                  <a:outerShdw blurRad="38100" dist="38100" dir="2700000" algn="tl">
                    <a:srgbClr val="000000">
                      <a:alpha val="43137"/>
                    </a:srgbClr>
                  </a:outerShdw>
                </a:effectLst>
                <a:latin typeface="Arabolical" pitchFamily="2" charset="0"/>
              </a:rPr>
            </a:br>
            <a:r>
              <a:rPr lang="en-US" sz="4000" dirty="0" smtClean="0">
                <a:effectLst>
                  <a:outerShdw blurRad="38100" dist="38100" dir="2700000" algn="tl">
                    <a:srgbClr val="000000">
                      <a:alpha val="43137"/>
                    </a:srgbClr>
                  </a:outerShdw>
                </a:effectLst>
                <a:latin typeface="Arabolical" pitchFamily="2" charset="0"/>
              </a:rPr>
              <a:t>Quran and </a:t>
            </a:r>
            <a:r>
              <a:rPr lang="en-US" sz="4000" dirty="0" err="1" smtClean="0">
                <a:effectLst>
                  <a:outerShdw blurRad="38100" dist="38100" dir="2700000" algn="tl">
                    <a:srgbClr val="000000">
                      <a:alpha val="43137"/>
                    </a:srgbClr>
                  </a:outerShdw>
                </a:effectLst>
                <a:latin typeface="Arabolical" pitchFamily="2" charset="0"/>
              </a:rPr>
              <a:t>Hadith</a:t>
            </a:r>
            <a:endParaRPr lang="uk-UA" sz="4000" dirty="0" smtClean="0">
              <a:effectLst>
                <a:outerShdw blurRad="38100" dist="38100" dir="2700000" algn="tl">
                  <a:srgbClr val="000000">
                    <a:alpha val="43137"/>
                  </a:srgbClr>
                </a:outerShdw>
              </a:effectLst>
            </a:endParaRPr>
          </a:p>
        </p:txBody>
      </p:sp>
      <p:sp>
        <p:nvSpPr>
          <p:cNvPr id="3075" name="Rectangle 3"/>
          <p:cNvSpPr>
            <a:spLocks noGrp="1" noChangeArrowheads="1"/>
          </p:cNvSpPr>
          <p:nvPr>
            <p:ph type="subTitle" idx="1"/>
          </p:nvPr>
        </p:nvSpPr>
        <p:spPr>
          <a:xfrm>
            <a:off x="1571604" y="2638423"/>
            <a:ext cx="6000792" cy="504825"/>
          </a:xfrm>
        </p:spPr>
        <p:txBody>
          <a:bodyPr/>
          <a:lstStyle/>
          <a:p>
            <a:pPr algn="ctr"/>
            <a:r>
              <a:rPr lang="en-US" sz="3000" dirty="0" smtClean="0">
                <a:latin typeface="News701 BT" pitchFamily="18" charset="0"/>
                <a:cs typeface="Times New Roman" pitchFamily="18" charset="0"/>
              </a:rPr>
              <a:t>Mr. A. </a:t>
            </a:r>
            <a:r>
              <a:rPr lang="en-US" sz="3000" dirty="0" err="1" smtClean="0">
                <a:latin typeface="News701 BT" pitchFamily="18" charset="0"/>
                <a:cs typeface="Times New Roman" pitchFamily="18" charset="0"/>
              </a:rPr>
              <a:t>Ahamed</a:t>
            </a:r>
            <a:r>
              <a:rPr lang="en-US" sz="3000" dirty="0" smtClean="0">
                <a:latin typeface="News701 BT" pitchFamily="18" charset="0"/>
                <a:cs typeface="Times New Roman" pitchFamily="18" charset="0"/>
              </a:rPr>
              <a:t> </a:t>
            </a:r>
            <a:r>
              <a:rPr lang="en-US" sz="3000" dirty="0" err="1" smtClean="0">
                <a:latin typeface="News701 BT" pitchFamily="18" charset="0"/>
                <a:cs typeface="Times New Roman" pitchFamily="18" charset="0"/>
              </a:rPr>
              <a:t>Faize</a:t>
            </a:r>
            <a:r>
              <a:rPr lang="en-US" sz="3600" dirty="0" smtClean="0">
                <a:latin typeface="News701 BT" pitchFamily="18" charset="0"/>
                <a:cs typeface="Times New Roman" pitchFamily="18" charset="0"/>
              </a:rPr>
              <a:t> </a:t>
            </a:r>
            <a:r>
              <a:rPr lang="en-US" sz="1400" dirty="0" smtClean="0">
                <a:latin typeface="News701 BT" pitchFamily="18" charset="0"/>
                <a:cs typeface="Times New Roman" pitchFamily="18" charset="0"/>
              </a:rPr>
              <a:t>M.A., </a:t>
            </a:r>
            <a:r>
              <a:rPr lang="en-US" sz="1400" dirty="0" err="1" smtClean="0">
                <a:latin typeface="News701 BT" pitchFamily="18" charset="0"/>
                <a:cs typeface="Times New Roman" pitchFamily="18" charset="0"/>
              </a:rPr>
              <a:t>M.Phil</a:t>
            </a:r>
            <a:endParaRPr lang="en-US" sz="1400" dirty="0" smtClean="0">
              <a:latin typeface="News701 BT" pitchFamily="18" charset="0"/>
              <a:cs typeface="Times New Roman" pitchFamily="18" charset="0"/>
            </a:endParaRPr>
          </a:p>
          <a:p>
            <a:pPr algn="ctr"/>
            <a:r>
              <a:rPr lang="en-US" sz="1600" dirty="0" smtClean="0">
                <a:latin typeface="News701 BT" pitchFamily="18" charset="0"/>
                <a:cs typeface="Times New Roman" pitchFamily="18" charset="0"/>
              </a:rPr>
              <a:t>Assistant Professor of Arabic</a:t>
            </a:r>
          </a:p>
          <a:p>
            <a:pPr algn="ctr"/>
            <a:r>
              <a:rPr lang="en-US" sz="1600" dirty="0" err="1" smtClean="0">
                <a:latin typeface="News701 BT" pitchFamily="18" charset="0"/>
                <a:cs typeface="Times New Roman" pitchFamily="18" charset="0"/>
              </a:rPr>
              <a:t>Hajee</a:t>
            </a:r>
            <a:r>
              <a:rPr lang="en-US" sz="1600" dirty="0" smtClean="0">
                <a:latin typeface="News701 BT" pitchFamily="18" charset="0"/>
                <a:cs typeface="Times New Roman" pitchFamily="18" charset="0"/>
              </a:rPr>
              <a:t> </a:t>
            </a:r>
            <a:r>
              <a:rPr lang="en-US" sz="1600" dirty="0" err="1" smtClean="0">
                <a:latin typeface="News701 BT" pitchFamily="18" charset="0"/>
                <a:cs typeface="Times New Roman" pitchFamily="18" charset="0"/>
              </a:rPr>
              <a:t>Karutha</a:t>
            </a:r>
            <a:r>
              <a:rPr lang="en-US" sz="1600" dirty="0" smtClean="0">
                <a:latin typeface="News701 BT" pitchFamily="18" charset="0"/>
                <a:cs typeface="Times New Roman" pitchFamily="18" charset="0"/>
              </a:rPr>
              <a:t> </a:t>
            </a:r>
            <a:r>
              <a:rPr lang="en-US" sz="1600" dirty="0" err="1" smtClean="0">
                <a:latin typeface="News701 BT" pitchFamily="18" charset="0"/>
                <a:cs typeface="Times New Roman" pitchFamily="18" charset="0"/>
              </a:rPr>
              <a:t>Rowther</a:t>
            </a:r>
            <a:r>
              <a:rPr lang="en-US" sz="1600" dirty="0" smtClean="0">
                <a:latin typeface="News701 BT" pitchFamily="18" charset="0"/>
                <a:cs typeface="Times New Roman" pitchFamily="18" charset="0"/>
              </a:rPr>
              <a:t>  </a:t>
            </a:r>
            <a:r>
              <a:rPr lang="en-US" sz="1600" dirty="0" err="1" smtClean="0">
                <a:latin typeface="News701 BT" pitchFamily="18" charset="0"/>
                <a:cs typeface="Times New Roman" pitchFamily="18" charset="0"/>
              </a:rPr>
              <a:t>Howdia</a:t>
            </a:r>
            <a:r>
              <a:rPr lang="en-US" sz="1600" dirty="0" smtClean="0">
                <a:latin typeface="News701 BT" pitchFamily="18" charset="0"/>
                <a:cs typeface="Times New Roman" pitchFamily="18" charset="0"/>
              </a:rPr>
              <a:t> College (</a:t>
            </a:r>
            <a:r>
              <a:rPr lang="en-US" sz="1600" dirty="0" err="1" smtClean="0">
                <a:latin typeface="News701 BT" pitchFamily="18" charset="0"/>
                <a:cs typeface="Times New Roman" pitchFamily="18" charset="0"/>
              </a:rPr>
              <a:t>Autonomus</a:t>
            </a:r>
            <a:r>
              <a:rPr lang="en-US" sz="1600" dirty="0" smtClean="0">
                <a:latin typeface="News701 BT" pitchFamily="18" charset="0"/>
                <a:cs typeface="Times New Roman" pitchFamily="18" charset="0"/>
              </a:rPr>
              <a:t>) </a:t>
            </a:r>
            <a:r>
              <a:rPr lang="en-US" sz="1600" dirty="0" err="1" smtClean="0">
                <a:latin typeface="News701 BT" pitchFamily="18" charset="0"/>
                <a:cs typeface="Times New Roman" pitchFamily="18" charset="0"/>
              </a:rPr>
              <a:t>Uthamapalayam</a:t>
            </a:r>
            <a:r>
              <a:rPr lang="en-US" sz="1600" dirty="0" smtClean="0">
                <a:latin typeface="News701 BT" pitchFamily="18" charset="0"/>
                <a:cs typeface="Times New Roman" pitchFamily="18" charset="0"/>
              </a:rPr>
              <a:t>.</a:t>
            </a:r>
          </a:p>
          <a:p>
            <a:pPr algn="ctr"/>
            <a:r>
              <a:rPr lang="en-US" sz="1600" dirty="0" smtClean="0">
                <a:latin typeface="News701 BT" pitchFamily="18" charset="0"/>
                <a:cs typeface="Times New Roman" pitchFamily="18" charset="0"/>
              </a:rPr>
              <a:t>Blog ID: www.sathaki90.blogspot.com</a:t>
            </a:r>
            <a:endParaRPr lang="ru-RU" sz="1600" dirty="0">
              <a:latin typeface="Times New Roman" pitchFamily="18" charset="0"/>
              <a:cs typeface="Times New Roman" pitchFamily="18" charset="0"/>
            </a:endParaRPr>
          </a:p>
        </p:txBody>
      </p:sp>
      <p:sp>
        <p:nvSpPr>
          <p:cNvPr id="4" name="Rectangle 2"/>
          <p:cNvSpPr txBox="1">
            <a:spLocks noChangeArrowheads="1"/>
          </p:cNvSpPr>
          <p:nvPr/>
        </p:nvSpPr>
        <p:spPr bwMode="auto">
          <a:xfrm>
            <a:off x="500034" y="1924043"/>
            <a:ext cx="7786742" cy="504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التوبة </a:t>
            </a:r>
            <a:r>
              <a:rPr kumimoji="0" lang="ar-SA" sz="4800" b="1" i="0" u="none" strike="noStrike" kern="0" cap="none" spc="0" normalizeH="0" noProof="0" dirty="0" smtClean="0">
                <a:ln>
                  <a:noFill/>
                </a:ln>
                <a:solidFill>
                  <a:srgbClr val="FFFF00"/>
                </a:solidFill>
                <a:effectLst>
                  <a:outerShdw blurRad="38100" dist="38100" dir="2700000" algn="tl">
                    <a:srgbClr val="000000">
                      <a:alpha val="43137"/>
                    </a:srgbClr>
                  </a:outerShdw>
                </a:effectLst>
                <a:uLnTx/>
                <a:uFillTx/>
                <a:latin typeface="Sakkal Majalla" pitchFamily="2" charset="-78"/>
                <a:ea typeface="+mj-ea"/>
                <a:cs typeface="Sakkal Majalla" pitchFamily="2" charset="-78"/>
              </a:rPr>
              <a:t>في ضوء القران و الحديث</a:t>
            </a:r>
            <a:endParaRPr kumimoji="0" lang="uk-UA" sz="4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Sakkal Majall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714480" y="642918"/>
            <a:ext cx="7429520" cy="4117963"/>
          </a:xfrm>
        </p:spPr>
        <p:txBody>
          <a:bodyPr/>
          <a:lstStyle/>
          <a:p>
            <a:pPr algn="ctr" rtl="1">
              <a:buNone/>
            </a:pPr>
            <a:r>
              <a:rPr lang="ar-SA" dirty="0" smtClean="0">
                <a:solidFill>
                  <a:schemeClr val="bg2"/>
                </a:solidFill>
                <a:latin typeface="Traditional Arabic" pitchFamily="18" charset="-78"/>
                <a:cs typeface="Traditional Arabic" pitchFamily="18" charset="-78"/>
              </a:rPr>
              <a:t>وعن زر بن حبيش قال‏:‏ أتيت صفوان بن عسال رضي الله عنه أسأله عن المسح على الخفين فقال‏:‏ ما جاء بك يازر‏؟‏ فقلت‏:‏ ابتغاء العلم، فقال‏:‏ إن الملائكة تضع أجنحتها لطالب العلم رضي بما يطلب، فقلت‏:‏ من أصحاب النبي صلى الله عليه وسلم ، فجئت أسألك‏:‏ هل سمعته يذكر في ذلك شيئاً‏؟‏ قال‏:‏ نعم، كان يأمرنا إذا كنا سفراً- أو مسافرين- أن لا ننزع خفافناً ثلاثة أيام ولياليهن إلا من جنابة، ولكن من غائط وبول ونوم‏.‏ فقلت‏:‏ سفر، فبينا نحن عنده إذ ناداه أعرابى بصوت له جهورى‏:‏ يا محمد، فأجابه رسول الله صلى الله عليه وسلم نحواً من صوته‏:‏ ‏"‏هاؤم‏"‏ فقلت له‏:‏ ويحك اغضض من صوتك فإنك عند النبي صلى الله عليه وسلم ، وقد نهيت عن هذا‏!‏ فقال‏:‏ والله لا أغضض‏.‏ قال الأعرابى‏:‏ المرء يحب القوم ولما يلحق بهم‏؟‏ قال النبي صلى الله عليه وسلم‏:‏ ‏"‏ المرء مع من أحب يوم القيامة‏"‏ فما زال يحدثنا حتى ذكر باباً من المغرب مسيرة عرضه أو يسير الراكب في عرضه أربعين أو سبعين عاماً‏.‏ قال سفيان أحد الرواة قبل الشام خلقه الله تعالى يوم خلق السماوات والأرض مفتوحاً للتوبة لا يغلق حتى تطلع الشمس منه‏"‏ ‏(‏‏(‏رواه الترمذي وغيره وقال‏:‏ حديث حسن صحيح‏)‏‏)‏‏.‏</a:t>
            </a:r>
            <a:endParaRPr lang="en-US" dirty="0">
              <a:solidFill>
                <a:schemeClr val="bg2"/>
              </a:solidFill>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71462"/>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643074" y="500042"/>
            <a:ext cx="7429520" cy="4117963"/>
          </a:xfrm>
        </p:spPr>
        <p:txBody>
          <a:bodyPr/>
          <a:lstStyle/>
          <a:p>
            <a:pPr>
              <a:buNone/>
            </a:pPr>
            <a:r>
              <a:rPr lang="en-US" sz="2000" dirty="0" smtClean="0">
                <a:solidFill>
                  <a:schemeClr val="bg2"/>
                </a:solidFill>
                <a:latin typeface="News701 BT" pitchFamily="18" charset="0"/>
              </a:rPr>
              <a:t>	</a:t>
            </a:r>
            <a:r>
              <a:rPr lang="en-US" sz="2000" dirty="0" err="1" smtClean="0">
                <a:solidFill>
                  <a:schemeClr val="bg2"/>
                </a:solidFill>
                <a:latin typeface="News701 BT" pitchFamily="18" charset="0"/>
              </a:rPr>
              <a:t>Zirr</a:t>
            </a:r>
            <a:r>
              <a:rPr lang="en-US" sz="2000" dirty="0" smtClean="0">
                <a:solidFill>
                  <a:schemeClr val="bg2"/>
                </a:solidFill>
                <a:latin typeface="News701 BT" pitchFamily="18" charset="0"/>
              </a:rPr>
              <a:t> bin </a:t>
            </a:r>
            <a:r>
              <a:rPr lang="en-US" sz="2000" dirty="0" err="1" smtClean="0">
                <a:solidFill>
                  <a:schemeClr val="bg2"/>
                </a:solidFill>
                <a:latin typeface="News701 BT" pitchFamily="18" charset="0"/>
              </a:rPr>
              <a:t>Hubaish</a:t>
            </a:r>
            <a:r>
              <a:rPr lang="en-US" sz="2000" dirty="0" smtClean="0">
                <a:solidFill>
                  <a:schemeClr val="bg2"/>
                </a:solidFill>
                <a:latin typeface="News701 BT" pitchFamily="18" charset="0"/>
              </a:rPr>
              <a:t> reported:</a:t>
            </a:r>
          </a:p>
          <a:p>
            <a:pPr algn="just">
              <a:buNone/>
            </a:pPr>
            <a:r>
              <a:rPr lang="en-US" sz="2000" dirty="0" smtClean="0">
                <a:solidFill>
                  <a:schemeClr val="bg2"/>
                </a:solidFill>
                <a:latin typeface="News701 BT" pitchFamily="18" charset="0"/>
              </a:rPr>
              <a:t>		I went to </a:t>
            </a:r>
            <a:r>
              <a:rPr lang="en-US" sz="2000" dirty="0" err="1" smtClean="0">
                <a:solidFill>
                  <a:schemeClr val="bg2"/>
                </a:solidFill>
                <a:latin typeface="News701 BT" pitchFamily="18" charset="0"/>
              </a:rPr>
              <a:t>Safwan</a:t>
            </a:r>
            <a:r>
              <a:rPr lang="en-US" sz="2000" dirty="0" smtClean="0">
                <a:solidFill>
                  <a:schemeClr val="bg2"/>
                </a:solidFill>
                <a:latin typeface="News701 BT" pitchFamily="18" charset="0"/>
              </a:rPr>
              <a:t> bin '</a:t>
            </a:r>
            <a:r>
              <a:rPr lang="en-US" sz="2000" dirty="0" err="1" smtClean="0">
                <a:solidFill>
                  <a:schemeClr val="bg2"/>
                </a:solidFill>
                <a:latin typeface="News701 BT" pitchFamily="18" charset="0"/>
              </a:rPr>
              <a:t>Assal</a:t>
            </a:r>
            <a:r>
              <a:rPr lang="en-US" sz="2000" dirty="0" smtClean="0">
                <a:solidFill>
                  <a:schemeClr val="bg2"/>
                </a:solidFill>
                <a:latin typeface="News701 BT" pitchFamily="18" charset="0"/>
              </a:rPr>
              <a:t> (May Allah be pleased with him) to inquire about wiping with wet hands over light boots while performing </a:t>
            </a:r>
            <a:r>
              <a:rPr lang="en-US" sz="2000" dirty="0" err="1" smtClean="0">
                <a:solidFill>
                  <a:schemeClr val="bg2"/>
                </a:solidFill>
                <a:latin typeface="News701 BT" pitchFamily="18" charset="0"/>
              </a:rPr>
              <a:t>Wudu</a:t>
            </a:r>
            <a:r>
              <a:rPr lang="en-US" sz="2000" dirty="0" smtClean="0">
                <a:solidFill>
                  <a:schemeClr val="bg2"/>
                </a:solidFill>
                <a:latin typeface="News701 BT" pitchFamily="18" charset="0"/>
              </a:rPr>
              <a:t>'. He asked me, "What brings you here, </a:t>
            </a:r>
            <a:r>
              <a:rPr lang="en-US" sz="2000" dirty="0" err="1" smtClean="0">
                <a:solidFill>
                  <a:schemeClr val="bg2"/>
                </a:solidFill>
                <a:latin typeface="News701 BT" pitchFamily="18" charset="0"/>
              </a:rPr>
              <a:t>Zirr</a:t>
            </a:r>
            <a:r>
              <a:rPr lang="en-US" sz="2000" dirty="0" smtClean="0">
                <a:solidFill>
                  <a:schemeClr val="bg2"/>
                </a:solidFill>
                <a:latin typeface="News701 BT" pitchFamily="18" charset="0"/>
              </a:rPr>
              <a:t>?" I answered: "Search for knowledge". He said, "Angels spread their wings for the seeker of knowledge out of joy for what he seeks". I told him, "I have some doubts in my mind regarding wiping of wet hands over light boots in the course of performing </a:t>
            </a:r>
            <a:r>
              <a:rPr lang="en-US" sz="2000" dirty="0" err="1" smtClean="0">
                <a:solidFill>
                  <a:schemeClr val="bg2"/>
                </a:solidFill>
                <a:latin typeface="News701 BT" pitchFamily="18" charset="0"/>
              </a:rPr>
              <a:t>Wudu</a:t>
            </a:r>
            <a:r>
              <a:rPr lang="en-US" sz="2000" dirty="0" smtClean="0">
                <a:solidFill>
                  <a:schemeClr val="bg2"/>
                </a:solidFill>
                <a:latin typeface="News701 BT" pitchFamily="18" charset="0"/>
              </a:rPr>
              <a:t>' after defecation or urinating. Now since you are one of the Companions of the Prophet (</a:t>
            </a:r>
            <a:r>
              <a:rPr lang="ar-SA" sz="2000" dirty="0" smtClean="0">
                <a:solidFill>
                  <a:schemeClr val="bg2"/>
                </a:solidFill>
                <a:latin typeface="News701 BT" pitchFamily="18" charset="0"/>
              </a:rPr>
              <a:t>ﷺ), </a:t>
            </a:r>
            <a:r>
              <a:rPr lang="en-US" sz="2000" dirty="0" smtClean="0">
                <a:solidFill>
                  <a:schemeClr val="bg2"/>
                </a:solidFill>
                <a:latin typeface="News701 BT" pitchFamily="18" charset="0"/>
              </a:rPr>
              <a:t>I have come to ask you whether you heard any saying of the Prophet (</a:t>
            </a:r>
            <a:r>
              <a:rPr lang="ar-SA" sz="2000" dirty="0" smtClean="0">
                <a:solidFill>
                  <a:schemeClr val="bg2"/>
                </a:solidFill>
                <a:latin typeface="News701 BT" pitchFamily="18" charset="0"/>
              </a:rPr>
              <a:t>ﷺ) </a:t>
            </a:r>
            <a:r>
              <a:rPr lang="en-US" sz="2000" dirty="0" smtClean="0">
                <a:solidFill>
                  <a:schemeClr val="bg2"/>
                </a:solidFill>
                <a:latin typeface="News701 BT" pitchFamily="18" charset="0"/>
              </a:rPr>
              <a:t>concerning it?". He replied in the affirmative and said, "He (</a:t>
            </a:r>
            <a:r>
              <a:rPr lang="ar-SA" sz="2000" dirty="0" smtClean="0">
                <a:solidFill>
                  <a:schemeClr val="bg2"/>
                </a:solidFill>
                <a:latin typeface="News701 BT" pitchFamily="18" charset="0"/>
              </a:rPr>
              <a:t>ﷺ) </a:t>
            </a:r>
            <a:r>
              <a:rPr lang="en-US" sz="2000" dirty="0" smtClean="0">
                <a:solidFill>
                  <a:schemeClr val="bg2"/>
                </a:solidFill>
                <a:latin typeface="News701 BT" pitchFamily="18" charset="0"/>
              </a:rPr>
              <a:t>instructed us that during a journey we need not take off our light boots for washing the feet up to three days and nights, except in case of major impurity (after sexual intercourse). In other cases such as sleeping, relieving oneself or urinating, the wiping of wet hands over light boots will suffice.”</a:t>
            </a:r>
            <a:endParaRPr lang="en-US" sz="2000" dirty="0">
              <a:solidFill>
                <a:schemeClr val="bg2"/>
              </a:solidFill>
              <a:latin typeface="News701 B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71462"/>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643074" y="500042"/>
            <a:ext cx="7429520" cy="4117963"/>
          </a:xfrm>
        </p:spPr>
        <p:txBody>
          <a:bodyPr/>
          <a:lstStyle/>
          <a:p>
            <a:pPr>
              <a:buNone/>
            </a:pPr>
            <a:r>
              <a:rPr lang="en-US" sz="2000" dirty="0" smtClean="0">
                <a:solidFill>
                  <a:schemeClr val="bg2"/>
                </a:solidFill>
                <a:latin typeface="News701 BT" pitchFamily="18" charset="0"/>
              </a:rPr>
              <a:t>		I, then, questioned him, "Did you hear him say anything about love and affection?" He replied, "We accompanied the Messenger of Allah (</a:t>
            </a:r>
            <a:r>
              <a:rPr lang="ar-SA" sz="2000" dirty="0" smtClean="0">
                <a:solidFill>
                  <a:schemeClr val="bg2"/>
                </a:solidFill>
                <a:latin typeface="News701 BT" pitchFamily="18" charset="0"/>
              </a:rPr>
              <a:t>ﷺ) </a:t>
            </a:r>
            <a:r>
              <a:rPr lang="en-US" sz="2000" dirty="0" smtClean="0">
                <a:solidFill>
                  <a:schemeClr val="bg2"/>
                </a:solidFill>
                <a:latin typeface="News701 BT" pitchFamily="18" charset="0"/>
              </a:rPr>
              <a:t>in a journey when a </a:t>
            </a:r>
            <a:r>
              <a:rPr lang="en-US" sz="2000" dirty="0" err="1" smtClean="0">
                <a:solidFill>
                  <a:schemeClr val="bg2"/>
                </a:solidFill>
                <a:latin typeface="News701 BT" pitchFamily="18" charset="0"/>
              </a:rPr>
              <a:t>bedouin</a:t>
            </a:r>
            <a:r>
              <a:rPr lang="en-US" sz="2000" dirty="0" smtClean="0">
                <a:solidFill>
                  <a:schemeClr val="bg2"/>
                </a:solidFill>
                <a:latin typeface="News701 BT" pitchFamily="18" charset="0"/>
              </a:rPr>
              <a:t> called out in a loud voice, 'O Muhammad.' The Messenger of Allah (</a:t>
            </a:r>
            <a:r>
              <a:rPr lang="ar-SA" sz="2000" dirty="0" smtClean="0">
                <a:solidFill>
                  <a:schemeClr val="bg2"/>
                </a:solidFill>
                <a:latin typeface="News701 BT" pitchFamily="18" charset="0"/>
              </a:rPr>
              <a:t>ﷺ) </a:t>
            </a:r>
            <a:r>
              <a:rPr lang="en-US" sz="2000" dirty="0" smtClean="0">
                <a:solidFill>
                  <a:schemeClr val="bg2"/>
                </a:solidFill>
                <a:latin typeface="News701 BT" pitchFamily="18" charset="0"/>
              </a:rPr>
              <a:t>replied him in the same tone, 'Here I am.' I said to him (the </a:t>
            </a:r>
            <a:r>
              <a:rPr lang="en-US" sz="2000" dirty="0" err="1" smtClean="0">
                <a:solidFill>
                  <a:schemeClr val="bg2"/>
                </a:solidFill>
                <a:latin typeface="News701 BT" pitchFamily="18" charset="0"/>
              </a:rPr>
              <a:t>bedouin</a:t>
            </a:r>
            <a:r>
              <a:rPr lang="en-US" sz="2000" dirty="0" smtClean="0">
                <a:solidFill>
                  <a:schemeClr val="bg2"/>
                </a:solidFill>
                <a:latin typeface="News701 BT" pitchFamily="18" charset="0"/>
              </a:rPr>
              <a:t>), 'Woe to you, lower your voice in his presence, because you are not allowed to do so.' He said, 'By Allah! I will not lower my voice,' and then addressing the Prophet (</a:t>
            </a:r>
            <a:r>
              <a:rPr lang="ar-SA" sz="2000" dirty="0" smtClean="0">
                <a:solidFill>
                  <a:schemeClr val="bg2"/>
                </a:solidFill>
                <a:latin typeface="News701 BT" pitchFamily="18" charset="0"/>
              </a:rPr>
              <a:t>ﷺ) </a:t>
            </a:r>
            <a:r>
              <a:rPr lang="en-US" sz="2000" dirty="0" smtClean="0">
                <a:solidFill>
                  <a:schemeClr val="bg2"/>
                </a:solidFill>
                <a:latin typeface="News701 BT" pitchFamily="18" charset="0"/>
              </a:rPr>
              <a:t>he said, 'What about a person who loves people but has not found himself in their company.' Messenger of Allah (</a:t>
            </a:r>
            <a:r>
              <a:rPr lang="ar-SA" sz="2000" dirty="0" smtClean="0">
                <a:solidFill>
                  <a:schemeClr val="bg2"/>
                </a:solidFill>
                <a:latin typeface="News701 BT" pitchFamily="18" charset="0"/>
              </a:rPr>
              <a:t>ﷺ) </a:t>
            </a:r>
            <a:r>
              <a:rPr lang="en-US" sz="2000" dirty="0" smtClean="0">
                <a:solidFill>
                  <a:schemeClr val="bg2"/>
                </a:solidFill>
                <a:latin typeface="News701 BT" pitchFamily="18" charset="0"/>
              </a:rPr>
              <a:t>replied, 'On the Day of Resurrection, a person will be in the company of those whom he loves.' The Messenger of Allah then kept on talking to us and in the course of his talk, he mentioned a gateway in the heaven, the width of which could be crossed by a rider in forty or seventy years“. [At-</a:t>
            </a:r>
            <a:r>
              <a:rPr lang="en-US" sz="2000" dirty="0" err="1" smtClean="0">
                <a:solidFill>
                  <a:schemeClr val="bg2"/>
                </a:solidFill>
                <a:latin typeface="News701 BT" pitchFamily="18" charset="0"/>
              </a:rPr>
              <a:t>Tirmidhi</a:t>
            </a:r>
            <a:r>
              <a:rPr lang="en-US" sz="2000" dirty="0" smtClean="0">
                <a:solidFill>
                  <a:schemeClr val="bg2"/>
                </a:solidFill>
                <a:latin typeface="News701 BT" pitchFamily="18" charset="0"/>
              </a:rPr>
              <a:t>, who </a:t>
            </a:r>
            <a:r>
              <a:rPr lang="en-US" sz="2000" dirty="0" err="1" smtClean="0">
                <a:solidFill>
                  <a:schemeClr val="bg2"/>
                </a:solidFill>
                <a:latin typeface="News701 BT" pitchFamily="18" charset="0"/>
              </a:rPr>
              <a:t>categorised</a:t>
            </a:r>
            <a:r>
              <a:rPr lang="en-US" sz="2000" dirty="0" smtClean="0">
                <a:solidFill>
                  <a:schemeClr val="bg2"/>
                </a:solidFill>
                <a:latin typeface="News701 BT" pitchFamily="18" charset="0"/>
              </a:rPr>
              <a:t> it as </a:t>
            </a:r>
            <a:r>
              <a:rPr lang="en-US" sz="2000" dirty="0" err="1" smtClean="0">
                <a:solidFill>
                  <a:schemeClr val="bg2"/>
                </a:solidFill>
                <a:latin typeface="News701 BT" pitchFamily="18" charset="0"/>
              </a:rPr>
              <a:t>Hadith</a:t>
            </a:r>
            <a:r>
              <a:rPr lang="en-US" sz="2000" dirty="0" smtClean="0">
                <a:solidFill>
                  <a:schemeClr val="bg2"/>
                </a:solidFill>
                <a:latin typeface="News701 BT" pitchFamily="18" charset="0"/>
              </a:rPr>
              <a:t> </a:t>
            </a:r>
            <a:r>
              <a:rPr lang="en-US" sz="2000" dirty="0" err="1" smtClean="0">
                <a:solidFill>
                  <a:schemeClr val="bg2"/>
                </a:solidFill>
                <a:latin typeface="News701 BT" pitchFamily="18" charset="0"/>
              </a:rPr>
              <a:t>Hasan</a:t>
            </a:r>
            <a:r>
              <a:rPr lang="en-US" sz="2000" dirty="0" smtClean="0">
                <a:solidFill>
                  <a:schemeClr val="bg2"/>
                </a:solidFill>
                <a:latin typeface="News701 BT" pitchFamily="18" charset="0"/>
              </a:rPr>
              <a:t> </a:t>
            </a:r>
            <a:r>
              <a:rPr lang="en-US" sz="2000" dirty="0" err="1" smtClean="0">
                <a:solidFill>
                  <a:schemeClr val="bg2"/>
                </a:solidFill>
                <a:latin typeface="News701 BT" pitchFamily="18" charset="0"/>
              </a:rPr>
              <a:t>Sahih</a:t>
            </a:r>
            <a:r>
              <a:rPr lang="en-US" sz="2000" dirty="0" smtClean="0">
                <a:solidFill>
                  <a:schemeClr val="bg2"/>
                </a:solidFill>
                <a:latin typeface="News701 BT" pitchFamily="18" charset="0"/>
              </a:rPr>
              <a:t>]</a:t>
            </a:r>
            <a:endParaRPr lang="en-US" sz="2000" dirty="0">
              <a:solidFill>
                <a:schemeClr val="bg2"/>
              </a:solidFill>
              <a:latin typeface="News701 B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71462"/>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pic>
        <p:nvPicPr>
          <p:cNvPr id="5" name="Picture 4" descr="Tnx.jpg"/>
          <p:cNvPicPr>
            <a:picLocks noChangeAspect="1"/>
          </p:cNvPicPr>
          <p:nvPr/>
        </p:nvPicPr>
        <p:blipFill>
          <a:blip r:embed="rId4"/>
          <a:stretch>
            <a:fillRect/>
          </a:stretch>
        </p:blipFill>
        <p:spPr>
          <a:xfrm>
            <a:off x="2214546" y="785794"/>
            <a:ext cx="6219873" cy="3357574"/>
          </a:xfrm>
          <a:prstGeom prst="rect">
            <a:avLst/>
          </a:prstGeom>
        </p:spPr>
      </p:pic>
      <p:sp>
        <p:nvSpPr>
          <p:cNvPr id="6" name="Rectangle 5"/>
          <p:cNvSpPr/>
          <p:nvPr/>
        </p:nvSpPr>
        <p:spPr>
          <a:xfrm>
            <a:off x="2786050" y="4214818"/>
            <a:ext cx="5199630" cy="1107996"/>
          </a:xfrm>
          <a:prstGeom prst="rect">
            <a:avLst/>
          </a:prstGeom>
          <a:noFill/>
        </p:spPr>
        <p:txBody>
          <a:bodyPr wrap="none" lIns="91440" tIns="45720" rIns="91440" bIns="45720">
            <a:spAutoFit/>
          </a:bodyPr>
          <a:lstStyle/>
          <a:p>
            <a:pPr algn="ctr"/>
            <a:r>
              <a:rPr lang="en-US" sz="6600"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THANK YOU</a:t>
            </a:r>
            <a:endParaRPr lang="en-US" sz="66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06" y="285728"/>
            <a:ext cx="8175654" cy="620712"/>
          </a:xfrm>
        </p:spPr>
        <p:txBody>
          <a:bodyPr/>
          <a:lstStyle/>
          <a:p>
            <a:r>
              <a:rPr lang="en-US" sz="3000" dirty="0" smtClean="0">
                <a:solidFill>
                  <a:srgbClr val="FFFF00"/>
                </a:solidFill>
                <a:effectLst>
                  <a:outerShdw blurRad="38100" dist="38100" dir="2700000" algn="tl">
                    <a:srgbClr val="000000">
                      <a:alpha val="43137"/>
                    </a:srgbClr>
                  </a:outerShdw>
                </a:effectLst>
                <a:latin typeface="Arabolical" pitchFamily="2" charset="0"/>
              </a:rPr>
              <a:t>Repentance in the light of Quran</a:t>
            </a:r>
            <a:endParaRPr lang="uk-UA" sz="3000" dirty="0" smtClean="0">
              <a:solidFill>
                <a:srgbClr val="FFFF00"/>
              </a:solidFill>
            </a:endParaRPr>
          </a:p>
        </p:txBody>
      </p:sp>
      <p:sp>
        <p:nvSpPr>
          <p:cNvPr id="36867" name="Rectangle 3"/>
          <p:cNvSpPr>
            <a:spLocks noGrp="1" noChangeArrowheads="1"/>
          </p:cNvSpPr>
          <p:nvPr>
            <p:ph type="body" idx="1"/>
          </p:nvPr>
        </p:nvSpPr>
        <p:spPr>
          <a:xfrm>
            <a:off x="323850" y="857232"/>
            <a:ext cx="8351838" cy="4464050"/>
          </a:xfrm>
        </p:spPr>
        <p:txBody>
          <a:bodyPr/>
          <a:lstStyle/>
          <a:p>
            <a:pPr algn="ctr">
              <a:buNone/>
            </a:pPr>
            <a:r>
              <a:rPr lang="ar-SA" sz="4000" b="1" dirty="0" smtClean="0">
                <a:solidFill>
                  <a:schemeClr val="accent1">
                    <a:lumMod val="75000"/>
                  </a:schemeClr>
                </a:solidFill>
                <a:latin typeface="Traditional Arabic" pitchFamily="18" charset="-78"/>
                <a:cs typeface="Traditional Arabic" pitchFamily="18" charset="-78"/>
              </a:rPr>
              <a:t> </a:t>
            </a:r>
            <a:r>
              <a:rPr lang="ar-SA" sz="3000" b="1" dirty="0" smtClean="0">
                <a:solidFill>
                  <a:schemeClr val="accent1">
                    <a:lumMod val="75000"/>
                  </a:schemeClr>
                </a:solidFill>
                <a:latin typeface="Traditional Arabic" pitchFamily="18" charset="-78"/>
                <a:cs typeface="Traditional Arabic" pitchFamily="18" charset="-78"/>
              </a:rPr>
              <a:t>قال الله سبحانه و تعالي</a:t>
            </a:r>
          </a:p>
          <a:p>
            <a:pPr algn="ctr">
              <a:buNone/>
            </a:pPr>
            <a:r>
              <a:rPr lang="ar-SA" sz="4000" b="1" dirty="0" smtClean="0">
                <a:solidFill>
                  <a:schemeClr val="accent1">
                    <a:lumMod val="75000"/>
                  </a:schemeClr>
                </a:solidFill>
                <a:latin typeface="Traditional Arabic" pitchFamily="18" charset="-78"/>
                <a:cs typeface="Traditional Arabic" pitchFamily="18" charset="-78"/>
              </a:rPr>
              <a:t>وَتُوبُوا إِلَى اللَّهِ جَمِيعًا أَيُّهَ الْمُؤْمِنُونَ لَعَلَّكُمْ تُفْلِحُونَ</a:t>
            </a:r>
          </a:p>
          <a:p>
            <a:pPr algn="ctr">
              <a:buNone/>
            </a:pPr>
            <a:r>
              <a:rPr lang="ar-SA" sz="3000" b="1" dirty="0" smtClean="0">
                <a:solidFill>
                  <a:schemeClr val="accent1">
                    <a:lumMod val="75000"/>
                  </a:schemeClr>
                </a:solidFill>
                <a:latin typeface="Traditional Arabic" pitchFamily="18" charset="-78"/>
                <a:cs typeface="Traditional Arabic" pitchFamily="18" charset="-78"/>
              </a:rPr>
              <a:t>قال الله سبحانه و تعالي</a:t>
            </a:r>
            <a:endParaRPr lang="en-IN" sz="3000" b="1" dirty="0" smtClean="0">
              <a:solidFill>
                <a:schemeClr val="accent1">
                  <a:lumMod val="75000"/>
                </a:schemeClr>
              </a:solidFill>
              <a:latin typeface="Traditional Arabic" pitchFamily="18" charset="-78"/>
              <a:cs typeface="Traditional Arabic" pitchFamily="18" charset="-78"/>
            </a:endParaRPr>
          </a:p>
          <a:p>
            <a:pPr algn="ctr">
              <a:buNone/>
            </a:pPr>
            <a:r>
              <a:rPr lang="ar-SA" sz="4000" b="1" dirty="0" smtClean="0">
                <a:solidFill>
                  <a:schemeClr val="accent1">
                    <a:lumMod val="75000"/>
                  </a:schemeClr>
                </a:solidFill>
                <a:latin typeface="Traditional Arabic" pitchFamily="18" charset="-78"/>
                <a:cs typeface="Traditional Arabic" pitchFamily="18" charset="-78"/>
              </a:rPr>
              <a:t>اسْتَغْفِرُوا رَبَّكُمْ ثُمَّ تُوبُوا إِلَيْهِ</a:t>
            </a:r>
          </a:p>
          <a:p>
            <a:pPr algn="ctr">
              <a:buNone/>
            </a:pPr>
            <a:r>
              <a:rPr lang="ar-SA" sz="3000" b="1" dirty="0" smtClean="0">
                <a:solidFill>
                  <a:schemeClr val="accent1">
                    <a:lumMod val="75000"/>
                  </a:schemeClr>
                </a:solidFill>
                <a:latin typeface="Traditional Arabic" pitchFamily="18" charset="-78"/>
                <a:cs typeface="Traditional Arabic" pitchFamily="18" charset="-78"/>
              </a:rPr>
              <a:t>قال الله سبحانه و تعالي</a:t>
            </a:r>
          </a:p>
          <a:p>
            <a:pPr algn="ctr">
              <a:buNone/>
            </a:pPr>
            <a:r>
              <a:rPr lang="ar-SA" sz="4000" b="1" dirty="0" smtClean="0">
                <a:solidFill>
                  <a:schemeClr val="accent1">
                    <a:lumMod val="75000"/>
                  </a:schemeClr>
                </a:solidFill>
                <a:latin typeface="Traditional Arabic" pitchFamily="18" charset="-78"/>
                <a:cs typeface="Traditional Arabic" pitchFamily="18" charset="-78"/>
              </a:rPr>
              <a:t>يَا أَيُّهَا الَّذِينَ آمَنُوا تُوبُوا إِلَى اللَّهِ تَوْبَةً نَصُوحًا</a:t>
            </a:r>
            <a:endParaRPr lang="en-IN" sz="4000" b="1" dirty="0" smtClean="0">
              <a:solidFill>
                <a:schemeClr val="accent1">
                  <a:lumMod val="75000"/>
                </a:schemeClr>
              </a:solidFill>
              <a:latin typeface="Traditional Arabic" pitchFamily="18" charset="-78"/>
              <a:cs typeface="Traditional Arabic" pitchFamily="18" charset="-78"/>
            </a:endParaRPr>
          </a:p>
          <a:p>
            <a:pPr algn="ctr">
              <a:buNone/>
            </a:pPr>
            <a:endParaRPr lang="ar-SA" sz="4000" b="1" dirty="0" smtClean="0">
              <a:solidFill>
                <a:schemeClr val="accent1">
                  <a:lumMod val="75000"/>
                </a:schemeClr>
              </a:solidFill>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908175" y="909638"/>
            <a:ext cx="7056438" cy="5832475"/>
          </a:xfrm>
        </p:spPr>
        <p:txBody>
          <a:bodyPr/>
          <a:lstStyle/>
          <a:p>
            <a:pPr algn="ctr" rtl="1">
              <a:buNone/>
            </a:pPr>
            <a:r>
              <a:rPr lang="ar-SA" sz="4000" dirty="0" smtClean="0">
                <a:solidFill>
                  <a:schemeClr val="bg2"/>
                </a:solidFill>
                <a:latin typeface="Traditional Arabic" pitchFamily="18" charset="-78"/>
                <a:cs typeface="Traditional Arabic" pitchFamily="18" charset="-78"/>
              </a:rPr>
              <a:t>وعن أبي هريرة رضي الله عنه قال‏:‏ سمعت رسول الله صلى الله عليه وسلم يقول‏:‏ ‏ ‏والله إني لأستغفر الله وأتوب إليه في اليوم أكثر من سبعين مرة ‏‏(‏رواه البخاري‏)‏‏‏</a:t>
            </a:r>
          </a:p>
          <a:p>
            <a:pPr algn="just">
              <a:buNone/>
            </a:pPr>
            <a:r>
              <a:rPr lang="en-US" sz="3000" b="1" dirty="0" smtClean="0">
                <a:solidFill>
                  <a:schemeClr val="bg2"/>
                </a:solidFill>
                <a:latin typeface="News701 BT" pitchFamily="18" charset="0"/>
              </a:rPr>
              <a:t>	</a:t>
            </a:r>
          </a:p>
          <a:p>
            <a:pPr algn="just">
              <a:buNone/>
            </a:pPr>
            <a:r>
              <a:rPr lang="en-US" sz="3000" b="1" dirty="0" smtClean="0">
                <a:solidFill>
                  <a:schemeClr val="bg2"/>
                </a:solidFill>
                <a:latin typeface="News701 BT" pitchFamily="18" charset="0"/>
              </a:rPr>
              <a:t>	</a:t>
            </a:r>
            <a:r>
              <a:rPr lang="en-US" sz="2600" i="1" dirty="0" smtClean="0">
                <a:solidFill>
                  <a:schemeClr val="bg2"/>
                </a:solidFill>
                <a:latin typeface="News701 BT" pitchFamily="18" charset="0"/>
              </a:rPr>
              <a:t>Abu </a:t>
            </a:r>
            <a:r>
              <a:rPr lang="en-US" sz="2600" i="1" dirty="0" err="1" smtClean="0">
                <a:solidFill>
                  <a:schemeClr val="bg2"/>
                </a:solidFill>
                <a:latin typeface="News701 BT" pitchFamily="18" charset="0"/>
              </a:rPr>
              <a:t>Hurairah</a:t>
            </a:r>
            <a:r>
              <a:rPr lang="en-US" sz="2600" i="1" dirty="0" smtClean="0">
                <a:solidFill>
                  <a:schemeClr val="bg2"/>
                </a:solidFill>
                <a:latin typeface="News701 BT" pitchFamily="18" charset="0"/>
              </a:rPr>
              <a:t> (May Allah be pleased with him) reported:</a:t>
            </a:r>
          </a:p>
          <a:p>
            <a:pPr algn="just">
              <a:buNone/>
            </a:pPr>
            <a:r>
              <a:rPr lang="en-US" sz="2600" b="1" dirty="0" smtClean="0">
                <a:solidFill>
                  <a:schemeClr val="bg2"/>
                </a:solidFill>
                <a:latin typeface="News701 BT" pitchFamily="18" charset="0"/>
              </a:rPr>
              <a:t>		</a:t>
            </a:r>
            <a:r>
              <a:rPr lang="en-US" sz="2600" dirty="0" smtClean="0">
                <a:solidFill>
                  <a:schemeClr val="bg2"/>
                </a:solidFill>
                <a:latin typeface="News701 BT" pitchFamily="18" charset="0"/>
              </a:rPr>
              <a:t>I heard Messenger of Allah (</a:t>
            </a:r>
            <a:r>
              <a:rPr lang="ar-SA" sz="2600" dirty="0" smtClean="0">
                <a:solidFill>
                  <a:schemeClr val="bg2"/>
                </a:solidFill>
                <a:latin typeface="News701 BT" pitchFamily="18" charset="0"/>
              </a:rPr>
              <a:t>ﷺ) </a:t>
            </a:r>
            <a:r>
              <a:rPr lang="en-US" sz="2600" dirty="0" smtClean="0">
                <a:solidFill>
                  <a:schemeClr val="bg2"/>
                </a:solidFill>
                <a:latin typeface="News701 BT" pitchFamily="18" charset="0"/>
              </a:rPr>
              <a:t>saying: "By Allah, I seek Allah's forgiveness and repent to Him more than seventy times a day.“ </a:t>
            </a:r>
            <a:br>
              <a:rPr lang="en-US" sz="2600" dirty="0" smtClean="0">
                <a:solidFill>
                  <a:schemeClr val="bg2"/>
                </a:solidFill>
                <a:latin typeface="News701 BT" pitchFamily="18" charset="0"/>
              </a:rPr>
            </a:br>
            <a:r>
              <a:rPr lang="en-US" sz="2600" dirty="0" smtClean="0">
                <a:solidFill>
                  <a:schemeClr val="bg2"/>
                </a:solidFill>
                <a:latin typeface="News701 BT" pitchFamily="18" charset="0"/>
              </a:rPr>
              <a:t>(Al-</a:t>
            </a:r>
            <a:r>
              <a:rPr lang="en-US" sz="2600" dirty="0" err="1" smtClean="0">
                <a:solidFill>
                  <a:schemeClr val="bg2"/>
                </a:solidFill>
                <a:latin typeface="News701 BT" pitchFamily="18" charset="0"/>
              </a:rPr>
              <a:t>Bukhari</a:t>
            </a:r>
            <a:r>
              <a:rPr lang="en-US" sz="2600" dirty="0" smtClean="0">
                <a:solidFill>
                  <a:schemeClr val="bg2"/>
                </a:solidFill>
                <a:latin typeface="News701 BT" pitchFamily="18" charset="0"/>
              </a:rPr>
              <a:t>)</a:t>
            </a:r>
            <a:r>
              <a:rPr lang="en-US" sz="3000" dirty="0" smtClean="0">
                <a:solidFill>
                  <a:schemeClr val="bg2"/>
                </a:solidFill>
                <a:latin typeface="News701 BT" pitchFamily="18" charset="0"/>
              </a:rPr>
              <a:t/>
            </a:r>
            <a:br>
              <a:rPr lang="en-US" sz="3000" dirty="0" smtClean="0">
                <a:solidFill>
                  <a:schemeClr val="bg2"/>
                </a:solidFill>
                <a:latin typeface="News701 BT" pitchFamily="18" charset="0"/>
              </a:rPr>
            </a:br>
            <a:endParaRPr lang="en-US" sz="3000" dirty="0" smtClean="0">
              <a:solidFill>
                <a:schemeClr val="bg2"/>
              </a:solidFill>
              <a:latin typeface="News701 BT" pitchFamily="18" charset="0"/>
            </a:endParaRPr>
          </a:p>
          <a:p>
            <a:pPr algn="ctr">
              <a:buNone/>
            </a:pPr>
            <a:endParaRPr lang="en-US" sz="4000" dirty="0" smtClean="0">
              <a:solidFill>
                <a:schemeClr val="bg2"/>
              </a:solidFill>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908175" y="909638"/>
            <a:ext cx="7056438" cy="5832475"/>
          </a:xfrm>
        </p:spPr>
        <p:txBody>
          <a:bodyPr/>
          <a:lstStyle/>
          <a:p>
            <a:pPr algn="ctr" rtl="1">
              <a:buNone/>
            </a:pPr>
            <a:r>
              <a:rPr lang="ar-SA" sz="4000" dirty="0" smtClean="0">
                <a:solidFill>
                  <a:schemeClr val="bg2"/>
                </a:solidFill>
                <a:latin typeface="Traditional Arabic" pitchFamily="18" charset="-78"/>
                <a:cs typeface="Traditional Arabic" pitchFamily="18" charset="-78"/>
              </a:rPr>
              <a:t>وعن الأغر بن يسار المزنى رضي الله عنه قال‏:‏ قال رسول الله صلى الله عليه وسلم‏:‏ "‏ياأيها الناس توبوا إلى الله واستغفروه فإنى أتوب في اليوم مائه مرة‏"‏ ‏(‏رواه مسلم‏).‏‏‏‏</a:t>
            </a:r>
          </a:p>
          <a:p>
            <a:pPr>
              <a:buNone/>
            </a:pPr>
            <a:r>
              <a:rPr lang="en-US" sz="3000" b="1" dirty="0" smtClean="0">
                <a:solidFill>
                  <a:schemeClr val="bg2"/>
                </a:solidFill>
                <a:latin typeface="News701 BT" pitchFamily="18" charset="0"/>
              </a:rPr>
              <a:t>	</a:t>
            </a:r>
            <a:r>
              <a:rPr lang="en-US" sz="2600" dirty="0" smtClean="0">
                <a:solidFill>
                  <a:schemeClr val="bg2"/>
                </a:solidFill>
                <a:latin typeface="News701 BT" pitchFamily="18" charset="0"/>
              </a:rPr>
              <a:t>Al-</a:t>
            </a:r>
            <a:r>
              <a:rPr lang="en-US" sz="2600" dirty="0" err="1" smtClean="0">
                <a:solidFill>
                  <a:schemeClr val="bg2"/>
                </a:solidFill>
                <a:latin typeface="News701 BT" pitchFamily="18" charset="0"/>
              </a:rPr>
              <a:t>Agharr</a:t>
            </a:r>
            <a:r>
              <a:rPr lang="en-US" sz="2600" dirty="0" smtClean="0">
                <a:solidFill>
                  <a:schemeClr val="bg2"/>
                </a:solidFill>
                <a:latin typeface="News701 BT" pitchFamily="18" charset="0"/>
              </a:rPr>
              <a:t> bin </a:t>
            </a:r>
            <a:r>
              <a:rPr lang="en-US" sz="2600" dirty="0" err="1" smtClean="0">
                <a:solidFill>
                  <a:schemeClr val="bg2"/>
                </a:solidFill>
                <a:latin typeface="News701 BT" pitchFamily="18" charset="0"/>
              </a:rPr>
              <a:t>Yasar</a:t>
            </a:r>
            <a:r>
              <a:rPr lang="en-US" sz="2600" dirty="0" smtClean="0">
                <a:solidFill>
                  <a:schemeClr val="bg2"/>
                </a:solidFill>
                <a:latin typeface="News701 BT" pitchFamily="18" charset="0"/>
              </a:rPr>
              <a:t> Al-</a:t>
            </a:r>
            <a:r>
              <a:rPr lang="en-US" sz="2600" dirty="0" err="1" smtClean="0">
                <a:solidFill>
                  <a:schemeClr val="bg2"/>
                </a:solidFill>
                <a:latin typeface="News701 BT" pitchFamily="18" charset="0"/>
              </a:rPr>
              <a:t>Muzani</a:t>
            </a:r>
            <a:r>
              <a:rPr lang="en-US" sz="2600" dirty="0" smtClean="0">
                <a:solidFill>
                  <a:schemeClr val="bg2"/>
                </a:solidFill>
                <a:latin typeface="News701 BT" pitchFamily="18" charset="0"/>
              </a:rPr>
              <a:t/>
            </a:r>
            <a:br>
              <a:rPr lang="en-US" sz="2600" dirty="0" smtClean="0">
                <a:solidFill>
                  <a:schemeClr val="bg2"/>
                </a:solidFill>
                <a:latin typeface="News701 BT" pitchFamily="18" charset="0"/>
              </a:rPr>
            </a:br>
            <a:r>
              <a:rPr lang="en-US" sz="2600" dirty="0" smtClean="0">
                <a:solidFill>
                  <a:schemeClr val="bg2"/>
                </a:solidFill>
                <a:latin typeface="News701 BT" pitchFamily="18" charset="0"/>
              </a:rPr>
              <a:t>(May Allah be pleased with him)</a:t>
            </a:r>
            <a:br>
              <a:rPr lang="en-US" sz="2600" dirty="0" smtClean="0">
                <a:solidFill>
                  <a:schemeClr val="bg2"/>
                </a:solidFill>
                <a:latin typeface="News701 BT" pitchFamily="18" charset="0"/>
              </a:rPr>
            </a:br>
            <a:r>
              <a:rPr lang="en-US" sz="2600" dirty="0" smtClean="0">
                <a:solidFill>
                  <a:schemeClr val="bg2"/>
                </a:solidFill>
                <a:latin typeface="News701 BT" pitchFamily="18" charset="0"/>
              </a:rPr>
              <a:t>narrated that:</a:t>
            </a:r>
          </a:p>
          <a:p>
            <a:pPr algn="just">
              <a:buNone/>
            </a:pPr>
            <a:r>
              <a:rPr lang="en-US" sz="2600" dirty="0" smtClean="0">
                <a:solidFill>
                  <a:schemeClr val="bg2"/>
                </a:solidFill>
                <a:latin typeface="News701 BT" pitchFamily="18" charset="0"/>
              </a:rPr>
              <a:t>		The Messenger of Allah (</a:t>
            </a:r>
            <a:r>
              <a:rPr lang="ar-SA" sz="2600" dirty="0" smtClean="0">
                <a:solidFill>
                  <a:schemeClr val="bg2"/>
                </a:solidFill>
                <a:latin typeface="News701 BT" pitchFamily="18" charset="0"/>
              </a:rPr>
              <a:t>ﷺ)</a:t>
            </a:r>
            <a:r>
              <a:rPr lang="en-US" sz="2600" dirty="0" smtClean="0">
                <a:solidFill>
                  <a:schemeClr val="bg2"/>
                </a:solidFill>
                <a:latin typeface="News701 BT" pitchFamily="18" charset="0"/>
              </a:rPr>
              <a:t>said: "Turn you people in repentance to Allah and beg pardon of Him. I turn to Him in repentance a hundred times a day“. [Muslim].</a:t>
            </a:r>
            <a:endParaRPr lang="en-US" sz="4000" dirty="0" smtClean="0">
              <a:solidFill>
                <a:schemeClr val="bg2"/>
              </a:solidFill>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24"/>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908175" y="785794"/>
            <a:ext cx="7056438" cy="5832475"/>
          </a:xfrm>
        </p:spPr>
        <p:txBody>
          <a:bodyPr/>
          <a:lstStyle/>
          <a:p>
            <a:pPr algn="ctr" rtl="1">
              <a:buNone/>
            </a:pPr>
            <a:r>
              <a:rPr lang="ar-SA" sz="3600" dirty="0" smtClean="0">
                <a:solidFill>
                  <a:schemeClr val="bg2"/>
                </a:solidFill>
                <a:latin typeface="Traditional Arabic" pitchFamily="18" charset="-78"/>
                <a:cs typeface="Traditional Arabic" pitchFamily="18" charset="-78"/>
              </a:rPr>
              <a:t>وعن أبي حمزة أنس بن مالك الأنصارى خادم رسول الله صلى الله عليه وسلم، رضي الله عنه قال‏:‏ قال رسول الله صلى الله عليه وسلم ‏:‏ ‏"‏ لله أفرح بتوبة عبده من أحدكم سقط على بعيره وقد أضله في أرض فلاة ‏"‏ ‏(‏‏(‏متفق عليه‏)‏‏)‏‏.‏</a:t>
            </a:r>
            <a:br>
              <a:rPr lang="ar-SA" sz="3600" dirty="0" smtClean="0">
                <a:solidFill>
                  <a:schemeClr val="bg2"/>
                </a:solidFill>
                <a:latin typeface="Traditional Arabic" pitchFamily="18" charset="-78"/>
                <a:cs typeface="Traditional Arabic" pitchFamily="18" charset="-78"/>
              </a:rPr>
            </a:br>
            <a:r>
              <a:rPr lang="ar-SA" sz="3600" dirty="0" smtClean="0">
                <a:solidFill>
                  <a:schemeClr val="bg2"/>
                </a:solidFill>
                <a:latin typeface="Traditional Arabic" pitchFamily="18" charset="-78"/>
                <a:cs typeface="Traditional Arabic" pitchFamily="18" charset="-78"/>
              </a:rPr>
              <a:t>وفى رواية لمسلم‏:‏ لله أشد فرحا بتوبة عبده حين يتوب إليه من أحدكم كان على راحلته بأرض فلاة، فانفلتت منه وعليها طعامه وشرابه فأيس منها، فأتى شجرة فاضطجع في ظلها، وقد أيس من راحلته، فبينما هو كذلك إذا هو بها، قائمة عنده ، فأخذ بخطامها ثم قال من شدة الفرح‏:‏ اللهم أنت عبدي وأنا ربك، أخطأ من شدة الفرح‏"‏‏.‏</a:t>
            </a:r>
            <a:endParaRPr lang="en-US" sz="3600" dirty="0" smtClean="0">
              <a:solidFill>
                <a:schemeClr val="bg2"/>
              </a:solidFill>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71462"/>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908175" y="500042"/>
            <a:ext cx="7056438" cy="5832475"/>
          </a:xfrm>
        </p:spPr>
        <p:txBody>
          <a:bodyPr/>
          <a:lstStyle/>
          <a:p>
            <a:pPr algn="just">
              <a:buNone/>
            </a:pPr>
            <a:r>
              <a:rPr lang="en-US" sz="2000" dirty="0" smtClean="0">
                <a:solidFill>
                  <a:schemeClr val="bg2"/>
                </a:solidFill>
                <a:latin typeface="News701 BT" pitchFamily="18" charset="0"/>
              </a:rPr>
              <a:t>		</a:t>
            </a:r>
            <a:r>
              <a:rPr lang="en-US" sz="2000" dirty="0" err="1" smtClean="0">
                <a:solidFill>
                  <a:schemeClr val="bg2"/>
                </a:solidFill>
                <a:latin typeface="News701 BT" pitchFamily="18" charset="0"/>
              </a:rPr>
              <a:t>Anas</a:t>
            </a:r>
            <a:r>
              <a:rPr lang="en-US" sz="2000" dirty="0" smtClean="0">
                <a:solidFill>
                  <a:schemeClr val="bg2"/>
                </a:solidFill>
                <a:latin typeface="News701 BT" pitchFamily="18" charset="0"/>
              </a:rPr>
              <a:t> bin </a:t>
            </a:r>
            <a:r>
              <a:rPr lang="en-US" sz="2000" dirty="0" err="1" smtClean="0">
                <a:solidFill>
                  <a:schemeClr val="bg2"/>
                </a:solidFill>
                <a:latin typeface="News701 BT" pitchFamily="18" charset="0"/>
              </a:rPr>
              <a:t>Malik</a:t>
            </a:r>
            <a:r>
              <a:rPr lang="en-US" sz="2000" dirty="0" smtClean="0">
                <a:solidFill>
                  <a:schemeClr val="bg2"/>
                </a:solidFill>
                <a:latin typeface="News701 BT" pitchFamily="18" charset="0"/>
              </a:rPr>
              <a:t> Al-</a:t>
            </a:r>
            <a:r>
              <a:rPr lang="en-US" sz="2000" dirty="0" err="1" smtClean="0">
                <a:solidFill>
                  <a:schemeClr val="bg2"/>
                </a:solidFill>
                <a:latin typeface="News701 BT" pitchFamily="18" charset="0"/>
              </a:rPr>
              <a:t>Ansari</a:t>
            </a:r>
            <a:r>
              <a:rPr lang="en-US" sz="2000" dirty="0" smtClean="0">
                <a:solidFill>
                  <a:schemeClr val="bg2"/>
                </a:solidFill>
                <a:latin typeface="News701 BT" pitchFamily="18" charset="0"/>
              </a:rPr>
              <a:t> (</a:t>
            </a:r>
            <a:r>
              <a:rPr lang="en-US" sz="2000" dirty="0" err="1" smtClean="0">
                <a:solidFill>
                  <a:schemeClr val="bg2"/>
                </a:solidFill>
                <a:latin typeface="News701 BT" pitchFamily="18" charset="0"/>
              </a:rPr>
              <a:t>MayAllah</a:t>
            </a:r>
            <a:r>
              <a:rPr lang="en-US" sz="2000" dirty="0" smtClean="0">
                <a:solidFill>
                  <a:schemeClr val="bg2"/>
                </a:solidFill>
                <a:latin typeface="News701 BT" pitchFamily="18" charset="0"/>
              </a:rPr>
              <a:t> be pleased with him) the servant of the Messenger of Allah narrated:</a:t>
            </a:r>
          </a:p>
          <a:p>
            <a:pPr algn="just">
              <a:buNone/>
            </a:pPr>
            <a:r>
              <a:rPr lang="en-US" sz="2000" dirty="0" smtClean="0">
                <a:solidFill>
                  <a:schemeClr val="bg2"/>
                </a:solidFill>
                <a:latin typeface="News701 BT" pitchFamily="18" charset="0"/>
              </a:rPr>
              <a:t>		Messenger of Allah (</a:t>
            </a:r>
            <a:r>
              <a:rPr lang="ar-SA" sz="2000" dirty="0" smtClean="0">
                <a:solidFill>
                  <a:schemeClr val="bg2"/>
                </a:solidFill>
                <a:latin typeface="News701 BT" pitchFamily="18" charset="0"/>
              </a:rPr>
              <a:t>ﷺ) </a:t>
            </a:r>
            <a:r>
              <a:rPr lang="en-US" sz="2000" dirty="0" smtClean="0">
                <a:solidFill>
                  <a:schemeClr val="bg2"/>
                </a:solidFill>
                <a:latin typeface="News701 BT" pitchFamily="18" charset="0"/>
              </a:rPr>
              <a:t>said, "Verily, Allah is more delighted with the repentance of His slave than a person who lost his camel in a desert land and then finds it (unexpectedly)".</a:t>
            </a:r>
            <a:br>
              <a:rPr lang="en-US" sz="2000" dirty="0" smtClean="0">
                <a:solidFill>
                  <a:schemeClr val="bg2"/>
                </a:solidFill>
                <a:latin typeface="News701 BT" pitchFamily="18" charset="0"/>
              </a:rPr>
            </a:br>
            <a:r>
              <a:rPr lang="en-US" sz="2000" dirty="0" smtClean="0">
                <a:solidFill>
                  <a:schemeClr val="bg2"/>
                </a:solidFill>
                <a:latin typeface="News701 BT" pitchFamily="18" charset="0"/>
              </a:rPr>
              <a:t>[Al-</a:t>
            </a:r>
            <a:r>
              <a:rPr lang="en-US" sz="2000" dirty="0" err="1" smtClean="0">
                <a:solidFill>
                  <a:schemeClr val="bg2"/>
                </a:solidFill>
                <a:latin typeface="News701 BT" pitchFamily="18" charset="0"/>
              </a:rPr>
              <a:t>Bukhari</a:t>
            </a:r>
            <a:r>
              <a:rPr lang="en-US" sz="2000" dirty="0" smtClean="0">
                <a:solidFill>
                  <a:schemeClr val="bg2"/>
                </a:solidFill>
                <a:latin typeface="News701 BT" pitchFamily="18" charset="0"/>
              </a:rPr>
              <a:t> and Muslim].</a:t>
            </a:r>
          </a:p>
          <a:p>
            <a:pPr algn="just">
              <a:buNone/>
            </a:pPr>
            <a:r>
              <a:rPr lang="en-US" sz="2000" dirty="0" smtClean="0">
                <a:solidFill>
                  <a:schemeClr val="bg2"/>
                </a:solidFill>
                <a:latin typeface="News701 BT" pitchFamily="18" charset="0"/>
              </a:rPr>
              <a:t>		In another version of Muslim, he said: "Verily, Allah is more pleased with the repentance of His slave than a person who has his camel in a waterless desert carrying his provision of food and drink and it is lost. He, having lost all hopes (to get that back), lies down in shade and is disappointed about his camel; when all of a sudden he finds that camel standing before him. He takes hold of its reins and then out of boundless joy blurts out: 'O Allah, You are my slave and I am Your </a:t>
            </a:r>
            <a:r>
              <a:rPr lang="en-US" sz="2000" dirty="0" err="1" smtClean="0">
                <a:solidFill>
                  <a:schemeClr val="bg2"/>
                </a:solidFill>
                <a:latin typeface="News701 BT" pitchFamily="18" charset="0"/>
              </a:rPr>
              <a:t>Rubb'.He</a:t>
            </a:r>
            <a:r>
              <a:rPr lang="en-US" sz="2000" dirty="0" smtClean="0">
                <a:solidFill>
                  <a:schemeClr val="bg2"/>
                </a:solidFill>
                <a:latin typeface="News701 BT" pitchFamily="18" charset="0"/>
              </a:rPr>
              <a:t> commits this mistake out of extreme joy“.</a:t>
            </a:r>
            <a:endParaRPr lang="en-US" sz="2000" dirty="0" smtClean="0">
              <a:solidFill>
                <a:schemeClr val="bg2"/>
              </a:solidFill>
              <a:latin typeface="News701 BT" pitchFamily="18" charset="0"/>
              <a:cs typeface="Traditional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908175" y="714356"/>
            <a:ext cx="7056438" cy="5832475"/>
          </a:xfrm>
        </p:spPr>
        <p:txBody>
          <a:bodyPr/>
          <a:lstStyle/>
          <a:p>
            <a:pPr algn="ctr" rtl="1">
              <a:buNone/>
            </a:pPr>
            <a:r>
              <a:rPr lang="ar-SA" sz="3600" dirty="0" smtClean="0">
                <a:solidFill>
                  <a:schemeClr val="bg2"/>
                </a:solidFill>
                <a:latin typeface="Traditional Arabic" pitchFamily="18" charset="-78"/>
                <a:cs typeface="Traditional Arabic" pitchFamily="18" charset="-78"/>
              </a:rPr>
              <a:t>وعن أبي موسى عبد الله بن قيس الأشعرى رضي الله عنه عن النبي صلى الله عليه وسلم قال‏:‏ ‏ "‏ إن الله تعالى يبسط يده بالليل ليتوب مسيء النهار، ويبسط يده بالنهار ليتوب مسيء الليل حتى تطلع الشمس من مغربها‏ (‏‏(‏رواه مسلم‏)‏‏)‏‏.</a:t>
            </a:r>
            <a:r>
              <a:rPr lang="en-US" sz="3000" b="1" dirty="0" smtClean="0">
                <a:solidFill>
                  <a:schemeClr val="bg2"/>
                </a:solidFill>
                <a:latin typeface="News701 BT" pitchFamily="18" charset="0"/>
              </a:rPr>
              <a:t>	</a:t>
            </a:r>
          </a:p>
          <a:p>
            <a:pPr>
              <a:buNone/>
            </a:pPr>
            <a:r>
              <a:rPr lang="en-US" sz="2600" dirty="0" smtClean="0">
                <a:solidFill>
                  <a:schemeClr val="bg2"/>
                </a:solidFill>
                <a:latin typeface="News701 BT" pitchFamily="18" charset="0"/>
              </a:rPr>
              <a:t>		</a:t>
            </a:r>
            <a:r>
              <a:rPr lang="en-US" sz="2400" dirty="0" smtClean="0">
                <a:solidFill>
                  <a:schemeClr val="bg2"/>
                </a:solidFill>
                <a:latin typeface="News701 BT" pitchFamily="18" charset="0"/>
              </a:rPr>
              <a:t>Abu Musa Al-</a:t>
            </a:r>
            <a:r>
              <a:rPr lang="en-US" sz="2400" dirty="0" err="1" smtClean="0">
                <a:solidFill>
                  <a:schemeClr val="bg2"/>
                </a:solidFill>
                <a:latin typeface="News701 BT" pitchFamily="18" charset="0"/>
              </a:rPr>
              <a:t>Ash'ari</a:t>
            </a:r>
            <a:r>
              <a:rPr lang="en-US" sz="2400" dirty="0" smtClean="0">
                <a:solidFill>
                  <a:schemeClr val="bg2"/>
                </a:solidFill>
                <a:latin typeface="News701 BT" pitchFamily="18" charset="0"/>
              </a:rPr>
              <a:t> (May Allah be pleased with him) reported:</a:t>
            </a:r>
          </a:p>
          <a:p>
            <a:pPr algn="just">
              <a:buNone/>
            </a:pPr>
            <a:r>
              <a:rPr lang="en-US" sz="2400" dirty="0" smtClean="0">
                <a:solidFill>
                  <a:schemeClr val="bg2"/>
                </a:solidFill>
                <a:latin typeface="News701 BT" pitchFamily="18" charset="0"/>
              </a:rPr>
              <a:t>		The Prophet (</a:t>
            </a:r>
            <a:r>
              <a:rPr lang="ar-SA" sz="2400" dirty="0" smtClean="0">
                <a:solidFill>
                  <a:schemeClr val="bg2"/>
                </a:solidFill>
                <a:latin typeface="News701 BT" pitchFamily="18" charset="0"/>
              </a:rPr>
              <a:t>ﷺ) </a:t>
            </a:r>
            <a:r>
              <a:rPr lang="en-US" sz="2400" dirty="0" smtClean="0">
                <a:solidFill>
                  <a:schemeClr val="bg2"/>
                </a:solidFill>
                <a:latin typeface="News701 BT" pitchFamily="18" charset="0"/>
              </a:rPr>
              <a:t>said: "Allah, the Exalted, will continue to stretch out His Hand in the night so that the sinners of the day may repent, and continue to stretch His Hand in the daytime so that the sinners of the night may repent, until the sun rises from the west“. [Muslim].</a:t>
            </a:r>
            <a:r>
              <a:rPr lang="en-US" sz="2400" dirty="0" smtClean="0">
                <a:latin typeface="News701 BT" pitchFamily="18" charset="0"/>
              </a:rPr>
              <a:t/>
            </a:r>
            <a:br>
              <a:rPr lang="en-US" sz="2400" dirty="0" smtClean="0">
                <a:latin typeface="News701 BT" pitchFamily="18" charset="0"/>
              </a:rPr>
            </a:br>
            <a:endParaRPr lang="en-US" sz="2400" dirty="0" smtClean="0">
              <a:latin typeface="News701 BT" pitchFamily="18" charset="0"/>
            </a:endParaRPr>
          </a:p>
          <a:p>
            <a:pPr algn="ctr">
              <a:buNone/>
            </a:pPr>
            <a:endParaRPr lang="en-US" sz="4000" dirty="0" smtClean="0">
              <a:solidFill>
                <a:schemeClr val="bg2"/>
              </a:solidFill>
              <a:latin typeface="News701 BT" pitchFamily="18" charset="0"/>
              <a:cs typeface="Traditional Arabic"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857356" y="1096987"/>
            <a:ext cx="7056438" cy="4117963"/>
          </a:xfrm>
        </p:spPr>
        <p:txBody>
          <a:bodyPr/>
          <a:lstStyle/>
          <a:p>
            <a:pPr algn="ctr" rtl="1">
              <a:buNone/>
            </a:pPr>
            <a:r>
              <a:rPr lang="ar-SA" sz="3400" dirty="0" smtClean="0">
                <a:solidFill>
                  <a:schemeClr val="bg2"/>
                </a:solidFill>
                <a:latin typeface="Traditional Arabic" pitchFamily="18" charset="-78"/>
                <a:cs typeface="Traditional Arabic" pitchFamily="18" charset="-78"/>
              </a:rPr>
              <a:t>وعن أبي هريرة رضي الله عنه قال‏:‏ قال رسول الله صلى الله عليه وسلم ‏:‏ ‏ "‏ من تاب قبل أن تطلع الشمس من مغربها تاب الله عليه‏"‏ ‏(‏‏(‏رواه</a:t>
            </a:r>
            <a:r>
              <a:rPr lang="en-IN" sz="3400" dirty="0" smtClean="0">
                <a:solidFill>
                  <a:schemeClr val="bg2"/>
                </a:solidFill>
                <a:latin typeface="Traditional Arabic" pitchFamily="18" charset="-78"/>
                <a:cs typeface="Traditional Arabic" pitchFamily="18" charset="-78"/>
              </a:rPr>
              <a:t> </a:t>
            </a:r>
            <a:r>
              <a:rPr lang="ar-SA" sz="3400" dirty="0" smtClean="0">
                <a:solidFill>
                  <a:schemeClr val="bg2"/>
                </a:solidFill>
                <a:latin typeface="Traditional Arabic" pitchFamily="18" charset="-78"/>
                <a:cs typeface="Traditional Arabic" pitchFamily="18" charset="-78"/>
              </a:rPr>
              <a:t>مسلم‏)‏‏)</a:t>
            </a:r>
            <a:r>
              <a:rPr lang="ar-SA" sz="3600" dirty="0" smtClean="0">
                <a:solidFill>
                  <a:schemeClr val="bg2"/>
                </a:solidFill>
                <a:latin typeface="Traditional Arabic" pitchFamily="18" charset="-78"/>
                <a:cs typeface="Traditional Arabic" pitchFamily="18" charset="-78"/>
              </a:rPr>
              <a:t>‏‏</a:t>
            </a:r>
            <a:r>
              <a:rPr lang="ar-SA" sz="3600" dirty="0" smtClean="0">
                <a:solidFill>
                  <a:schemeClr val="bg2"/>
                </a:solidFill>
              </a:rPr>
              <a:t>.</a:t>
            </a:r>
            <a:r>
              <a:rPr lang="en-US" sz="3000" b="1" dirty="0" smtClean="0">
                <a:solidFill>
                  <a:schemeClr val="bg2"/>
                </a:solidFill>
                <a:latin typeface="News701 BT" pitchFamily="18" charset="0"/>
              </a:rPr>
              <a:t>	</a:t>
            </a:r>
          </a:p>
          <a:p>
            <a:pPr>
              <a:buNone/>
            </a:pPr>
            <a:r>
              <a:rPr lang="en-US" sz="2600" b="1" dirty="0" smtClean="0">
                <a:solidFill>
                  <a:schemeClr val="bg2"/>
                </a:solidFill>
                <a:latin typeface="News701 BT" pitchFamily="18" charset="0"/>
              </a:rPr>
              <a:t>		</a:t>
            </a:r>
            <a:r>
              <a:rPr lang="en-US" sz="2400" dirty="0" smtClean="0">
                <a:solidFill>
                  <a:schemeClr val="bg2"/>
                </a:solidFill>
                <a:latin typeface="News701 BT" pitchFamily="18" charset="0"/>
              </a:rPr>
              <a:t>Abu </a:t>
            </a:r>
            <a:r>
              <a:rPr lang="en-US" sz="2400" dirty="0" err="1" smtClean="0">
                <a:solidFill>
                  <a:schemeClr val="bg2"/>
                </a:solidFill>
                <a:latin typeface="News701 BT" pitchFamily="18" charset="0"/>
              </a:rPr>
              <a:t>Hurairah</a:t>
            </a:r>
            <a:r>
              <a:rPr lang="en-US" sz="2400" dirty="0" smtClean="0">
                <a:solidFill>
                  <a:schemeClr val="bg2"/>
                </a:solidFill>
                <a:latin typeface="News701 BT" pitchFamily="18" charset="0"/>
              </a:rPr>
              <a:t> (May Allah be pleased with him) narrated:</a:t>
            </a:r>
          </a:p>
          <a:p>
            <a:pPr>
              <a:buNone/>
            </a:pPr>
            <a:r>
              <a:rPr lang="en-US" sz="2400" dirty="0" smtClean="0">
                <a:solidFill>
                  <a:schemeClr val="bg2"/>
                </a:solidFill>
                <a:latin typeface="News701 BT" pitchFamily="18" charset="0"/>
              </a:rPr>
              <a:t>		Messenger of Allah (</a:t>
            </a:r>
            <a:r>
              <a:rPr lang="ar-SA" sz="2400" dirty="0" smtClean="0">
                <a:solidFill>
                  <a:schemeClr val="bg2"/>
                </a:solidFill>
                <a:latin typeface="News701 BT" pitchFamily="18" charset="0"/>
              </a:rPr>
              <a:t>ﷺ) </a:t>
            </a:r>
            <a:r>
              <a:rPr lang="en-US" sz="2400" dirty="0" smtClean="0">
                <a:solidFill>
                  <a:schemeClr val="bg2"/>
                </a:solidFill>
                <a:latin typeface="News701 BT" pitchFamily="18" charset="0"/>
              </a:rPr>
              <a:t>said, "He who repents before the sun rises from the west, Allah will forgive him“. [Muslim]</a:t>
            </a:r>
            <a:endParaRPr lang="en-US" sz="2400" dirty="0">
              <a:solidFill>
                <a:schemeClr val="bg2"/>
              </a:solidFill>
              <a:latin typeface="News701 BT"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r>
              <a:rPr lang="en-US" sz="2800" dirty="0" smtClean="0">
                <a:solidFill>
                  <a:srgbClr val="002060"/>
                </a:solidFill>
                <a:effectLst>
                  <a:outerShdw blurRad="38100" dist="38100" dir="2700000" algn="tl">
                    <a:srgbClr val="000000">
                      <a:alpha val="43137"/>
                    </a:srgbClr>
                  </a:outerShdw>
                </a:effectLst>
                <a:latin typeface="Arabolical" pitchFamily="2" charset="0"/>
              </a:rPr>
              <a:t>Repentance in the light of </a:t>
            </a:r>
            <a:r>
              <a:rPr lang="en-US" sz="2800" dirty="0" err="1" smtClean="0">
                <a:solidFill>
                  <a:srgbClr val="002060"/>
                </a:solidFill>
                <a:effectLst>
                  <a:outerShdw blurRad="38100" dist="38100" dir="2700000" algn="tl">
                    <a:srgbClr val="000000">
                      <a:alpha val="43137"/>
                    </a:srgbClr>
                  </a:outerShdw>
                </a:effectLst>
                <a:latin typeface="Arabolical" pitchFamily="2" charset="0"/>
              </a:rPr>
              <a:t>Hadith</a:t>
            </a:r>
            <a:endParaRPr lang="en-US" sz="2800" b="1" dirty="0" smtClean="0">
              <a:solidFill>
                <a:srgbClr val="002060"/>
              </a:solidFill>
            </a:endParaRPr>
          </a:p>
        </p:txBody>
      </p:sp>
      <p:sp>
        <p:nvSpPr>
          <p:cNvPr id="5123" name="Rectangle 3"/>
          <p:cNvSpPr>
            <a:spLocks noGrp="1" noChangeArrowheads="1"/>
          </p:cNvSpPr>
          <p:nvPr>
            <p:ph type="body" idx="1"/>
          </p:nvPr>
        </p:nvSpPr>
        <p:spPr>
          <a:xfrm>
            <a:off x="1857356" y="857232"/>
            <a:ext cx="7056438" cy="4117963"/>
          </a:xfrm>
        </p:spPr>
        <p:txBody>
          <a:bodyPr/>
          <a:lstStyle/>
          <a:p>
            <a:pPr algn="ctr" rtl="1">
              <a:buNone/>
            </a:pPr>
            <a:r>
              <a:rPr lang="ar-SA" sz="3600" dirty="0" smtClean="0">
                <a:solidFill>
                  <a:schemeClr val="bg2"/>
                </a:solidFill>
                <a:latin typeface="Traditional Arabic" pitchFamily="18" charset="-78"/>
                <a:cs typeface="Traditional Arabic" pitchFamily="18" charset="-78"/>
              </a:rPr>
              <a:t>وعن أبي عبد الرحمن عبد الله بن عمر بن الخطاب رضي الله عنهما عن النبي صلى الله عليه وسلم قال‏:‏ ‏ "‏ إن الله عز وجل يقبل توبة العبد ما لم يغرغر‏"‏ ‏(‏‏(‏رواه الترمذي وقال‏:‏ حديث حسن‏)‏‏)‏‏</a:t>
            </a:r>
            <a:endParaRPr lang="en-US" sz="3000" b="1" dirty="0" smtClean="0">
              <a:solidFill>
                <a:schemeClr val="bg2"/>
              </a:solidFill>
              <a:latin typeface="Traditional Arabic" pitchFamily="18" charset="-78"/>
              <a:cs typeface="Traditional Arabic" pitchFamily="18" charset="-78"/>
            </a:endParaRPr>
          </a:p>
          <a:p>
            <a:pPr>
              <a:buNone/>
            </a:pPr>
            <a:r>
              <a:rPr lang="en-US" sz="2600" dirty="0" smtClean="0">
                <a:solidFill>
                  <a:schemeClr val="bg2"/>
                </a:solidFill>
                <a:latin typeface="News701 BT" pitchFamily="18" charset="0"/>
              </a:rPr>
              <a:t>		</a:t>
            </a:r>
            <a:r>
              <a:rPr lang="en-US" sz="2400" dirty="0" smtClean="0">
                <a:solidFill>
                  <a:schemeClr val="bg2"/>
                </a:solidFill>
                <a:latin typeface="News701 BT" pitchFamily="18" charset="0"/>
              </a:rPr>
              <a:t>'Abdullah bin '</a:t>
            </a:r>
            <a:r>
              <a:rPr lang="en-US" sz="2400" dirty="0" err="1" smtClean="0">
                <a:solidFill>
                  <a:schemeClr val="bg2"/>
                </a:solidFill>
                <a:latin typeface="News701 BT" pitchFamily="18" charset="0"/>
              </a:rPr>
              <a:t>Umar</a:t>
            </a:r>
            <a:r>
              <a:rPr lang="en-US" sz="2400" dirty="0" smtClean="0">
                <a:solidFill>
                  <a:schemeClr val="bg2"/>
                </a:solidFill>
                <a:latin typeface="News701 BT" pitchFamily="18" charset="0"/>
              </a:rPr>
              <a:t> bin Al-</a:t>
            </a:r>
            <a:r>
              <a:rPr lang="en-US" sz="2400" dirty="0" err="1" smtClean="0">
                <a:solidFill>
                  <a:schemeClr val="bg2"/>
                </a:solidFill>
                <a:latin typeface="News701 BT" pitchFamily="18" charset="0"/>
              </a:rPr>
              <a:t>Khattab</a:t>
            </a:r>
            <a:r>
              <a:rPr lang="en-US" sz="2400" dirty="0" smtClean="0">
                <a:solidFill>
                  <a:schemeClr val="bg2"/>
                </a:solidFill>
                <a:latin typeface="News701 BT" pitchFamily="18" charset="0"/>
              </a:rPr>
              <a:t> (May Allah be pleased with them) reported that:</a:t>
            </a:r>
          </a:p>
          <a:p>
            <a:pPr>
              <a:buNone/>
            </a:pPr>
            <a:r>
              <a:rPr lang="en-US" sz="2400" dirty="0" smtClean="0">
                <a:solidFill>
                  <a:schemeClr val="bg2"/>
                </a:solidFill>
                <a:latin typeface="News701 BT" pitchFamily="18" charset="0"/>
              </a:rPr>
              <a:t>		The Prophet (</a:t>
            </a:r>
            <a:r>
              <a:rPr lang="ar-SA" sz="2400" dirty="0" smtClean="0">
                <a:solidFill>
                  <a:schemeClr val="bg2"/>
                </a:solidFill>
                <a:latin typeface="News701 BT" pitchFamily="18" charset="0"/>
              </a:rPr>
              <a:t>ﷺ) </a:t>
            </a:r>
            <a:r>
              <a:rPr lang="en-US" sz="2400" dirty="0" smtClean="0">
                <a:solidFill>
                  <a:schemeClr val="bg2"/>
                </a:solidFill>
                <a:latin typeface="News701 BT" pitchFamily="18" charset="0"/>
              </a:rPr>
              <a:t>said, "Allah accepts a slave's repentance as long as the latter is not on his death bed (that is, before the soul of the dying person reaches the throat)“.  [At-</a:t>
            </a:r>
            <a:r>
              <a:rPr lang="en-US" sz="2400" dirty="0" err="1" smtClean="0">
                <a:solidFill>
                  <a:schemeClr val="bg2"/>
                </a:solidFill>
                <a:latin typeface="News701 BT" pitchFamily="18" charset="0"/>
              </a:rPr>
              <a:t>Tirmidhi</a:t>
            </a:r>
            <a:r>
              <a:rPr lang="en-US" sz="2400" dirty="0" smtClean="0">
                <a:solidFill>
                  <a:schemeClr val="bg2"/>
                </a:solidFill>
                <a:latin typeface="News701 BT" pitchFamily="18" charset="0"/>
              </a:rPr>
              <a:t>, who </a:t>
            </a:r>
            <a:r>
              <a:rPr lang="en-US" sz="2400" dirty="0" err="1" smtClean="0">
                <a:solidFill>
                  <a:schemeClr val="bg2"/>
                </a:solidFill>
                <a:latin typeface="News701 BT" pitchFamily="18" charset="0"/>
              </a:rPr>
              <a:t>categorised</a:t>
            </a:r>
            <a:r>
              <a:rPr lang="en-US" sz="2400" dirty="0" smtClean="0">
                <a:solidFill>
                  <a:schemeClr val="bg2"/>
                </a:solidFill>
                <a:latin typeface="News701 BT" pitchFamily="18" charset="0"/>
              </a:rPr>
              <a:t> it as </a:t>
            </a:r>
            <a:r>
              <a:rPr lang="en-US" sz="2400" dirty="0" err="1" smtClean="0">
                <a:solidFill>
                  <a:schemeClr val="bg2"/>
                </a:solidFill>
                <a:latin typeface="News701 BT" pitchFamily="18" charset="0"/>
              </a:rPr>
              <a:t>Hadith</a:t>
            </a:r>
            <a:r>
              <a:rPr lang="en-US" sz="2400" dirty="0" smtClean="0">
                <a:solidFill>
                  <a:schemeClr val="bg2"/>
                </a:solidFill>
                <a:latin typeface="News701 BT" pitchFamily="18" charset="0"/>
              </a:rPr>
              <a:t> </a:t>
            </a:r>
            <a:r>
              <a:rPr lang="en-US" sz="2400" dirty="0" err="1" smtClean="0">
                <a:solidFill>
                  <a:schemeClr val="bg2"/>
                </a:solidFill>
                <a:latin typeface="News701 BT" pitchFamily="18" charset="0"/>
              </a:rPr>
              <a:t>Hasan</a:t>
            </a:r>
            <a:r>
              <a:rPr lang="en-US" sz="2400" dirty="0" smtClean="0">
                <a:solidFill>
                  <a:schemeClr val="bg2"/>
                </a:solidFill>
                <a:latin typeface="News701 BT" pitchFamily="18" charset="0"/>
              </a:rPr>
              <a:t>].</a:t>
            </a:r>
            <a:endParaRPr lang="en-US" sz="2400" dirty="0">
              <a:solidFill>
                <a:schemeClr val="bg2"/>
              </a:solidFill>
              <a:latin typeface="News701 BT"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abic 3">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Arabic 3</Template>
  <TotalTime>54</TotalTime>
  <Words>590</Words>
  <Application>Microsoft PowerPoint</Application>
  <PresentationFormat>On-screen Show (4:3)</PresentationFormat>
  <Paragraphs>62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Arabic 3</vt:lpstr>
      <vt:lpstr>Repentance in the light of  Quran and Hadith</vt:lpstr>
      <vt:lpstr>Repentance in the light of Quran</vt:lpstr>
      <vt:lpstr>Repentance in the light of Hadith</vt:lpstr>
      <vt:lpstr>Repentance in the light of Hadith</vt:lpstr>
      <vt:lpstr>Repentance in the light of Hadith</vt:lpstr>
      <vt:lpstr>Repentance in the light of Hadith</vt:lpstr>
      <vt:lpstr>Repentance in the light of Hadith</vt:lpstr>
      <vt:lpstr>Repentance in the light of Hadith</vt:lpstr>
      <vt:lpstr>Repentance in the light of Hadith</vt:lpstr>
      <vt:lpstr>Repentance in the light of Hadith</vt:lpstr>
      <vt:lpstr>Repentance in the light of Hadith</vt:lpstr>
      <vt:lpstr>Repentance in the light of Hadith</vt:lpstr>
      <vt:lpstr>Repentance in the light of Hadith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ELCOT</dc:creator>
  <cp:lastModifiedBy>ELCOT</cp:lastModifiedBy>
  <cp:revision>8</cp:revision>
  <dcterms:created xsi:type="dcterms:W3CDTF">2020-10-30T03:21:53Z</dcterms:created>
  <dcterms:modified xsi:type="dcterms:W3CDTF">2020-10-30T05:11:01Z</dcterms:modified>
</cp:coreProperties>
</file>