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58" r:id="rId4"/>
    <p:sldId id="259" r:id="rId5"/>
    <p:sldId id="260" r:id="rId6"/>
    <p:sldId id="261" r:id="rId7"/>
    <p:sldId id="263" r:id="rId8"/>
    <p:sldId id="264" r:id="rId9"/>
    <p:sldId id="262" r:id="rId10"/>
    <p:sldId id="265" r:id="rId11"/>
    <p:sldId id="266" r:id="rId1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262" autoAdjust="0"/>
    <p:restoredTop sz="94660"/>
  </p:normalViewPr>
  <p:slideViewPr>
    <p:cSldViewPr>
      <p:cViewPr>
        <p:scale>
          <a:sx n="100" d="100"/>
          <a:sy n="100" d="100"/>
        </p:scale>
        <p:origin x="-528" y="121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258888" y="2205038"/>
            <a:ext cx="6048375" cy="1109662"/>
          </a:xfrm>
        </p:spPr>
        <p:txBody>
          <a:bodyPr/>
          <a:lstStyle>
            <a:lvl1pPr>
              <a:defRPr sz="3200" b="1"/>
            </a:lvl1pPr>
          </a:lstStyle>
          <a:p>
            <a:r>
              <a:rPr lang="ru-RU"/>
              <a:t>Click to edit Master title style</a:t>
            </a:r>
          </a:p>
        </p:txBody>
      </p:sp>
      <p:sp>
        <p:nvSpPr>
          <p:cNvPr id="5123" name="Rectangle 3"/>
          <p:cNvSpPr>
            <a:spLocks noGrp="1" noChangeArrowheads="1"/>
          </p:cNvSpPr>
          <p:nvPr>
            <p:ph type="subTitle" idx="1"/>
          </p:nvPr>
        </p:nvSpPr>
        <p:spPr>
          <a:xfrm>
            <a:off x="1258888" y="3065463"/>
            <a:ext cx="6048375" cy="696912"/>
          </a:xfrm>
          <a:effectLst>
            <a:outerShdw dist="17961" dir="2700000" algn="ctr" rotWithShape="0">
              <a:schemeClr val="bg2"/>
            </a:outerShdw>
          </a:effectLst>
        </p:spPr>
        <p:txBody>
          <a:bodyPr/>
          <a:lstStyle>
            <a:lvl1pPr marL="0" indent="0">
              <a:buFontTx/>
              <a:buNone/>
              <a:defRPr sz="2400" b="1"/>
            </a:lvl1pPr>
          </a:lstStyle>
          <a:p>
            <a:r>
              <a:rPr lang="ru-RU"/>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67538" y="333375"/>
            <a:ext cx="1925637" cy="62690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1187450" y="333375"/>
            <a:ext cx="5627688" cy="62690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1187450" y="1201738"/>
            <a:ext cx="3775075"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114925" y="1201738"/>
            <a:ext cx="3776663"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7450" y="333375"/>
            <a:ext cx="7705725" cy="508000"/>
          </a:xfrm>
          <a:prstGeom prst="rect">
            <a:avLst/>
          </a:prstGeom>
          <a:noFill/>
          <a:ln w="9525">
            <a:noFill/>
            <a:miter lim="800000"/>
            <a:headEnd/>
            <a:tailEnd/>
          </a:ln>
          <a:effectLst>
            <a:outerShdw dist="1796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ru-RU" smtClean="0"/>
              <a:t>Click to edit Master title style</a:t>
            </a:r>
          </a:p>
        </p:txBody>
      </p:sp>
      <p:sp>
        <p:nvSpPr>
          <p:cNvPr id="1027" name="Rectangle 3"/>
          <p:cNvSpPr>
            <a:spLocks noGrp="1" noChangeArrowheads="1"/>
          </p:cNvSpPr>
          <p:nvPr>
            <p:ph type="body" idx="1"/>
          </p:nvPr>
        </p:nvSpPr>
        <p:spPr bwMode="auto">
          <a:xfrm>
            <a:off x="1187450" y="1201738"/>
            <a:ext cx="7704138" cy="540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600">
          <a:solidFill>
            <a:schemeClr val="bg1"/>
          </a:solidFill>
          <a:latin typeface="+mj-lt"/>
          <a:ea typeface="+mj-ea"/>
          <a:cs typeface="+mj-cs"/>
        </a:defRPr>
      </a:lvl1pPr>
      <a:lvl2pPr algn="l" rtl="0" fontAlgn="base">
        <a:spcBef>
          <a:spcPct val="0"/>
        </a:spcBef>
        <a:spcAft>
          <a:spcPct val="0"/>
        </a:spcAft>
        <a:defRPr sz="3600">
          <a:solidFill>
            <a:schemeClr val="bg1"/>
          </a:solidFill>
          <a:latin typeface="Arial" charset="0"/>
        </a:defRPr>
      </a:lvl2pPr>
      <a:lvl3pPr algn="l" rtl="0" fontAlgn="base">
        <a:spcBef>
          <a:spcPct val="0"/>
        </a:spcBef>
        <a:spcAft>
          <a:spcPct val="0"/>
        </a:spcAft>
        <a:defRPr sz="3600">
          <a:solidFill>
            <a:schemeClr val="bg1"/>
          </a:solidFill>
          <a:latin typeface="Arial" charset="0"/>
        </a:defRPr>
      </a:lvl3pPr>
      <a:lvl4pPr algn="l" rtl="0" fontAlgn="base">
        <a:spcBef>
          <a:spcPct val="0"/>
        </a:spcBef>
        <a:spcAft>
          <a:spcPct val="0"/>
        </a:spcAft>
        <a:defRPr sz="3600">
          <a:solidFill>
            <a:schemeClr val="bg1"/>
          </a:solidFill>
          <a:latin typeface="Arial" charset="0"/>
        </a:defRPr>
      </a:lvl4pPr>
      <a:lvl5pPr algn="l" rtl="0" fontAlgn="base">
        <a:spcBef>
          <a:spcPct val="0"/>
        </a:spcBef>
        <a:spcAft>
          <a:spcPct val="0"/>
        </a:spcAft>
        <a:defRPr sz="3600">
          <a:solidFill>
            <a:schemeClr val="bg1"/>
          </a:solidFill>
          <a:latin typeface="Arial" charset="0"/>
        </a:defRPr>
      </a:lvl5pPr>
      <a:lvl6pPr marL="457200" algn="l" rtl="0" fontAlgn="base">
        <a:spcBef>
          <a:spcPct val="0"/>
        </a:spcBef>
        <a:spcAft>
          <a:spcPct val="0"/>
        </a:spcAft>
        <a:defRPr sz="3600">
          <a:solidFill>
            <a:schemeClr val="bg1"/>
          </a:solidFill>
          <a:latin typeface="Arial" charset="0"/>
        </a:defRPr>
      </a:lvl6pPr>
      <a:lvl7pPr marL="914400" algn="l" rtl="0" fontAlgn="base">
        <a:spcBef>
          <a:spcPct val="0"/>
        </a:spcBef>
        <a:spcAft>
          <a:spcPct val="0"/>
        </a:spcAft>
        <a:defRPr sz="3600">
          <a:solidFill>
            <a:schemeClr val="bg1"/>
          </a:solidFill>
          <a:latin typeface="Arial" charset="0"/>
        </a:defRPr>
      </a:lvl7pPr>
      <a:lvl8pPr marL="1371600" algn="l" rtl="0" fontAlgn="base">
        <a:spcBef>
          <a:spcPct val="0"/>
        </a:spcBef>
        <a:spcAft>
          <a:spcPct val="0"/>
        </a:spcAft>
        <a:defRPr sz="3600">
          <a:solidFill>
            <a:schemeClr val="bg1"/>
          </a:solidFill>
          <a:latin typeface="Arial" charset="0"/>
        </a:defRPr>
      </a:lvl8pPr>
      <a:lvl9pPr marL="1828800" algn="l" rtl="0" fontAlgn="base">
        <a:spcBef>
          <a:spcPct val="0"/>
        </a:spcBef>
        <a:spcAft>
          <a:spcPct val="0"/>
        </a:spcAft>
        <a:defRPr sz="3600">
          <a:solidFill>
            <a:schemeClr val="bg1"/>
          </a:solidFill>
          <a:latin typeface="Arial" charset="0"/>
        </a:defRPr>
      </a:lvl9pPr>
    </p:titleStyle>
    <p:bodyStyle>
      <a:lvl1pPr marL="342900" indent="-342900" algn="l" rtl="0" fontAlgn="base">
        <a:spcBef>
          <a:spcPct val="20000"/>
        </a:spcBef>
        <a:spcAft>
          <a:spcPct val="0"/>
        </a:spcAft>
        <a:buChar char="•"/>
        <a:defRPr sz="2800">
          <a:solidFill>
            <a:schemeClr val="bg1"/>
          </a:solidFill>
          <a:latin typeface="+mn-lt"/>
          <a:ea typeface="+mn-ea"/>
          <a:cs typeface="+mn-cs"/>
        </a:defRPr>
      </a:lvl1pPr>
      <a:lvl2pPr marL="742950" indent="-285750" algn="l" rtl="0" fontAlgn="base">
        <a:spcBef>
          <a:spcPct val="20000"/>
        </a:spcBef>
        <a:spcAft>
          <a:spcPct val="0"/>
        </a:spcAft>
        <a:buChar char="–"/>
        <a:defRPr sz="2400" b="1">
          <a:solidFill>
            <a:schemeClr val="bg1"/>
          </a:solidFill>
          <a:latin typeface="+mn-lt"/>
        </a:defRPr>
      </a:lvl2pPr>
      <a:lvl3pPr marL="1143000" indent="-228600" algn="l" rtl="0" fontAlgn="base">
        <a:spcBef>
          <a:spcPct val="20000"/>
        </a:spcBef>
        <a:spcAft>
          <a:spcPct val="0"/>
        </a:spcAft>
        <a:buChar char="•"/>
        <a:defRPr sz="2400">
          <a:solidFill>
            <a:schemeClr val="bg1"/>
          </a:solidFill>
          <a:latin typeface="+mn-lt"/>
        </a:defRPr>
      </a:lvl3pPr>
      <a:lvl4pPr marL="1600200" indent="-228600" algn="l" rtl="0" fontAlgn="base">
        <a:spcBef>
          <a:spcPct val="20000"/>
        </a:spcBef>
        <a:spcAft>
          <a:spcPct val="0"/>
        </a:spcAft>
        <a:buChar char="–"/>
        <a:defRPr sz="2000">
          <a:solidFill>
            <a:schemeClr val="bg1"/>
          </a:solidFill>
          <a:latin typeface="+mn-lt"/>
        </a:defRPr>
      </a:lvl4pPr>
      <a:lvl5pPr marL="2057400" indent="-228600" algn="l" rtl="0" fontAlgn="base">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2714612" y="350821"/>
            <a:ext cx="6858016" cy="792163"/>
          </a:xfrm>
          <a:noFill/>
        </p:spPr>
        <p:txBody>
          <a:bodyPr/>
          <a:lstStyle/>
          <a:p>
            <a:pPr algn="ctr"/>
            <a:r>
              <a:rPr lang="en-US" sz="6000" dirty="0" smtClean="0">
                <a:solidFill>
                  <a:srgbClr val="FFC000"/>
                </a:solidFill>
                <a:latin typeface="Exotc350 Bd BT" pitchFamily="82" charset="0"/>
              </a:rPr>
              <a:t>25 Prophets </a:t>
            </a:r>
            <a:r>
              <a:rPr lang="en-US" sz="3000" dirty="0" smtClean="0">
                <a:latin typeface="Exotc350 Bd BT" pitchFamily="82" charset="0"/>
              </a:rPr>
              <a:t/>
            </a:r>
            <a:br>
              <a:rPr lang="en-US" sz="3000" dirty="0" smtClean="0">
                <a:latin typeface="Exotc350 Bd BT" pitchFamily="82" charset="0"/>
              </a:rPr>
            </a:br>
            <a:r>
              <a:rPr lang="en-US" sz="3500" dirty="0" smtClean="0">
                <a:latin typeface="Exotc350 Bd BT" pitchFamily="82" charset="0"/>
              </a:rPr>
              <a:t>Mentioned </a:t>
            </a:r>
            <a:r>
              <a:rPr lang="en-US" sz="3500" dirty="0" smtClean="0">
                <a:latin typeface="Exotc350 Bd BT" pitchFamily="82" charset="0"/>
              </a:rPr>
              <a:t>in the Holy Quran</a:t>
            </a:r>
            <a:endParaRPr lang="uk-UA" sz="3500" dirty="0">
              <a:latin typeface="Tahoma" charset="0"/>
            </a:endParaRPr>
          </a:p>
        </p:txBody>
      </p:sp>
      <p:sp>
        <p:nvSpPr>
          <p:cNvPr id="34819" name="Rectangle 3"/>
          <p:cNvSpPr>
            <a:spLocks noGrp="1" noChangeArrowheads="1"/>
          </p:cNvSpPr>
          <p:nvPr>
            <p:ph type="subTitle" idx="1"/>
          </p:nvPr>
        </p:nvSpPr>
        <p:spPr>
          <a:xfrm>
            <a:off x="3500430" y="3929066"/>
            <a:ext cx="6215106" cy="381000"/>
          </a:xfrm>
        </p:spPr>
        <p:txBody>
          <a:bodyPr/>
          <a:lstStyle/>
          <a:p>
            <a:pPr algn="ctr"/>
            <a:r>
              <a:rPr lang="en-US" sz="32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Mr. A. </a:t>
            </a:r>
            <a:r>
              <a:rPr lang="en-US" sz="3200" dirty="0" err="1"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Ahamed</a:t>
            </a:r>
            <a:r>
              <a:rPr lang="en-US" sz="32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Faize</a:t>
            </a:r>
            <a:r>
              <a:rPr lang="en-US" sz="3200"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1400" dirty="0" smtClean="0">
                <a:solidFill>
                  <a:schemeClr val="accent3"/>
                </a:solidFill>
                <a:latin typeface="Times New Roman" pitchFamily="18" charset="0"/>
                <a:cs typeface="Times New Roman" pitchFamily="18" charset="0"/>
              </a:rPr>
              <a:t>M.A., </a:t>
            </a:r>
            <a:r>
              <a:rPr lang="en-US" sz="1400" dirty="0" err="1" smtClean="0">
                <a:solidFill>
                  <a:schemeClr val="accent3"/>
                </a:solidFill>
                <a:latin typeface="Times New Roman" pitchFamily="18" charset="0"/>
                <a:cs typeface="Times New Roman" pitchFamily="18" charset="0"/>
              </a:rPr>
              <a:t>M.Phil</a:t>
            </a:r>
            <a:endParaRPr lang="en-US" sz="1400" dirty="0" smtClean="0">
              <a:solidFill>
                <a:schemeClr val="accent3"/>
              </a:solidFill>
              <a:latin typeface="Times New Roman" pitchFamily="18" charset="0"/>
              <a:cs typeface="Times New Roman" pitchFamily="18" charset="0"/>
            </a:endParaRPr>
          </a:p>
          <a:p>
            <a:pPr algn="ctr"/>
            <a:r>
              <a:rPr lang="en-US" sz="2000" dirty="0" smtClean="0">
                <a:solidFill>
                  <a:schemeClr val="accent3"/>
                </a:solidFill>
                <a:latin typeface="Times New Roman" pitchFamily="18" charset="0"/>
                <a:cs typeface="Times New Roman" pitchFamily="18" charset="0"/>
              </a:rPr>
              <a:t>Assistant Professor of Arabic</a:t>
            </a:r>
          </a:p>
          <a:p>
            <a:pPr algn="ctr"/>
            <a:r>
              <a:rPr lang="en-US" sz="2000" dirty="0" err="1" smtClean="0">
                <a:solidFill>
                  <a:schemeClr val="accent3"/>
                </a:solidFill>
                <a:latin typeface="Times New Roman" pitchFamily="18" charset="0"/>
                <a:cs typeface="Times New Roman" pitchFamily="18" charset="0"/>
              </a:rPr>
              <a:t>Hajee</a:t>
            </a:r>
            <a:r>
              <a:rPr lang="en-US" sz="2000" dirty="0" smtClean="0">
                <a:solidFill>
                  <a:schemeClr val="accent3"/>
                </a:solidFill>
                <a:latin typeface="Times New Roman" pitchFamily="18" charset="0"/>
                <a:cs typeface="Times New Roman" pitchFamily="18" charset="0"/>
              </a:rPr>
              <a:t> </a:t>
            </a:r>
            <a:r>
              <a:rPr lang="en-US" sz="2000" dirty="0" err="1" smtClean="0">
                <a:solidFill>
                  <a:schemeClr val="accent3"/>
                </a:solidFill>
                <a:latin typeface="Times New Roman" pitchFamily="18" charset="0"/>
                <a:cs typeface="Times New Roman" pitchFamily="18" charset="0"/>
              </a:rPr>
              <a:t>Karutha</a:t>
            </a:r>
            <a:r>
              <a:rPr lang="en-US" sz="2000" dirty="0" smtClean="0">
                <a:solidFill>
                  <a:schemeClr val="accent3"/>
                </a:solidFill>
                <a:latin typeface="Times New Roman" pitchFamily="18" charset="0"/>
                <a:cs typeface="Times New Roman" pitchFamily="18" charset="0"/>
              </a:rPr>
              <a:t> </a:t>
            </a:r>
            <a:r>
              <a:rPr lang="en-US" sz="2000" dirty="0" err="1" smtClean="0">
                <a:solidFill>
                  <a:schemeClr val="accent3"/>
                </a:solidFill>
                <a:latin typeface="Times New Roman" pitchFamily="18" charset="0"/>
                <a:cs typeface="Times New Roman" pitchFamily="18" charset="0"/>
              </a:rPr>
              <a:t>Rowther</a:t>
            </a:r>
            <a:r>
              <a:rPr lang="en-US" sz="2000" dirty="0" smtClean="0">
                <a:solidFill>
                  <a:schemeClr val="accent3"/>
                </a:solidFill>
                <a:latin typeface="Times New Roman" pitchFamily="18" charset="0"/>
                <a:cs typeface="Times New Roman" pitchFamily="18" charset="0"/>
              </a:rPr>
              <a:t>  </a:t>
            </a:r>
            <a:r>
              <a:rPr lang="en-US" sz="2000" dirty="0" err="1" smtClean="0">
                <a:solidFill>
                  <a:schemeClr val="accent3"/>
                </a:solidFill>
                <a:latin typeface="Times New Roman" pitchFamily="18" charset="0"/>
                <a:cs typeface="Times New Roman" pitchFamily="18" charset="0"/>
              </a:rPr>
              <a:t>Howdia</a:t>
            </a:r>
            <a:r>
              <a:rPr lang="en-US" sz="2000" dirty="0" smtClean="0">
                <a:solidFill>
                  <a:schemeClr val="accent3"/>
                </a:solidFill>
                <a:latin typeface="Times New Roman" pitchFamily="18" charset="0"/>
                <a:cs typeface="Times New Roman" pitchFamily="18" charset="0"/>
              </a:rPr>
              <a:t> College </a:t>
            </a:r>
            <a:endParaRPr lang="en-US" sz="2000" dirty="0" smtClean="0">
              <a:solidFill>
                <a:schemeClr val="accent3"/>
              </a:solidFill>
              <a:latin typeface="Times New Roman" pitchFamily="18" charset="0"/>
              <a:cs typeface="Times New Roman" pitchFamily="18" charset="0"/>
            </a:endParaRPr>
          </a:p>
          <a:p>
            <a:pPr algn="ctr"/>
            <a:r>
              <a:rPr lang="en-US" sz="2000" dirty="0" smtClean="0">
                <a:solidFill>
                  <a:schemeClr val="accent3"/>
                </a:solidFill>
                <a:latin typeface="Times New Roman" pitchFamily="18" charset="0"/>
                <a:cs typeface="Times New Roman" pitchFamily="18" charset="0"/>
              </a:rPr>
              <a:t>(</a:t>
            </a:r>
            <a:r>
              <a:rPr lang="en-US" sz="2000" dirty="0" err="1" smtClean="0">
                <a:solidFill>
                  <a:schemeClr val="accent3"/>
                </a:solidFill>
                <a:latin typeface="Times New Roman" pitchFamily="18" charset="0"/>
                <a:cs typeface="Times New Roman" pitchFamily="18" charset="0"/>
              </a:rPr>
              <a:t>Autonomus</a:t>
            </a:r>
            <a:r>
              <a:rPr lang="en-US" sz="2000" dirty="0" smtClean="0">
                <a:solidFill>
                  <a:schemeClr val="accent3"/>
                </a:solidFill>
                <a:latin typeface="Times New Roman" pitchFamily="18" charset="0"/>
                <a:cs typeface="Times New Roman" pitchFamily="18" charset="0"/>
              </a:rPr>
              <a:t>)</a:t>
            </a:r>
          </a:p>
          <a:p>
            <a:pPr algn="ctr"/>
            <a:r>
              <a:rPr lang="en-US" sz="2000" dirty="0" err="1" smtClean="0">
                <a:solidFill>
                  <a:schemeClr val="accent3"/>
                </a:solidFill>
                <a:latin typeface="Times New Roman" pitchFamily="18" charset="0"/>
                <a:cs typeface="Times New Roman" pitchFamily="18" charset="0"/>
              </a:rPr>
              <a:t>Uthamapalayam</a:t>
            </a:r>
            <a:r>
              <a:rPr lang="en-US" sz="2000" dirty="0" smtClean="0">
                <a:solidFill>
                  <a:schemeClr val="accent3"/>
                </a:solidFill>
                <a:latin typeface="Times New Roman" pitchFamily="18" charset="0"/>
                <a:cs typeface="Times New Roman" pitchFamily="18" charset="0"/>
              </a:rPr>
              <a:t>.</a:t>
            </a:r>
          </a:p>
          <a:p>
            <a:pPr algn="ctr"/>
            <a:r>
              <a:rPr lang="en-US" sz="2000" dirty="0" smtClean="0">
                <a:solidFill>
                  <a:schemeClr val="accent3"/>
                </a:solidFill>
                <a:latin typeface="Times New Roman" pitchFamily="18" charset="0"/>
                <a:cs typeface="Times New Roman" pitchFamily="18" charset="0"/>
              </a:rPr>
              <a:t>Blog ID: www.sathaki90.blogspot.com</a:t>
            </a:r>
            <a:endParaRPr lang="ru-RU" sz="2000" dirty="0">
              <a:solidFill>
                <a:schemeClr val="accent3"/>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28662" y="571480"/>
            <a:ext cx="8072462" cy="649288"/>
          </a:xfrm>
          <a:effectLst/>
        </p:spPr>
        <p:txBody>
          <a:bodyPr/>
          <a:lstStyle/>
          <a:p>
            <a:r>
              <a:rPr lang="en-US" sz="3200" b="1" dirty="0" smtClean="0">
                <a:solidFill>
                  <a:srgbClr val="FFC000"/>
                </a:solidFill>
                <a:latin typeface="Trajan Pro" pitchFamily="18" charset="0"/>
              </a:rPr>
              <a:t>Prophet Isa (AS) </a:t>
            </a:r>
            <a:br>
              <a:rPr lang="en-US" sz="3200" b="1" dirty="0" smtClean="0">
                <a:solidFill>
                  <a:srgbClr val="FFC000"/>
                </a:solidFill>
                <a:latin typeface="Trajan Pro" pitchFamily="18" charset="0"/>
              </a:rPr>
            </a:br>
            <a:r>
              <a:rPr lang="en-US" sz="2600" b="1" dirty="0" smtClean="0">
                <a:solidFill>
                  <a:srgbClr val="FFC000"/>
                </a:solidFill>
                <a:latin typeface="Trajan Pro" pitchFamily="18" charset="0"/>
              </a:rPr>
              <a:t>A very important prophet in the Quran</a:t>
            </a:r>
            <a:endParaRPr lang="en-US" sz="2600" dirty="0">
              <a:solidFill>
                <a:srgbClr val="FFC000"/>
              </a:solidFill>
              <a:latin typeface="Trajan Pro" pitchFamily="18" charset="0"/>
            </a:endParaRPr>
          </a:p>
        </p:txBody>
      </p:sp>
      <p:sp>
        <p:nvSpPr>
          <p:cNvPr id="36867" name="Rectangle 3"/>
          <p:cNvSpPr>
            <a:spLocks noGrp="1" noChangeArrowheads="1"/>
          </p:cNvSpPr>
          <p:nvPr>
            <p:ph type="body" idx="1"/>
          </p:nvPr>
        </p:nvSpPr>
        <p:spPr>
          <a:xfrm>
            <a:off x="214282" y="1500174"/>
            <a:ext cx="8501122" cy="1428760"/>
          </a:xfrm>
        </p:spPr>
        <p:txBody>
          <a:bodyPr/>
          <a:lstStyle/>
          <a:p>
            <a:pPr algn="just">
              <a:buNone/>
            </a:pPr>
            <a:r>
              <a:rPr lang="en-US" sz="2400" dirty="0" smtClean="0">
                <a:latin typeface="Baskerville Old Face" pitchFamily="18" charset="0"/>
              </a:rPr>
              <a:t>		Allah mentions Prophet Isa (</a:t>
            </a:r>
            <a:r>
              <a:rPr lang="en-US" sz="2400" dirty="0" smtClean="0">
                <a:latin typeface="Baskerville Old Face" pitchFamily="18" charset="0"/>
              </a:rPr>
              <a:t>AS) by name 25 times in the Quran, as Messiah 11 times, and as the son of Mary 23 times. He was born in Palestine and Allah sent him with the </a:t>
            </a:r>
            <a:r>
              <a:rPr lang="en-US" sz="2400" dirty="0" err="1" smtClean="0">
                <a:latin typeface="Baskerville Old Face" pitchFamily="18" charset="0"/>
              </a:rPr>
              <a:t>Injil</a:t>
            </a:r>
            <a:r>
              <a:rPr lang="en-US" sz="2400" dirty="0" smtClean="0">
                <a:latin typeface="Baskerville Old Face" pitchFamily="18" charset="0"/>
              </a:rPr>
              <a:t>. He was the final prophet from the Children of Israel.</a:t>
            </a:r>
            <a:endParaRPr lang="en-US" sz="2400" dirty="0">
              <a:latin typeface="Baskerville Old Face" pitchFamily="18" charset="0"/>
            </a:endParaRPr>
          </a:p>
        </p:txBody>
      </p:sp>
      <p:sp>
        <p:nvSpPr>
          <p:cNvPr id="5" name="Rectangle 2"/>
          <p:cNvSpPr txBox="1">
            <a:spLocks noChangeArrowheads="1"/>
          </p:cNvSpPr>
          <p:nvPr/>
        </p:nvSpPr>
        <p:spPr bwMode="auto">
          <a:xfrm>
            <a:off x="857224" y="3636968"/>
            <a:ext cx="7812087" cy="6492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sz="3200" b="1" dirty="0" smtClean="0">
                <a:solidFill>
                  <a:srgbClr val="FFC000"/>
                </a:solidFill>
                <a:latin typeface="Trajan Pro" pitchFamily="18" charset="0"/>
              </a:rPr>
              <a:t>Prophet Muhammad (PBUH) </a:t>
            </a:r>
            <a:endParaRPr lang="en-US" sz="3200" b="1" dirty="0" smtClean="0">
              <a:solidFill>
                <a:srgbClr val="FFC000"/>
              </a:solidFill>
              <a:latin typeface="Trajan Pro" pitchFamily="18" charset="0"/>
            </a:endParaRPr>
          </a:p>
          <a:p>
            <a:r>
              <a:rPr lang="en-US" sz="2400" b="1" dirty="0" smtClean="0">
                <a:solidFill>
                  <a:srgbClr val="FFC000"/>
                </a:solidFill>
                <a:latin typeface="Trajan Pro" pitchFamily="18" charset="0"/>
              </a:rPr>
              <a:t>The </a:t>
            </a:r>
            <a:r>
              <a:rPr lang="en-US" sz="2400" b="1" dirty="0" smtClean="0">
                <a:solidFill>
                  <a:srgbClr val="FFC000"/>
                </a:solidFill>
                <a:latin typeface="Trajan Pro" pitchFamily="18" charset="0"/>
              </a:rPr>
              <a:t>last and final prophet in the </a:t>
            </a:r>
            <a:r>
              <a:rPr lang="en-US" sz="2400" b="1" dirty="0" smtClean="0">
                <a:solidFill>
                  <a:srgbClr val="FFC000"/>
                </a:solidFill>
                <a:latin typeface="Trajan Pro" pitchFamily="18" charset="0"/>
              </a:rPr>
              <a:t>Quran</a:t>
            </a:r>
            <a:endParaRPr lang="en-US" sz="2400" dirty="0">
              <a:solidFill>
                <a:srgbClr val="FFC000"/>
              </a:solidFill>
              <a:latin typeface="Trajan Pro" pitchFamily="18" charset="0"/>
            </a:endParaRPr>
          </a:p>
        </p:txBody>
      </p:sp>
      <p:sp>
        <p:nvSpPr>
          <p:cNvPr id="6" name="Rectangle 3"/>
          <p:cNvSpPr txBox="1">
            <a:spLocks noChangeArrowheads="1"/>
          </p:cNvSpPr>
          <p:nvPr/>
        </p:nvSpPr>
        <p:spPr bwMode="auto">
          <a:xfrm>
            <a:off x="1071539" y="4500570"/>
            <a:ext cx="7429552"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r>
              <a:rPr lang="en-US" sz="2400" dirty="0" smtClean="0">
                <a:solidFill>
                  <a:schemeClr val="bg1"/>
                </a:solidFill>
                <a:latin typeface="Baskerville Old Face" pitchFamily="18" charset="0"/>
              </a:rPr>
              <a:t>	Prophet Muhammad (PBUH) is </a:t>
            </a:r>
            <a:r>
              <a:rPr lang="en-US" sz="2400" dirty="0" smtClean="0">
                <a:solidFill>
                  <a:schemeClr val="bg1"/>
                </a:solidFill>
                <a:latin typeface="Baskerville Old Face" pitchFamily="18" charset="0"/>
              </a:rPr>
              <a:t>the final Prophet of Allah and the seal of </a:t>
            </a:r>
            <a:r>
              <a:rPr lang="en-US" sz="2400" dirty="0" smtClean="0">
                <a:solidFill>
                  <a:schemeClr val="bg1"/>
                </a:solidFill>
                <a:latin typeface="Baskerville Old Face" pitchFamily="18" charset="0"/>
              </a:rPr>
              <a:t>Prophet hood</a:t>
            </a:r>
            <a:r>
              <a:rPr lang="en-US" sz="2400" dirty="0" smtClean="0">
                <a:solidFill>
                  <a:schemeClr val="bg1"/>
                </a:solidFill>
                <a:latin typeface="Baskerville Old Face" pitchFamily="18" charset="0"/>
              </a:rPr>
              <a:t>. Allah sent him to Arabia when it was steeped in polytheism with the Noble Quran. which is a revelation that is binding on all of mankind, unlike the scriptures of the other prophets.</a:t>
            </a:r>
            <a:endParaRPr lang="en-US" sz="2400" dirty="0">
              <a:solidFill>
                <a:schemeClr val="bg1"/>
              </a:solidFill>
              <a:latin typeface="Baskerville Old Face" pitchFamily="18" charset="0"/>
            </a:endParaRPr>
          </a:p>
        </p:txBody>
      </p:sp>
      <p:sp>
        <p:nvSpPr>
          <p:cNvPr id="7" name="Rectangle 6"/>
          <p:cNvSpPr/>
          <p:nvPr/>
        </p:nvSpPr>
        <p:spPr>
          <a:xfrm flipV="1">
            <a:off x="0" y="3311843"/>
            <a:ext cx="878684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nx.jpg"/>
          <p:cNvPicPr>
            <a:picLocks noChangeAspect="1"/>
          </p:cNvPicPr>
          <p:nvPr/>
        </p:nvPicPr>
        <p:blipFill>
          <a:blip r:embed="rId2"/>
          <a:stretch>
            <a:fillRect/>
          </a:stretch>
        </p:blipFill>
        <p:spPr>
          <a:xfrm>
            <a:off x="2285984" y="785794"/>
            <a:ext cx="6484550" cy="3500450"/>
          </a:xfrm>
          <a:prstGeom prst="rect">
            <a:avLst/>
          </a:prstGeom>
        </p:spPr>
      </p:pic>
      <p:sp>
        <p:nvSpPr>
          <p:cNvPr id="7" name="TextBox 6"/>
          <p:cNvSpPr txBox="1"/>
          <p:nvPr/>
        </p:nvSpPr>
        <p:spPr>
          <a:xfrm>
            <a:off x="2143108" y="4643446"/>
            <a:ext cx="6357982" cy="1015663"/>
          </a:xfrm>
          <a:prstGeom prst="rect">
            <a:avLst/>
          </a:prstGeom>
          <a:noFill/>
        </p:spPr>
        <p:txBody>
          <a:bodyPr wrap="square" rtlCol="0">
            <a:spAutoFit/>
          </a:bodyPr>
          <a:lstStyle/>
          <a:p>
            <a:pPr algn="ctr"/>
            <a:r>
              <a:rPr lang="en-IN" sz="6000" b="1" dirty="0" smtClean="0">
                <a:solidFill>
                  <a:schemeClr val="bg1"/>
                </a:solidFill>
                <a:latin typeface="Trajan Pro" pitchFamily="18" charset="0"/>
              </a:rPr>
              <a:t>Thank you</a:t>
            </a:r>
            <a:endParaRPr lang="en-US" sz="6000" b="1" dirty="0">
              <a:solidFill>
                <a:schemeClr val="bg1"/>
              </a:solidFill>
              <a:latin typeface="Trajan Pro"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071538" y="357166"/>
            <a:ext cx="7812087" cy="649288"/>
          </a:xfrm>
          <a:effectLst/>
        </p:spPr>
        <p:txBody>
          <a:bodyPr/>
          <a:lstStyle/>
          <a:p>
            <a:r>
              <a:rPr lang="en-US" sz="3000" b="1" dirty="0" smtClean="0">
                <a:solidFill>
                  <a:srgbClr val="FFC000"/>
                </a:solidFill>
                <a:latin typeface="Trajan Pro" pitchFamily="18" charset="0"/>
              </a:rPr>
              <a:t>Prophet Adam (AS) </a:t>
            </a:r>
            <a:br>
              <a:rPr lang="en-US" sz="3000" b="1" dirty="0" smtClean="0">
                <a:solidFill>
                  <a:srgbClr val="FFC000"/>
                </a:solidFill>
                <a:latin typeface="Trajan Pro" pitchFamily="18" charset="0"/>
              </a:rPr>
            </a:br>
            <a:r>
              <a:rPr lang="en-US" sz="3000" b="1" dirty="0" smtClean="0">
                <a:solidFill>
                  <a:srgbClr val="FFC000"/>
                </a:solidFill>
                <a:latin typeface="Trajan Pro" pitchFamily="18" charset="0"/>
              </a:rPr>
              <a:t>The </a:t>
            </a:r>
            <a:r>
              <a:rPr lang="en-US" sz="3000" b="1" dirty="0" smtClean="0">
                <a:solidFill>
                  <a:srgbClr val="FFC000"/>
                </a:solidFill>
                <a:latin typeface="Trajan Pro" pitchFamily="18" charset="0"/>
              </a:rPr>
              <a:t>first prophet in the Quran</a:t>
            </a:r>
            <a:endParaRPr lang="en-US" sz="3000" dirty="0">
              <a:solidFill>
                <a:srgbClr val="FFC000"/>
              </a:solidFill>
              <a:latin typeface="Trajan Pro" pitchFamily="18" charset="0"/>
            </a:endParaRPr>
          </a:p>
        </p:txBody>
      </p:sp>
      <p:sp>
        <p:nvSpPr>
          <p:cNvPr id="36867" name="Rectangle 3"/>
          <p:cNvSpPr>
            <a:spLocks noGrp="1" noChangeArrowheads="1"/>
          </p:cNvSpPr>
          <p:nvPr>
            <p:ph type="body" idx="1"/>
          </p:nvPr>
        </p:nvSpPr>
        <p:spPr>
          <a:xfrm>
            <a:off x="1363663" y="1285860"/>
            <a:ext cx="6897687" cy="1428760"/>
          </a:xfrm>
        </p:spPr>
        <p:txBody>
          <a:bodyPr/>
          <a:lstStyle/>
          <a:p>
            <a:pPr marL="0" indent="0" algn="just">
              <a:lnSpc>
                <a:spcPct val="90000"/>
              </a:lnSpc>
              <a:buNone/>
            </a:pPr>
            <a:r>
              <a:rPr lang="en-US" sz="2400" dirty="0" smtClean="0">
                <a:latin typeface="Baskerville Old Face" pitchFamily="18" charset="0"/>
              </a:rPr>
              <a:t>	Allah mentions Adam (AS)</a:t>
            </a:r>
            <a:r>
              <a:rPr lang="en-US" sz="2400" dirty="0" smtClean="0">
                <a:latin typeface="Baskerville Old Face" pitchFamily="18" charset="0"/>
              </a:rPr>
              <a:t> </a:t>
            </a:r>
            <a:r>
              <a:rPr lang="en-US" sz="2400" dirty="0" smtClean="0">
                <a:latin typeface="Baskerville Old Face" pitchFamily="18" charset="0"/>
              </a:rPr>
              <a:t>25 </a:t>
            </a:r>
            <a:r>
              <a:rPr lang="en-US" sz="2400" dirty="0" smtClean="0">
                <a:latin typeface="Baskerville Old Face" pitchFamily="18" charset="0"/>
              </a:rPr>
              <a:t>times in the Quran. He is undoubtedly the first man and prophet in Islam. Adam stayed in Paradise with his wife, Eve, until their expulsion to earth for disobeying Allah.</a:t>
            </a:r>
          </a:p>
          <a:p>
            <a:pPr marL="0" indent="0">
              <a:lnSpc>
                <a:spcPct val="90000"/>
              </a:lnSpc>
              <a:buNone/>
            </a:pPr>
            <a:endParaRPr lang="uk-UA" sz="2400" dirty="0">
              <a:latin typeface="Cambria" pitchFamily="18" charset="0"/>
              <a:ea typeface="Cambria" pitchFamily="18" charset="0"/>
            </a:endParaRPr>
          </a:p>
        </p:txBody>
      </p:sp>
      <p:sp>
        <p:nvSpPr>
          <p:cNvPr id="5" name="Rectangle 2"/>
          <p:cNvSpPr txBox="1">
            <a:spLocks noChangeArrowheads="1"/>
          </p:cNvSpPr>
          <p:nvPr/>
        </p:nvSpPr>
        <p:spPr bwMode="auto">
          <a:xfrm>
            <a:off x="1000100" y="3214686"/>
            <a:ext cx="7812087" cy="6492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sz="3200" b="1" dirty="0" smtClean="0">
                <a:solidFill>
                  <a:srgbClr val="FFC000"/>
                </a:solidFill>
                <a:latin typeface="Trajan Pro" pitchFamily="18" charset="0"/>
              </a:rPr>
              <a:t>Prophet </a:t>
            </a:r>
            <a:r>
              <a:rPr lang="en-US" sz="3200" b="1" dirty="0" err="1" smtClean="0">
                <a:solidFill>
                  <a:srgbClr val="FFC000"/>
                </a:solidFill>
                <a:latin typeface="Trajan Pro" pitchFamily="18" charset="0"/>
              </a:rPr>
              <a:t>Idrees</a:t>
            </a:r>
            <a:r>
              <a:rPr lang="en-US" sz="3200" b="1" dirty="0" smtClean="0">
                <a:solidFill>
                  <a:srgbClr val="FFC000"/>
                </a:solidFill>
                <a:latin typeface="Trajan Pro" pitchFamily="18" charset="0"/>
              </a:rPr>
              <a:t> (AS)</a:t>
            </a:r>
            <a:endParaRPr lang="en-US" sz="3200" dirty="0">
              <a:solidFill>
                <a:srgbClr val="FFC000"/>
              </a:solidFill>
              <a:latin typeface="Trajan Pro" pitchFamily="18" charset="0"/>
            </a:endParaRPr>
          </a:p>
        </p:txBody>
      </p:sp>
      <p:sp>
        <p:nvSpPr>
          <p:cNvPr id="6" name="Rectangle 3"/>
          <p:cNvSpPr txBox="1">
            <a:spLocks noChangeArrowheads="1"/>
          </p:cNvSpPr>
          <p:nvPr/>
        </p:nvSpPr>
        <p:spPr bwMode="auto">
          <a:xfrm>
            <a:off x="1292225" y="4000504"/>
            <a:ext cx="6897687" cy="14287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r>
              <a:rPr lang="en-US" sz="2400" dirty="0" smtClean="0">
                <a:solidFill>
                  <a:schemeClr val="accent3"/>
                </a:solidFill>
                <a:latin typeface="Baskerville Old Face" pitchFamily="18" charset="0"/>
              </a:rPr>
              <a:t>	Allah </a:t>
            </a:r>
            <a:r>
              <a:rPr lang="en-US" sz="2400" dirty="0" smtClean="0">
                <a:solidFill>
                  <a:schemeClr val="accent3"/>
                </a:solidFill>
                <a:latin typeface="Baskerville Old Face" pitchFamily="18" charset="0"/>
              </a:rPr>
              <a:t>mentions </a:t>
            </a:r>
            <a:r>
              <a:rPr lang="en-US" sz="2400" dirty="0" err="1" smtClean="0">
                <a:solidFill>
                  <a:schemeClr val="accent3"/>
                </a:solidFill>
                <a:latin typeface="Baskerville Old Face" pitchFamily="18" charset="0"/>
              </a:rPr>
              <a:t>Idrees</a:t>
            </a:r>
            <a:r>
              <a:rPr lang="en-US" sz="2400" dirty="0" smtClean="0">
                <a:solidFill>
                  <a:schemeClr val="accent3"/>
                </a:solidFill>
                <a:latin typeface="Baskerville Old Face" pitchFamily="18" charset="0"/>
              </a:rPr>
              <a:t> (AS) twice in the Quran. We don’t know much about him, but people believe him to be the first one to write with the pen.</a:t>
            </a:r>
            <a:endParaRPr lang="en-US" sz="2400" dirty="0">
              <a:solidFill>
                <a:schemeClr val="accent3"/>
              </a:solidFill>
              <a:latin typeface="Baskerville Old Face" pitchFamily="18" charset="0"/>
            </a:endParaRPr>
          </a:p>
        </p:txBody>
      </p:sp>
      <p:sp>
        <p:nvSpPr>
          <p:cNvPr id="8" name="Rectangle 7"/>
          <p:cNvSpPr/>
          <p:nvPr/>
        </p:nvSpPr>
        <p:spPr>
          <a:xfrm flipV="1">
            <a:off x="0" y="2928934"/>
            <a:ext cx="878684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28662" y="214290"/>
            <a:ext cx="8072462" cy="649288"/>
          </a:xfrm>
          <a:effectLst/>
        </p:spPr>
        <p:txBody>
          <a:bodyPr/>
          <a:lstStyle/>
          <a:p>
            <a:r>
              <a:rPr lang="en-US" sz="3200" b="1" dirty="0" smtClean="0">
                <a:solidFill>
                  <a:srgbClr val="FFC000"/>
                </a:solidFill>
                <a:latin typeface="Trajan Pro" pitchFamily="18" charset="0"/>
              </a:rPr>
              <a:t>Prophet </a:t>
            </a:r>
            <a:r>
              <a:rPr lang="en-US" sz="3200" b="1" dirty="0" err="1" smtClean="0">
                <a:solidFill>
                  <a:srgbClr val="FFC000"/>
                </a:solidFill>
                <a:latin typeface="Trajan Pro" pitchFamily="18" charset="0"/>
              </a:rPr>
              <a:t>Nuh</a:t>
            </a:r>
            <a:r>
              <a:rPr lang="en-US" sz="3200" b="1" dirty="0" smtClean="0">
                <a:solidFill>
                  <a:srgbClr val="FFC000"/>
                </a:solidFill>
                <a:latin typeface="Trajan Pro" pitchFamily="18" charset="0"/>
              </a:rPr>
              <a:t> (AS) </a:t>
            </a:r>
            <a:r>
              <a:rPr lang="en-US" sz="3200" b="1" dirty="0" smtClean="0">
                <a:solidFill>
                  <a:srgbClr val="FFC000"/>
                </a:solidFill>
                <a:latin typeface="Trajan Pro" pitchFamily="18" charset="0"/>
              </a:rPr>
              <a:t/>
            </a:r>
            <a:br>
              <a:rPr lang="en-US" sz="3200" b="1" dirty="0" smtClean="0">
                <a:solidFill>
                  <a:srgbClr val="FFC000"/>
                </a:solidFill>
                <a:latin typeface="Trajan Pro" pitchFamily="18" charset="0"/>
              </a:rPr>
            </a:br>
            <a:r>
              <a:rPr lang="en-US" sz="2800" b="1" dirty="0" smtClean="0">
                <a:solidFill>
                  <a:srgbClr val="FFC000"/>
                </a:solidFill>
                <a:latin typeface="Trajan Pro" pitchFamily="18" charset="0"/>
              </a:rPr>
              <a:t>An </a:t>
            </a:r>
            <a:r>
              <a:rPr lang="en-US" sz="2800" b="1" dirty="0" smtClean="0">
                <a:solidFill>
                  <a:srgbClr val="FFC000"/>
                </a:solidFill>
                <a:latin typeface="Trajan Pro" pitchFamily="18" charset="0"/>
              </a:rPr>
              <a:t>important prophet in the Quran</a:t>
            </a:r>
            <a:endParaRPr lang="en-US" sz="2800" dirty="0">
              <a:solidFill>
                <a:srgbClr val="FFC000"/>
              </a:solidFill>
              <a:latin typeface="Trajan Pro" pitchFamily="18" charset="0"/>
            </a:endParaRPr>
          </a:p>
        </p:txBody>
      </p:sp>
      <p:sp>
        <p:nvSpPr>
          <p:cNvPr id="36867" name="Rectangle 3"/>
          <p:cNvSpPr>
            <a:spLocks noGrp="1" noChangeArrowheads="1"/>
          </p:cNvSpPr>
          <p:nvPr>
            <p:ph type="body" idx="1"/>
          </p:nvPr>
        </p:nvSpPr>
        <p:spPr>
          <a:xfrm>
            <a:off x="1292225" y="1000108"/>
            <a:ext cx="7208865" cy="1428760"/>
          </a:xfrm>
        </p:spPr>
        <p:txBody>
          <a:bodyPr/>
          <a:lstStyle/>
          <a:p>
            <a:pPr algn="just">
              <a:buNone/>
            </a:pPr>
            <a:r>
              <a:rPr lang="en-US" sz="2400" dirty="0" smtClean="0">
                <a:latin typeface="Baskerville Old Face" pitchFamily="18" charset="0"/>
              </a:rPr>
              <a:t>		Allah mentions </a:t>
            </a:r>
            <a:r>
              <a:rPr lang="en-US" sz="2400" dirty="0" err="1" smtClean="0">
                <a:latin typeface="Baskerville Old Face" pitchFamily="18" charset="0"/>
              </a:rPr>
              <a:t>Nuh</a:t>
            </a:r>
            <a:r>
              <a:rPr lang="en-US" sz="2400" dirty="0" smtClean="0">
                <a:latin typeface="Baskerville Old Face" pitchFamily="18" charset="0"/>
              </a:rPr>
              <a:t> (AS)</a:t>
            </a:r>
            <a:r>
              <a:rPr lang="en-US" sz="2400" dirty="0" smtClean="0">
                <a:latin typeface="Baskerville Old Face" pitchFamily="18" charset="0"/>
              </a:rPr>
              <a:t> </a:t>
            </a:r>
            <a:r>
              <a:rPr lang="en-US" sz="2400" dirty="0" smtClean="0">
                <a:latin typeface="Baskerville Old Face" pitchFamily="18" charset="0"/>
              </a:rPr>
              <a:t>43 </a:t>
            </a:r>
            <a:r>
              <a:rPr lang="en-US" sz="2400" dirty="0" smtClean="0">
                <a:latin typeface="Baskerville Old Face" pitchFamily="18" charset="0"/>
              </a:rPr>
              <a:t>times in the Quran, and </a:t>
            </a:r>
            <a:r>
              <a:rPr lang="en-US" sz="2400" dirty="0" err="1" smtClean="0">
                <a:latin typeface="Baskerville Old Face" pitchFamily="18" charset="0"/>
              </a:rPr>
              <a:t>Surah</a:t>
            </a:r>
            <a:r>
              <a:rPr lang="en-US" sz="2400" dirty="0" smtClean="0">
                <a:latin typeface="Baskerville Old Face" pitchFamily="18" charset="0"/>
              </a:rPr>
              <a:t> </a:t>
            </a:r>
            <a:r>
              <a:rPr lang="en-US" sz="2400" dirty="0" err="1" smtClean="0">
                <a:latin typeface="Baskerville Old Face" pitchFamily="18" charset="0"/>
              </a:rPr>
              <a:t>Hud</a:t>
            </a:r>
            <a:r>
              <a:rPr lang="en-US" sz="2400" dirty="0" smtClean="0">
                <a:latin typeface="Baskerville Old Face" pitchFamily="18" charset="0"/>
              </a:rPr>
              <a:t> tells us his story. Polytheism was generally rampant in his time. His wife and son were among the disbelievers who drowned in the great flood, while Noah and his small group of followers remained safe in the Ark.</a:t>
            </a:r>
            <a:endParaRPr lang="en-US" sz="2400" dirty="0">
              <a:latin typeface="Baskerville Old Face" pitchFamily="18" charset="0"/>
            </a:endParaRPr>
          </a:p>
        </p:txBody>
      </p:sp>
      <p:sp>
        <p:nvSpPr>
          <p:cNvPr id="5" name="Rectangle 2"/>
          <p:cNvSpPr txBox="1">
            <a:spLocks noChangeArrowheads="1"/>
          </p:cNvSpPr>
          <p:nvPr/>
        </p:nvSpPr>
        <p:spPr bwMode="auto">
          <a:xfrm>
            <a:off x="928662" y="3429000"/>
            <a:ext cx="7812087" cy="6492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sz="3200" b="1" dirty="0" smtClean="0">
                <a:solidFill>
                  <a:srgbClr val="FFC000"/>
                </a:solidFill>
                <a:latin typeface="Trajan Pro" pitchFamily="18" charset="0"/>
              </a:rPr>
              <a:t>Prophet </a:t>
            </a:r>
            <a:r>
              <a:rPr lang="en-US" sz="3200" b="1" dirty="0" err="1" smtClean="0">
                <a:solidFill>
                  <a:srgbClr val="FFC000"/>
                </a:solidFill>
                <a:latin typeface="Trajan Pro" pitchFamily="18" charset="0"/>
              </a:rPr>
              <a:t>Hud</a:t>
            </a:r>
            <a:r>
              <a:rPr lang="en-US" sz="3200" b="1" dirty="0" smtClean="0">
                <a:solidFill>
                  <a:srgbClr val="FFC000"/>
                </a:solidFill>
                <a:latin typeface="Trajan Pro" pitchFamily="18" charset="0"/>
              </a:rPr>
              <a:t> (AS)</a:t>
            </a:r>
            <a:endParaRPr lang="en-US" sz="3200" dirty="0">
              <a:solidFill>
                <a:srgbClr val="FFC000"/>
              </a:solidFill>
              <a:latin typeface="Trajan Pro" pitchFamily="18" charset="0"/>
            </a:endParaRPr>
          </a:p>
        </p:txBody>
      </p:sp>
      <p:sp>
        <p:nvSpPr>
          <p:cNvPr id="6" name="Rectangle 3"/>
          <p:cNvSpPr txBox="1">
            <a:spLocks noChangeArrowheads="1"/>
          </p:cNvSpPr>
          <p:nvPr/>
        </p:nvSpPr>
        <p:spPr bwMode="auto">
          <a:xfrm>
            <a:off x="1292225" y="4143380"/>
            <a:ext cx="7208865" cy="14287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r>
              <a:rPr lang="en-US" sz="2400" dirty="0" smtClean="0">
                <a:solidFill>
                  <a:schemeClr val="bg1"/>
                </a:solidFill>
                <a:latin typeface="Baskerville Old Face" pitchFamily="18" charset="0"/>
              </a:rPr>
              <a:t>	Allah </a:t>
            </a:r>
            <a:r>
              <a:rPr lang="en-US" sz="2400" dirty="0" smtClean="0">
                <a:solidFill>
                  <a:schemeClr val="bg1"/>
                </a:solidFill>
                <a:latin typeface="Baskerville Old Face" pitchFamily="18" charset="0"/>
              </a:rPr>
              <a:t>mentions </a:t>
            </a:r>
            <a:r>
              <a:rPr lang="en-US" sz="2400" dirty="0" err="1" smtClean="0">
                <a:solidFill>
                  <a:schemeClr val="bg1"/>
                </a:solidFill>
                <a:latin typeface="Baskerville Old Face" pitchFamily="18" charset="0"/>
              </a:rPr>
              <a:t>Hud</a:t>
            </a:r>
            <a:r>
              <a:rPr lang="en-US" sz="2400" dirty="0" smtClean="0">
                <a:solidFill>
                  <a:schemeClr val="bg1"/>
                </a:solidFill>
                <a:latin typeface="Baskerville Old Face" pitchFamily="18" charset="0"/>
              </a:rPr>
              <a:t> (AS) seven times in the Quran. He was markedly the first person to speak Arabic and the first Arab prophet. Allah sent him to the people of </a:t>
            </a:r>
            <a:r>
              <a:rPr lang="en-US" sz="2400" dirty="0" err="1" smtClean="0">
                <a:solidFill>
                  <a:schemeClr val="bg1"/>
                </a:solidFill>
                <a:latin typeface="Baskerville Old Face" pitchFamily="18" charset="0"/>
              </a:rPr>
              <a:t>Aad</a:t>
            </a:r>
            <a:r>
              <a:rPr lang="en-US" sz="2400" dirty="0" smtClean="0">
                <a:solidFill>
                  <a:schemeClr val="bg1"/>
                </a:solidFill>
                <a:latin typeface="Baskerville Old Face" pitchFamily="18" charset="0"/>
              </a:rPr>
              <a:t>, who He indeed destroyed with a devastating wind that lasted for eight days and seven nights.</a:t>
            </a:r>
            <a:endParaRPr lang="en-US" sz="2400" dirty="0">
              <a:solidFill>
                <a:schemeClr val="bg1"/>
              </a:solidFill>
              <a:latin typeface="Baskerville Old Face" pitchFamily="18" charset="0"/>
            </a:endParaRPr>
          </a:p>
        </p:txBody>
      </p:sp>
      <p:sp>
        <p:nvSpPr>
          <p:cNvPr id="7" name="Rectangle 6"/>
          <p:cNvSpPr/>
          <p:nvPr/>
        </p:nvSpPr>
        <p:spPr>
          <a:xfrm flipV="1">
            <a:off x="0" y="3357562"/>
            <a:ext cx="878684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28662" y="71414"/>
            <a:ext cx="8072462" cy="649288"/>
          </a:xfrm>
          <a:effectLst/>
        </p:spPr>
        <p:txBody>
          <a:bodyPr/>
          <a:lstStyle/>
          <a:p>
            <a:r>
              <a:rPr lang="en-US" sz="3200" b="1" dirty="0" smtClean="0">
                <a:solidFill>
                  <a:srgbClr val="FFC000"/>
                </a:solidFill>
                <a:latin typeface="Trajan Pro" pitchFamily="18" charset="0"/>
              </a:rPr>
              <a:t>Prophet </a:t>
            </a:r>
            <a:r>
              <a:rPr lang="en-US" sz="3200" b="1" dirty="0" err="1" smtClean="0">
                <a:solidFill>
                  <a:srgbClr val="FFC000"/>
                </a:solidFill>
                <a:latin typeface="Trajan Pro" pitchFamily="18" charset="0"/>
              </a:rPr>
              <a:t>Salih</a:t>
            </a:r>
            <a:r>
              <a:rPr lang="en-US" sz="3200" b="1" dirty="0" smtClean="0">
                <a:solidFill>
                  <a:srgbClr val="FFC000"/>
                </a:solidFill>
                <a:latin typeface="Trajan Pro" pitchFamily="18" charset="0"/>
              </a:rPr>
              <a:t> (AS)</a:t>
            </a:r>
            <a:endParaRPr lang="en-US" sz="3200" dirty="0">
              <a:solidFill>
                <a:srgbClr val="FFC000"/>
              </a:solidFill>
              <a:latin typeface="Trajan Pro" pitchFamily="18" charset="0"/>
            </a:endParaRPr>
          </a:p>
        </p:txBody>
      </p:sp>
      <p:sp>
        <p:nvSpPr>
          <p:cNvPr id="36867" name="Rectangle 3"/>
          <p:cNvSpPr>
            <a:spLocks noGrp="1" noChangeArrowheads="1"/>
          </p:cNvSpPr>
          <p:nvPr>
            <p:ph type="body" idx="1"/>
          </p:nvPr>
        </p:nvSpPr>
        <p:spPr>
          <a:xfrm>
            <a:off x="1292225" y="642918"/>
            <a:ext cx="7208865" cy="1428760"/>
          </a:xfrm>
        </p:spPr>
        <p:txBody>
          <a:bodyPr/>
          <a:lstStyle/>
          <a:p>
            <a:pPr algn="just">
              <a:buNone/>
            </a:pPr>
            <a:r>
              <a:rPr lang="en-US" sz="2400" dirty="0" smtClean="0">
                <a:latin typeface="Baskerville Old Face" pitchFamily="18" charset="0"/>
              </a:rPr>
              <a:t>		</a:t>
            </a:r>
            <a:r>
              <a:rPr lang="en-US" sz="2400" dirty="0" smtClean="0">
                <a:latin typeface="Baskerville Old Face" pitchFamily="18" charset="0"/>
              </a:rPr>
              <a:t>Allah mentions </a:t>
            </a:r>
            <a:r>
              <a:rPr lang="en-US" sz="2400" dirty="0" err="1" smtClean="0">
                <a:latin typeface="Baskerville Old Face" pitchFamily="18" charset="0"/>
              </a:rPr>
              <a:t>Salih</a:t>
            </a:r>
            <a:r>
              <a:rPr lang="en-US" sz="2400" dirty="0" smtClean="0">
                <a:latin typeface="Baskerville Old Face" pitchFamily="18" charset="0"/>
              </a:rPr>
              <a:t> (AS) nine times in the Quran. He was undeniably an Arab Prophet sent to the people of </a:t>
            </a:r>
            <a:r>
              <a:rPr lang="en-US" sz="2400" dirty="0" err="1" smtClean="0">
                <a:latin typeface="Baskerville Old Face" pitchFamily="18" charset="0"/>
              </a:rPr>
              <a:t>Thamud</a:t>
            </a:r>
            <a:r>
              <a:rPr lang="en-US" sz="2400" dirty="0" smtClean="0">
                <a:latin typeface="Baskerville Old Face" pitchFamily="18" charset="0"/>
              </a:rPr>
              <a:t>. The people disobeyed him and Allah emphatically destroyed them by a loud shriek</a:t>
            </a:r>
            <a:r>
              <a:rPr lang="en-US" sz="2400" dirty="0" smtClean="0">
                <a:latin typeface="Baskerville Old Face" pitchFamily="18" charset="0"/>
              </a:rPr>
              <a:t>.</a:t>
            </a:r>
            <a:endParaRPr lang="en-US" sz="2400" dirty="0">
              <a:latin typeface="Baskerville Old Face" pitchFamily="18" charset="0"/>
            </a:endParaRPr>
          </a:p>
        </p:txBody>
      </p:sp>
      <p:sp>
        <p:nvSpPr>
          <p:cNvPr id="5" name="Rectangle 2"/>
          <p:cNvSpPr txBox="1">
            <a:spLocks noChangeArrowheads="1"/>
          </p:cNvSpPr>
          <p:nvPr/>
        </p:nvSpPr>
        <p:spPr bwMode="auto">
          <a:xfrm>
            <a:off x="214282" y="3000372"/>
            <a:ext cx="8526467" cy="6492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sz="3200" b="1" dirty="0" smtClean="0">
                <a:solidFill>
                  <a:srgbClr val="FFC000"/>
                </a:solidFill>
                <a:latin typeface="Trajan Pro" pitchFamily="18" charset="0"/>
              </a:rPr>
              <a:t>Prophet Ibrahim (AS) </a:t>
            </a:r>
            <a:r>
              <a:rPr lang="en-US" sz="3200" b="1" dirty="0" smtClean="0">
                <a:solidFill>
                  <a:srgbClr val="FFC000"/>
                </a:solidFill>
                <a:latin typeface="Trajan Pro" pitchFamily="18" charset="0"/>
              </a:rPr>
              <a:t>&amp; </a:t>
            </a:r>
            <a:br>
              <a:rPr lang="en-US" sz="3200" b="1" dirty="0" smtClean="0">
                <a:solidFill>
                  <a:srgbClr val="FFC000"/>
                </a:solidFill>
                <a:latin typeface="Trajan Pro" pitchFamily="18" charset="0"/>
              </a:rPr>
            </a:br>
            <a:r>
              <a:rPr lang="en-US" sz="3200" b="1" dirty="0" smtClean="0">
                <a:solidFill>
                  <a:srgbClr val="FFC000"/>
                </a:solidFill>
                <a:latin typeface="Trajan Pro" pitchFamily="18" charset="0"/>
              </a:rPr>
              <a:t>Prophet </a:t>
            </a:r>
            <a:r>
              <a:rPr lang="en-US" sz="3200" b="1" dirty="0" smtClean="0">
                <a:solidFill>
                  <a:srgbClr val="FFC000"/>
                </a:solidFill>
                <a:latin typeface="Trajan Pro" pitchFamily="18" charset="0"/>
              </a:rPr>
              <a:t>Ismail (</a:t>
            </a:r>
            <a:r>
              <a:rPr lang="en-US" sz="3200" b="1" dirty="0" smtClean="0">
                <a:solidFill>
                  <a:srgbClr val="FFC000"/>
                </a:solidFill>
                <a:latin typeface="Trajan Pro" pitchFamily="18" charset="0"/>
              </a:rPr>
              <a:t>AS)</a:t>
            </a:r>
            <a:br>
              <a:rPr lang="en-US" sz="3200" b="1" dirty="0" smtClean="0">
                <a:solidFill>
                  <a:srgbClr val="FFC000"/>
                </a:solidFill>
                <a:latin typeface="Trajan Pro" pitchFamily="18" charset="0"/>
              </a:rPr>
            </a:br>
            <a:r>
              <a:rPr lang="en-US" sz="2600" b="1" dirty="0" smtClean="0">
                <a:solidFill>
                  <a:srgbClr val="FFC000"/>
                </a:solidFill>
                <a:latin typeface="Trajan Pro" pitchFamily="18" charset="0"/>
              </a:rPr>
              <a:t>well-known </a:t>
            </a:r>
            <a:r>
              <a:rPr lang="en-US" sz="2600" b="1" dirty="0" smtClean="0">
                <a:solidFill>
                  <a:srgbClr val="FFC000"/>
                </a:solidFill>
                <a:latin typeface="Trajan Pro" pitchFamily="18" charset="0"/>
              </a:rPr>
              <a:t>prophets from the Quran</a:t>
            </a:r>
            <a:endParaRPr lang="en-US" sz="2600" dirty="0">
              <a:solidFill>
                <a:srgbClr val="FFC000"/>
              </a:solidFill>
              <a:latin typeface="Trajan Pro" pitchFamily="18" charset="0"/>
            </a:endParaRPr>
          </a:p>
        </p:txBody>
      </p:sp>
      <p:sp>
        <p:nvSpPr>
          <p:cNvPr id="6" name="Rectangle 3"/>
          <p:cNvSpPr txBox="1">
            <a:spLocks noChangeArrowheads="1"/>
          </p:cNvSpPr>
          <p:nvPr/>
        </p:nvSpPr>
        <p:spPr bwMode="auto">
          <a:xfrm>
            <a:off x="357158" y="4143380"/>
            <a:ext cx="8643997" cy="14287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r>
              <a:rPr lang="en-US" sz="2200" dirty="0" smtClean="0">
                <a:solidFill>
                  <a:schemeClr val="bg1"/>
                </a:solidFill>
                <a:latin typeface="Baskerville Old Face" pitchFamily="18" charset="0"/>
              </a:rPr>
              <a:t>	Allah </a:t>
            </a:r>
            <a:r>
              <a:rPr lang="en-US" sz="2200" dirty="0" smtClean="0">
                <a:solidFill>
                  <a:schemeClr val="bg1"/>
                </a:solidFill>
                <a:latin typeface="Baskerville Old Face" pitchFamily="18" charset="0"/>
              </a:rPr>
              <a:t>mentions Ibrahim (AS) 69 times in the Quran, while He mentioned his son, Ismail (AS), 12 times. Allah commanded Ibrahim (AS) to sacrifice Ismail (AS). He obeyed Allah’s command, but Allah replaced Ismail (AS) with a sacrificial animal at the last moment. Ibrahim (AS) and Ismail (AS) built the </a:t>
            </a:r>
            <a:r>
              <a:rPr lang="en-US" sz="2200" dirty="0" err="1" smtClean="0">
                <a:solidFill>
                  <a:schemeClr val="bg1"/>
                </a:solidFill>
                <a:latin typeface="Baskerville Old Face" pitchFamily="18" charset="0"/>
              </a:rPr>
              <a:t>Kaaba</a:t>
            </a:r>
            <a:r>
              <a:rPr lang="en-US" sz="2200" dirty="0" smtClean="0">
                <a:solidFill>
                  <a:schemeClr val="bg1"/>
                </a:solidFill>
                <a:latin typeface="Baskerville Old Face" pitchFamily="18" charset="0"/>
              </a:rPr>
              <a:t> after Allah instructed them to do so. Ismail (AS) is, unquestionably, the forefather of the Arabs.</a:t>
            </a:r>
            <a:endParaRPr lang="en-US" sz="2200" dirty="0">
              <a:solidFill>
                <a:schemeClr val="bg1"/>
              </a:solidFill>
              <a:latin typeface="Baskerville Old Face" pitchFamily="18" charset="0"/>
            </a:endParaRPr>
          </a:p>
        </p:txBody>
      </p:sp>
      <p:sp>
        <p:nvSpPr>
          <p:cNvPr id="7" name="Rectangle 6"/>
          <p:cNvSpPr/>
          <p:nvPr/>
        </p:nvSpPr>
        <p:spPr>
          <a:xfrm flipV="1">
            <a:off x="0" y="2357430"/>
            <a:ext cx="878684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28662" y="142852"/>
            <a:ext cx="8072462" cy="649288"/>
          </a:xfrm>
          <a:effectLst/>
        </p:spPr>
        <p:txBody>
          <a:bodyPr/>
          <a:lstStyle/>
          <a:p>
            <a:r>
              <a:rPr lang="en-US" sz="3200" b="1" dirty="0" smtClean="0">
                <a:solidFill>
                  <a:srgbClr val="FFC000"/>
                </a:solidFill>
                <a:latin typeface="Trajan Pro" pitchFamily="18" charset="0"/>
              </a:rPr>
              <a:t>Prophet </a:t>
            </a:r>
            <a:r>
              <a:rPr lang="en-US" sz="3200" b="1" dirty="0" err="1" smtClean="0">
                <a:solidFill>
                  <a:srgbClr val="FFC000"/>
                </a:solidFill>
                <a:latin typeface="Trajan Pro" pitchFamily="18" charset="0"/>
              </a:rPr>
              <a:t>Lut</a:t>
            </a:r>
            <a:r>
              <a:rPr lang="en-US" sz="3200" b="1" dirty="0" smtClean="0">
                <a:solidFill>
                  <a:srgbClr val="FFC000"/>
                </a:solidFill>
                <a:latin typeface="Trajan Pro" pitchFamily="18" charset="0"/>
              </a:rPr>
              <a:t> (AS)</a:t>
            </a:r>
            <a:endParaRPr lang="en-US" sz="3200" dirty="0">
              <a:solidFill>
                <a:srgbClr val="FFC000"/>
              </a:solidFill>
              <a:latin typeface="Trajan Pro" pitchFamily="18" charset="0"/>
            </a:endParaRPr>
          </a:p>
        </p:txBody>
      </p:sp>
      <p:sp>
        <p:nvSpPr>
          <p:cNvPr id="36867" name="Rectangle 3"/>
          <p:cNvSpPr>
            <a:spLocks noGrp="1" noChangeArrowheads="1"/>
          </p:cNvSpPr>
          <p:nvPr>
            <p:ph type="body" idx="1"/>
          </p:nvPr>
        </p:nvSpPr>
        <p:spPr>
          <a:xfrm>
            <a:off x="571472" y="642918"/>
            <a:ext cx="8143932" cy="1428760"/>
          </a:xfrm>
        </p:spPr>
        <p:txBody>
          <a:bodyPr/>
          <a:lstStyle/>
          <a:p>
            <a:pPr algn="just">
              <a:buNone/>
            </a:pPr>
            <a:r>
              <a:rPr lang="en-US" sz="2400" dirty="0" smtClean="0">
                <a:latin typeface="Baskerville Old Face" pitchFamily="18" charset="0"/>
              </a:rPr>
              <a:t>		Allah </a:t>
            </a:r>
            <a:r>
              <a:rPr lang="en-US" sz="2400" dirty="0" smtClean="0">
                <a:latin typeface="Baskerville Old Face" pitchFamily="18" charset="0"/>
              </a:rPr>
              <a:t>mentions </a:t>
            </a:r>
            <a:r>
              <a:rPr lang="en-US" sz="2400" dirty="0" err="1" smtClean="0">
                <a:latin typeface="Baskerville Old Face" pitchFamily="18" charset="0"/>
              </a:rPr>
              <a:t>Lut</a:t>
            </a:r>
            <a:r>
              <a:rPr lang="en-US" sz="2400" dirty="0" smtClean="0">
                <a:latin typeface="Baskerville Old Face" pitchFamily="18" charset="0"/>
              </a:rPr>
              <a:t> (AS) 17 times in the Quran. He is also Ibrahim’s (AS) nephew. His people were from Sodom and Gomorrah and were also the first to indulge in homosexuality, which is a grievous sin. His wife was a disbeliever because she accepted homosexuality despite not practicing it. The people of Sodom and Gomorrah were accordingly crushed by rocks that rained down on them.</a:t>
            </a:r>
            <a:endParaRPr lang="en-US" sz="2400" dirty="0">
              <a:latin typeface="Baskerville Old Face" pitchFamily="18" charset="0"/>
            </a:endParaRPr>
          </a:p>
        </p:txBody>
      </p:sp>
      <p:sp>
        <p:nvSpPr>
          <p:cNvPr id="5" name="Rectangle 2"/>
          <p:cNvSpPr txBox="1">
            <a:spLocks noChangeArrowheads="1"/>
          </p:cNvSpPr>
          <p:nvPr/>
        </p:nvSpPr>
        <p:spPr bwMode="auto">
          <a:xfrm>
            <a:off x="928662" y="3500438"/>
            <a:ext cx="7812087" cy="6492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sz="3200" b="1" dirty="0" smtClean="0">
                <a:solidFill>
                  <a:srgbClr val="FFC000"/>
                </a:solidFill>
                <a:latin typeface="Trajan Pro" pitchFamily="18" charset="0"/>
              </a:rPr>
              <a:t>Prophet </a:t>
            </a:r>
            <a:r>
              <a:rPr lang="en-US" sz="3200" b="1" dirty="0" err="1" smtClean="0">
                <a:solidFill>
                  <a:srgbClr val="FFC000"/>
                </a:solidFill>
                <a:latin typeface="Trajan Pro" pitchFamily="18" charset="0"/>
              </a:rPr>
              <a:t>Yaqub</a:t>
            </a:r>
            <a:r>
              <a:rPr lang="en-US" sz="3200" b="1" dirty="0" smtClean="0">
                <a:solidFill>
                  <a:srgbClr val="FFC000"/>
                </a:solidFill>
                <a:latin typeface="Trajan Pro" pitchFamily="18" charset="0"/>
              </a:rPr>
              <a:t> (AS)</a:t>
            </a:r>
            <a:endParaRPr lang="en-US" sz="3200" dirty="0">
              <a:solidFill>
                <a:srgbClr val="FFC000"/>
              </a:solidFill>
              <a:latin typeface="Trajan Pro" pitchFamily="18" charset="0"/>
            </a:endParaRPr>
          </a:p>
        </p:txBody>
      </p:sp>
      <p:sp>
        <p:nvSpPr>
          <p:cNvPr id="6" name="Rectangle 3"/>
          <p:cNvSpPr txBox="1">
            <a:spLocks noChangeArrowheads="1"/>
          </p:cNvSpPr>
          <p:nvPr/>
        </p:nvSpPr>
        <p:spPr bwMode="auto">
          <a:xfrm>
            <a:off x="1071539" y="4143380"/>
            <a:ext cx="7429552" cy="14287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r>
              <a:rPr lang="en-US" sz="2400" dirty="0" smtClean="0">
                <a:solidFill>
                  <a:schemeClr val="bg1"/>
                </a:solidFill>
                <a:latin typeface="Baskerville Old Face" pitchFamily="18" charset="0"/>
              </a:rPr>
              <a:t>	Allah </a:t>
            </a:r>
            <a:r>
              <a:rPr lang="en-US" sz="2400" dirty="0" smtClean="0">
                <a:solidFill>
                  <a:schemeClr val="bg1"/>
                </a:solidFill>
                <a:latin typeface="Baskerville Old Face" pitchFamily="18" charset="0"/>
              </a:rPr>
              <a:t>mentions </a:t>
            </a:r>
            <a:r>
              <a:rPr lang="en-US" sz="2400" dirty="0" err="1" smtClean="0">
                <a:solidFill>
                  <a:schemeClr val="bg1"/>
                </a:solidFill>
                <a:latin typeface="Baskerville Old Face" pitchFamily="18" charset="0"/>
              </a:rPr>
              <a:t>Yaqub</a:t>
            </a:r>
            <a:r>
              <a:rPr lang="en-US" sz="2400" dirty="0" smtClean="0">
                <a:solidFill>
                  <a:schemeClr val="bg1"/>
                </a:solidFill>
                <a:latin typeface="Baskerville Old Face" pitchFamily="18" charset="0"/>
              </a:rPr>
              <a:t> (AS) 16 times in the Quran. His other name is Israel. He was also </a:t>
            </a:r>
            <a:r>
              <a:rPr lang="en-US" sz="2400" dirty="0" err="1" smtClean="0">
                <a:solidFill>
                  <a:schemeClr val="bg1"/>
                </a:solidFill>
                <a:latin typeface="Baskerville Old Face" pitchFamily="18" charset="0"/>
              </a:rPr>
              <a:t>Ishaq’s</a:t>
            </a:r>
            <a:r>
              <a:rPr lang="en-US" sz="2400" dirty="0" smtClean="0">
                <a:solidFill>
                  <a:schemeClr val="bg1"/>
                </a:solidFill>
                <a:latin typeface="Baskerville Old Face" pitchFamily="18" charset="0"/>
              </a:rPr>
              <a:t> (AS) son and Ibrahim’s (AS) grandson. The Children of Israel are indeed named after him. The Hebrew Prophets, including Isa (AS), came from him. </a:t>
            </a:r>
            <a:r>
              <a:rPr lang="en-US" sz="2400" dirty="0" err="1" smtClean="0">
                <a:solidFill>
                  <a:schemeClr val="bg1"/>
                </a:solidFill>
                <a:latin typeface="Baskerville Old Face" pitchFamily="18" charset="0"/>
              </a:rPr>
              <a:t>Yaqub</a:t>
            </a:r>
            <a:r>
              <a:rPr lang="en-US" sz="2400" dirty="0" smtClean="0">
                <a:solidFill>
                  <a:schemeClr val="bg1"/>
                </a:solidFill>
                <a:latin typeface="Baskerville Old Face" pitchFamily="18" charset="0"/>
              </a:rPr>
              <a:t> (AS) is the father of the twelve tribes referred to as Al-</a:t>
            </a:r>
            <a:r>
              <a:rPr lang="en-US" sz="2400" dirty="0" err="1" smtClean="0">
                <a:solidFill>
                  <a:schemeClr val="bg1"/>
                </a:solidFill>
                <a:latin typeface="Baskerville Old Face" pitchFamily="18" charset="0"/>
              </a:rPr>
              <a:t>Asbaat</a:t>
            </a:r>
            <a:r>
              <a:rPr lang="en-US" sz="2400" dirty="0" smtClean="0">
                <a:solidFill>
                  <a:schemeClr val="bg1"/>
                </a:solidFill>
                <a:latin typeface="Baskerville Old Face" pitchFamily="18" charset="0"/>
              </a:rPr>
              <a:t> in the Quran.</a:t>
            </a:r>
            <a:endParaRPr lang="en-US" sz="2400" dirty="0">
              <a:solidFill>
                <a:schemeClr val="bg1"/>
              </a:solidFill>
              <a:latin typeface="Baskerville Old Face" pitchFamily="18" charset="0"/>
            </a:endParaRPr>
          </a:p>
        </p:txBody>
      </p:sp>
      <p:sp>
        <p:nvSpPr>
          <p:cNvPr id="7" name="Rectangle 6"/>
          <p:cNvSpPr/>
          <p:nvPr/>
        </p:nvSpPr>
        <p:spPr>
          <a:xfrm flipV="1">
            <a:off x="0" y="3357562"/>
            <a:ext cx="878684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28662" y="142852"/>
            <a:ext cx="8072462" cy="649288"/>
          </a:xfrm>
          <a:effectLst/>
        </p:spPr>
        <p:txBody>
          <a:bodyPr/>
          <a:lstStyle/>
          <a:p>
            <a:r>
              <a:rPr lang="en-US" sz="3200" b="1" dirty="0" smtClean="0">
                <a:solidFill>
                  <a:srgbClr val="FFC000"/>
                </a:solidFill>
                <a:latin typeface="Trajan Pro" pitchFamily="18" charset="0"/>
              </a:rPr>
              <a:t>Prophet </a:t>
            </a:r>
            <a:r>
              <a:rPr lang="en-US" sz="3200" b="1" dirty="0" err="1" smtClean="0">
                <a:solidFill>
                  <a:srgbClr val="FFC000"/>
                </a:solidFill>
                <a:latin typeface="Trajan Pro" pitchFamily="18" charset="0"/>
              </a:rPr>
              <a:t>Shuaib</a:t>
            </a:r>
            <a:r>
              <a:rPr lang="en-US" sz="3200" b="1" dirty="0" smtClean="0">
                <a:solidFill>
                  <a:srgbClr val="FFC000"/>
                </a:solidFill>
                <a:latin typeface="Trajan Pro" pitchFamily="18" charset="0"/>
              </a:rPr>
              <a:t> (AS)</a:t>
            </a:r>
            <a:endParaRPr lang="en-US" sz="3200" dirty="0">
              <a:solidFill>
                <a:srgbClr val="FFC000"/>
              </a:solidFill>
              <a:latin typeface="Trajan Pro" pitchFamily="18" charset="0"/>
            </a:endParaRPr>
          </a:p>
        </p:txBody>
      </p:sp>
      <p:sp>
        <p:nvSpPr>
          <p:cNvPr id="36867" name="Rectangle 3"/>
          <p:cNvSpPr>
            <a:spLocks noGrp="1" noChangeArrowheads="1"/>
          </p:cNvSpPr>
          <p:nvPr>
            <p:ph type="body" idx="1"/>
          </p:nvPr>
        </p:nvSpPr>
        <p:spPr>
          <a:xfrm>
            <a:off x="571472" y="785794"/>
            <a:ext cx="8143932" cy="1428760"/>
          </a:xfrm>
        </p:spPr>
        <p:txBody>
          <a:bodyPr/>
          <a:lstStyle/>
          <a:p>
            <a:pPr algn="just">
              <a:buNone/>
            </a:pPr>
            <a:r>
              <a:rPr lang="en-US" sz="2400" dirty="0" smtClean="0">
                <a:latin typeface="Baskerville Old Face" pitchFamily="18" charset="0"/>
              </a:rPr>
              <a:t>		Allah </a:t>
            </a:r>
            <a:r>
              <a:rPr lang="en-US" sz="2400" dirty="0" smtClean="0">
                <a:latin typeface="Baskerville Old Face" pitchFamily="18" charset="0"/>
              </a:rPr>
              <a:t>mentions Prophet </a:t>
            </a:r>
            <a:r>
              <a:rPr lang="en-US" sz="2400" dirty="0" err="1" smtClean="0">
                <a:latin typeface="Baskerville Old Face" pitchFamily="18" charset="0"/>
              </a:rPr>
              <a:t>Shuaib</a:t>
            </a:r>
            <a:r>
              <a:rPr lang="en-US" sz="2400" dirty="0" smtClean="0">
                <a:latin typeface="Baskerville Old Face" pitchFamily="18" charset="0"/>
              </a:rPr>
              <a:t> (AS) 11 times in the Quran. Allah sent him to the people of </a:t>
            </a:r>
            <a:r>
              <a:rPr lang="en-US" sz="2400" dirty="0" err="1" smtClean="0">
                <a:latin typeface="Baskerville Old Face" pitchFamily="18" charset="0"/>
              </a:rPr>
              <a:t>Madyan</a:t>
            </a:r>
            <a:r>
              <a:rPr lang="en-US" sz="2400" dirty="0" smtClean="0">
                <a:latin typeface="Baskerville Old Face" pitchFamily="18" charset="0"/>
              </a:rPr>
              <a:t>. </a:t>
            </a:r>
            <a:r>
              <a:rPr lang="en-US" sz="2400" dirty="0" err="1" smtClean="0">
                <a:latin typeface="Baskerville Old Face" pitchFamily="18" charset="0"/>
              </a:rPr>
              <a:t>Shuaib</a:t>
            </a:r>
            <a:r>
              <a:rPr lang="en-US" sz="2400" dirty="0" smtClean="0">
                <a:latin typeface="Baskerville Old Face" pitchFamily="18" charset="0"/>
              </a:rPr>
              <a:t> (AS) was an Arab Prophet, and his people were highway robbers and dishonest in business dealings, and they worshipped a tree. They received several punishments and were annihilated by a terrible cry combined with an earthquake.</a:t>
            </a:r>
            <a:endParaRPr lang="en-US" sz="2400" dirty="0">
              <a:latin typeface="Baskerville Old Face" pitchFamily="18" charset="0"/>
            </a:endParaRPr>
          </a:p>
        </p:txBody>
      </p:sp>
      <p:sp>
        <p:nvSpPr>
          <p:cNvPr id="5" name="Rectangle 2"/>
          <p:cNvSpPr txBox="1">
            <a:spLocks noChangeArrowheads="1"/>
          </p:cNvSpPr>
          <p:nvPr/>
        </p:nvSpPr>
        <p:spPr bwMode="auto">
          <a:xfrm>
            <a:off x="928662" y="3565530"/>
            <a:ext cx="7812087" cy="6492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sz="3200" b="1" dirty="0" smtClean="0">
                <a:solidFill>
                  <a:srgbClr val="FFC000"/>
                </a:solidFill>
                <a:latin typeface="Trajan Pro" pitchFamily="18" charset="0"/>
              </a:rPr>
              <a:t>Prophet </a:t>
            </a:r>
            <a:r>
              <a:rPr lang="en-US" sz="3200" b="1" dirty="0" err="1" smtClean="0">
                <a:solidFill>
                  <a:srgbClr val="FFC000"/>
                </a:solidFill>
                <a:latin typeface="Trajan Pro" pitchFamily="18" charset="0"/>
              </a:rPr>
              <a:t>Ayyub</a:t>
            </a:r>
            <a:r>
              <a:rPr lang="en-US" sz="3200" b="1" dirty="0" smtClean="0">
                <a:solidFill>
                  <a:srgbClr val="FFC000"/>
                </a:solidFill>
                <a:latin typeface="Trajan Pro" pitchFamily="18" charset="0"/>
              </a:rPr>
              <a:t> (AS)</a:t>
            </a:r>
            <a:endParaRPr lang="en-US" sz="3200" dirty="0">
              <a:solidFill>
                <a:srgbClr val="FFC000"/>
              </a:solidFill>
              <a:latin typeface="Trajan Pro" pitchFamily="18" charset="0"/>
            </a:endParaRPr>
          </a:p>
        </p:txBody>
      </p:sp>
      <p:sp>
        <p:nvSpPr>
          <p:cNvPr id="6" name="Rectangle 3"/>
          <p:cNvSpPr txBox="1">
            <a:spLocks noChangeArrowheads="1"/>
          </p:cNvSpPr>
          <p:nvPr/>
        </p:nvSpPr>
        <p:spPr bwMode="auto">
          <a:xfrm>
            <a:off x="1071539" y="4143380"/>
            <a:ext cx="7429552" cy="14287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r>
              <a:rPr lang="en-US" sz="2400" dirty="0" smtClean="0">
                <a:solidFill>
                  <a:schemeClr val="bg1"/>
                </a:solidFill>
                <a:latin typeface="Baskerville Old Face" pitchFamily="18" charset="0"/>
              </a:rPr>
              <a:t>	Allah </a:t>
            </a:r>
            <a:r>
              <a:rPr lang="en-US" sz="2400" dirty="0" smtClean="0">
                <a:solidFill>
                  <a:schemeClr val="bg1"/>
                </a:solidFill>
                <a:latin typeface="Baskerville Old Face" pitchFamily="18" charset="0"/>
              </a:rPr>
              <a:t>mentions Prophet </a:t>
            </a:r>
            <a:r>
              <a:rPr lang="en-US" sz="2400" dirty="0" err="1" smtClean="0">
                <a:solidFill>
                  <a:schemeClr val="bg1"/>
                </a:solidFill>
                <a:latin typeface="Baskerville Old Face" pitchFamily="18" charset="0"/>
              </a:rPr>
              <a:t>Ayyub</a:t>
            </a:r>
            <a:r>
              <a:rPr lang="en-US" sz="2400" dirty="0" smtClean="0">
                <a:solidFill>
                  <a:schemeClr val="bg1"/>
                </a:solidFill>
                <a:latin typeface="Baskerville Old Face" pitchFamily="18" charset="0"/>
              </a:rPr>
              <a:t> (AS) four times in the Quran. He was wealthy and tested by Allah with poverty and illness. </a:t>
            </a:r>
            <a:r>
              <a:rPr lang="en-US" sz="2400" dirty="0" err="1" smtClean="0">
                <a:solidFill>
                  <a:schemeClr val="bg1"/>
                </a:solidFill>
                <a:latin typeface="Baskerville Old Face" pitchFamily="18" charset="0"/>
              </a:rPr>
              <a:t>Ayyub</a:t>
            </a:r>
            <a:r>
              <a:rPr lang="en-US" sz="2400" dirty="0" smtClean="0">
                <a:solidFill>
                  <a:schemeClr val="bg1"/>
                </a:solidFill>
                <a:latin typeface="Baskerville Old Face" pitchFamily="18" charset="0"/>
              </a:rPr>
              <a:t> (AS) remained patient, and his loyal wife assisted him.</a:t>
            </a:r>
            <a:endParaRPr lang="en-US" sz="2400" dirty="0">
              <a:solidFill>
                <a:schemeClr val="bg1"/>
              </a:solidFill>
              <a:latin typeface="Baskerville Old Face" pitchFamily="18" charset="0"/>
            </a:endParaRPr>
          </a:p>
        </p:txBody>
      </p:sp>
      <p:sp>
        <p:nvSpPr>
          <p:cNvPr id="7" name="Rectangle 6"/>
          <p:cNvSpPr/>
          <p:nvPr/>
        </p:nvSpPr>
        <p:spPr>
          <a:xfrm flipV="1">
            <a:off x="0" y="3357562"/>
            <a:ext cx="878684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28662" y="142852"/>
            <a:ext cx="8072462" cy="649288"/>
          </a:xfrm>
          <a:effectLst/>
        </p:spPr>
        <p:txBody>
          <a:bodyPr/>
          <a:lstStyle/>
          <a:p>
            <a:r>
              <a:rPr lang="en-US" sz="3200" b="1" dirty="0" smtClean="0">
                <a:solidFill>
                  <a:srgbClr val="FFC000"/>
                </a:solidFill>
                <a:latin typeface="Trajan Pro" pitchFamily="18" charset="0"/>
              </a:rPr>
              <a:t>Prophet </a:t>
            </a:r>
            <a:r>
              <a:rPr lang="en-US" sz="3200" b="1" dirty="0" err="1" smtClean="0">
                <a:solidFill>
                  <a:srgbClr val="FFC000"/>
                </a:solidFill>
                <a:latin typeface="Trajan Pro" pitchFamily="18" charset="0"/>
              </a:rPr>
              <a:t>Yunus</a:t>
            </a:r>
            <a:r>
              <a:rPr lang="en-US" sz="3200" b="1" dirty="0" smtClean="0">
                <a:solidFill>
                  <a:srgbClr val="FFC000"/>
                </a:solidFill>
                <a:latin typeface="Trajan Pro" pitchFamily="18" charset="0"/>
              </a:rPr>
              <a:t> (AS</a:t>
            </a:r>
            <a:r>
              <a:rPr lang="en-US" sz="3200" b="1" dirty="0" smtClean="0">
                <a:solidFill>
                  <a:srgbClr val="FFC000"/>
                </a:solidFill>
                <a:latin typeface="Trajan Pro" pitchFamily="18" charset="0"/>
              </a:rPr>
              <a:t>)</a:t>
            </a:r>
            <a:endParaRPr lang="en-US" sz="3200" dirty="0">
              <a:solidFill>
                <a:srgbClr val="FFC000"/>
              </a:solidFill>
              <a:latin typeface="Trajan Pro" pitchFamily="18" charset="0"/>
            </a:endParaRPr>
          </a:p>
        </p:txBody>
      </p:sp>
      <p:sp>
        <p:nvSpPr>
          <p:cNvPr id="36867" name="Rectangle 3"/>
          <p:cNvSpPr>
            <a:spLocks noGrp="1" noChangeArrowheads="1"/>
          </p:cNvSpPr>
          <p:nvPr>
            <p:ph type="body" idx="1"/>
          </p:nvPr>
        </p:nvSpPr>
        <p:spPr>
          <a:xfrm>
            <a:off x="571472" y="785794"/>
            <a:ext cx="8143932" cy="1428760"/>
          </a:xfrm>
        </p:spPr>
        <p:txBody>
          <a:bodyPr/>
          <a:lstStyle/>
          <a:p>
            <a:pPr algn="just">
              <a:buNone/>
            </a:pPr>
            <a:r>
              <a:rPr lang="en-US" sz="2400" dirty="0" smtClean="0">
                <a:latin typeface="Baskerville Old Face" pitchFamily="18" charset="0"/>
              </a:rPr>
              <a:t>		</a:t>
            </a:r>
            <a:r>
              <a:rPr lang="en-US" sz="2400" dirty="0" smtClean="0">
                <a:latin typeface="Baskerville Old Face" pitchFamily="18" charset="0"/>
              </a:rPr>
              <a:t>Allah mentions Prophet </a:t>
            </a:r>
            <a:r>
              <a:rPr lang="en-US" sz="2400" dirty="0" err="1" smtClean="0">
                <a:latin typeface="Baskerville Old Face" pitchFamily="18" charset="0"/>
              </a:rPr>
              <a:t>Yunus</a:t>
            </a:r>
            <a:r>
              <a:rPr lang="en-US" sz="2400" dirty="0" smtClean="0">
                <a:latin typeface="Baskerville Old Face" pitchFamily="18" charset="0"/>
              </a:rPr>
              <a:t> (AS) four times in the Quran. He abandoned his people before Allah permitted him to do so. After the whale swallowed him, he asked for Allah’s forgiveness and returned to his people in Iraq. They all repented and believed in him</a:t>
            </a:r>
            <a:r>
              <a:rPr lang="en-US" sz="2400" dirty="0" smtClean="0">
                <a:latin typeface="Baskerville Old Face" pitchFamily="18" charset="0"/>
              </a:rPr>
              <a:t>.</a:t>
            </a:r>
            <a:endParaRPr lang="en-US" sz="2400" dirty="0" smtClean="0">
              <a:latin typeface="Baskerville Old Face" pitchFamily="18" charset="0"/>
            </a:endParaRPr>
          </a:p>
        </p:txBody>
      </p:sp>
      <p:sp>
        <p:nvSpPr>
          <p:cNvPr id="5" name="Rectangle 2"/>
          <p:cNvSpPr txBox="1">
            <a:spLocks noChangeArrowheads="1"/>
          </p:cNvSpPr>
          <p:nvPr/>
        </p:nvSpPr>
        <p:spPr bwMode="auto">
          <a:xfrm>
            <a:off x="928662" y="3429000"/>
            <a:ext cx="7812087" cy="6492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sz="3200" b="1" dirty="0" smtClean="0">
                <a:solidFill>
                  <a:srgbClr val="FFC000"/>
                </a:solidFill>
                <a:latin typeface="Trajan Pro" pitchFamily="18" charset="0"/>
              </a:rPr>
              <a:t>Prophet </a:t>
            </a:r>
            <a:r>
              <a:rPr lang="en-US" sz="3200" b="1" dirty="0" err="1" smtClean="0">
                <a:solidFill>
                  <a:srgbClr val="FFC000"/>
                </a:solidFill>
                <a:latin typeface="Trajan Pro" pitchFamily="18" charset="0"/>
              </a:rPr>
              <a:t>Dhul-Kifl</a:t>
            </a:r>
            <a:r>
              <a:rPr lang="en-US" sz="3200" b="1" dirty="0" smtClean="0">
                <a:solidFill>
                  <a:srgbClr val="FFC000"/>
                </a:solidFill>
                <a:latin typeface="Trajan Pro" pitchFamily="18" charset="0"/>
              </a:rPr>
              <a:t> (AS</a:t>
            </a:r>
            <a:r>
              <a:rPr lang="en-US" sz="3200" b="1" dirty="0" smtClean="0">
                <a:solidFill>
                  <a:srgbClr val="FFC000"/>
                </a:solidFill>
                <a:latin typeface="Trajan Pro" pitchFamily="18" charset="0"/>
              </a:rPr>
              <a:t>)</a:t>
            </a:r>
            <a:endParaRPr lang="en-US" sz="3200" dirty="0" smtClean="0">
              <a:solidFill>
                <a:srgbClr val="FFC000"/>
              </a:solidFill>
              <a:latin typeface="Trajan Pro" pitchFamily="18" charset="0"/>
            </a:endParaRPr>
          </a:p>
        </p:txBody>
      </p:sp>
      <p:sp>
        <p:nvSpPr>
          <p:cNvPr id="6" name="Rectangle 3"/>
          <p:cNvSpPr txBox="1">
            <a:spLocks noChangeArrowheads="1"/>
          </p:cNvSpPr>
          <p:nvPr/>
        </p:nvSpPr>
        <p:spPr bwMode="auto">
          <a:xfrm>
            <a:off x="1071539" y="4143380"/>
            <a:ext cx="7429552" cy="14287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r>
              <a:rPr lang="en-US" sz="2400" dirty="0" smtClean="0">
                <a:solidFill>
                  <a:schemeClr val="bg1"/>
                </a:solidFill>
                <a:latin typeface="Baskerville Old Face" pitchFamily="18" charset="0"/>
              </a:rPr>
              <a:t>	Allah </a:t>
            </a:r>
            <a:r>
              <a:rPr lang="en-US" sz="2400" dirty="0" smtClean="0">
                <a:solidFill>
                  <a:schemeClr val="bg1"/>
                </a:solidFill>
                <a:latin typeface="Baskerville Old Face" pitchFamily="18" charset="0"/>
              </a:rPr>
              <a:t>mentions </a:t>
            </a:r>
            <a:r>
              <a:rPr lang="en-US" sz="2400" dirty="0" err="1" smtClean="0">
                <a:solidFill>
                  <a:schemeClr val="bg1"/>
                </a:solidFill>
                <a:latin typeface="Baskerville Old Face" pitchFamily="18" charset="0"/>
              </a:rPr>
              <a:t>Dhul-Kifl</a:t>
            </a:r>
            <a:r>
              <a:rPr lang="en-US" sz="2400" dirty="0" smtClean="0">
                <a:solidFill>
                  <a:schemeClr val="bg1"/>
                </a:solidFill>
                <a:latin typeface="Baskerville Old Face" pitchFamily="18" charset="0"/>
              </a:rPr>
              <a:t> (AS) twice in the Quran. Some scholars are of the view that he was the son of </a:t>
            </a:r>
            <a:r>
              <a:rPr lang="en-US" sz="2400" dirty="0" err="1" smtClean="0">
                <a:solidFill>
                  <a:schemeClr val="bg1"/>
                </a:solidFill>
                <a:latin typeface="Baskerville Old Face" pitchFamily="18" charset="0"/>
              </a:rPr>
              <a:t>Ayyub</a:t>
            </a:r>
            <a:r>
              <a:rPr lang="en-US" sz="2400" dirty="0" smtClean="0">
                <a:solidFill>
                  <a:schemeClr val="bg1"/>
                </a:solidFill>
                <a:latin typeface="Baskerville Old Face" pitchFamily="18" charset="0"/>
              </a:rPr>
              <a:t> (AS). Others believe that he is Ezekiel of the Bible.</a:t>
            </a:r>
            <a:endParaRPr lang="en-US" sz="2400" dirty="0">
              <a:solidFill>
                <a:schemeClr val="bg1"/>
              </a:solidFill>
              <a:latin typeface="Baskerville Old Face" pitchFamily="18" charset="0"/>
            </a:endParaRPr>
          </a:p>
        </p:txBody>
      </p:sp>
      <p:sp>
        <p:nvSpPr>
          <p:cNvPr id="7" name="Rectangle 6"/>
          <p:cNvSpPr/>
          <p:nvPr/>
        </p:nvSpPr>
        <p:spPr>
          <a:xfrm flipV="1">
            <a:off x="0" y="3143248"/>
            <a:ext cx="878684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28662" y="493696"/>
            <a:ext cx="8072462" cy="649288"/>
          </a:xfrm>
          <a:effectLst/>
        </p:spPr>
        <p:txBody>
          <a:bodyPr/>
          <a:lstStyle/>
          <a:p>
            <a:r>
              <a:rPr lang="en-US" sz="3200" b="1" dirty="0" smtClean="0">
                <a:solidFill>
                  <a:srgbClr val="FFC000"/>
                </a:solidFill>
                <a:latin typeface="Trajan Pro" pitchFamily="18" charset="0"/>
              </a:rPr>
              <a:t>Prophet Musa (AS) </a:t>
            </a:r>
            <a:r>
              <a:rPr lang="en-US" sz="3200" b="1" dirty="0" smtClean="0">
                <a:solidFill>
                  <a:srgbClr val="FFC000"/>
                </a:solidFill>
                <a:latin typeface="Trajan Pro" pitchFamily="18" charset="0"/>
              </a:rPr>
              <a:t>&amp; </a:t>
            </a:r>
            <a:br>
              <a:rPr lang="en-US" sz="3200" b="1" dirty="0" smtClean="0">
                <a:solidFill>
                  <a:srgbClr val="FFC000"/>
                </a:solidFill>
                <a:latin typeface="Trajan Pro" pitchFamily="18" charset="0"/>
              </a:rPr>
            </a:br>
            <a:r>
              <a:rPr lang="en-US" sz="3200" b="1" dirty="0" smtClean="0">
                <a:solidFill>
                  <a:srgbClr val="FFC000"/>
                </a:solidFill>
                <a:latin typeface="Trajan Pro" pitchFamily="18" charset="0"/>
              </a:rPr>
              <a:t>Prophet </a:t>
            </a:r>
            <a:r>
              <a:rPr lang="en-US" sz="3200" b="1" dirty="0" err="1" smtClean="0">
                <a:solidFill>
                  <a:srgbClr val="FFC000"/>
                </a:solidFill>
                <a:latin typeface="Trajan Pro" pitchFamily="18" charset="0"/>
              </a:rPr>
              <a:t>Haroon</a:t>
            </a:r>
            <a:r>
              <a:rPr lang="en-US" sz="3200" b="1" dirty="0" smtClean="0">
                <a:solidFill>
                  <a:srgbClr val="FFC000"/>
                </a:solidFill>
                <a:latin typeface="Trajan Pro" pitchFamily="18" charset="0"/>
              </a:rPr>
              <a:t> </a:t>
            </a:r>
            <a:r>
              <a:rPr lang="en-US" sz="3200" b="1" dirty="0" smtClean="0">
                <a:solidFill>
                  <a:srgbClr val="FFC000"/>
                </a:solidFill>
                <a:latin typeface="Trajan Pro" pitchFamily="18" charset="0"/>
              </a:rPr>
              <a:t>(</a:t>
            </a:r>
            <a:r>
              <a:rPr lang="en-US" sz="3200" b="1" dirty="0" smtClean="0">
                <a:solidFill>
                  <a:srgbClr val="FFC000"/>
                </a:solidFill>
                <a:latin typeface="Trajan Pro" pitchFamily="18" charset="0"/>
              </a:rPr>
              <a:t>AS)</a:t>
            </a:r>
            <a:br>
              <a:rPr lang="en-US" sz="3200" b="1" dirty="0" smtClean="0">
                <a:solidFill>
                  <a:srgbClr val="FFC000"/>
                </a:solidFill>
                <a:latin typeface="Trajan Pro" pitchFamily="18" charset="0"/>
              </a:rPr>
            </a:br>
            <a:r>
              <a:rPr lang="en-US" sz="3200" b="1" dirty="0" smtClean="0">
                <a:solidFill>
                  <a:srgbClr val="FFC000"/>
                </a:solidFill>
                <a:latin typeface="Trajan Pro" pitchFamily="18" charset="0"/>
              </a:rPr>
              <a:t>major </a:t>
            </a:r>
            <a:r>
              <a:rPr lang="en-US" sz="3200" b="1" dirty="0" smtClean="0">
                <a:solidFill>
                  <a:srgbClr val="FFC000"/>
                </a:solidFill>
                <a:latin typeface="Trajan Pro" pitchFamily="18" charset="0"/>
              </a:rPr>
              <a:t>prophets in the Quran</a:t>
            </a:r>
            <a:endParaRPr lang="en-US" sz="3200" dirty="0">
              <a:solidFill>
                <a:srgbClr val="FFC000"/>
              </a:solidFill>
              <a:latin typeface="Trajan Pro" pitchFamily="18" charset="0"/>
            </a:endParaRPr>
          </a:p>
        </p:txBody>
      </p:sp>
      <p:sp>
        <p:nvSpPr>
          <p:cNvPr id="36867" name="Rectangle 3"/>
          <p:cNvSpPr>
            <a:spLocks noGrp="1" noChangeArrowheads="1"/>
          </p:cNvSpPr>
          <p:nvPr>
            <p:ph type="body" idx="1"/>
          </p:nvPr>
        </p:nvSpPr>
        <p:spPr>
          <a:xfrm>
            <a:off x="214282" y="1571612"/>
            <a:ext cx="8501122" cy="1428760"/>
          </a:xfrm>
        </p:spPr>
        <p:txBody>
          <a:bodyPr/>
          <a:lstStyle/>
          <a:p>
            <a:pPr algn="just">
              <a:buNone/>
            </a:pPr>
            <a:r>
              <a:rPr lang="en-US" sz="2400" dirty="0" smtClean="0">
                <a:latin typeface="Baskerville Old Face" pitchFamily="18" charset="0"/>
              </a:rPr>
              <a:t>		Allah mentions Musa (AS) 136 </a:t>
            </a:r>
            <a:r>
              <a:rPr lang="en-US" sz="2400" dirty="0" smtClean="0">
                <a:latin typeface="Baskerville Old Face" pitchFamily="18" charset="0"/>
              </a:rPr>
              <a:t>times in the Quran, which makes him the most mentioned prophet. Allah mentions his brother </a:t>
            </a:r>
            <a:r>
              <a:rPr lang="en-US" sz="2400" dirty="0" err="1" smtClean="0">
                <a:latin typeface="Baskerville Old Face" pitchFamily="18" charset="0"/>
              </a:rPr>
              <a:t>Haroon</a:t>
            </a:r>
            <a:r>
              <a:rPr lang="en-US" sz="2400" dirty="0" smtClean="0">
                <a:latin typeface="Baskerville Old Face" pitchFamily="18" charset="0"/>
              </a:rPr>
              <a:t> (AS) 20 times in the Quran. The Egyptians had returned to polytheism after Yusuf (AS). Allah sent Musa (AS) to the </a:t>
            </a:r>
            <a:r>
              <a:rPr lang="en-US" sz="2400" dirty="0" err="1" smtClean="0">
                <a:latin typeface="Baskerville Old Face" pitchFamily="18" charset="0"/>
              </a:rPr>
              <a:t>Isrealites</a:t>
            </a:r>
            <a:r>
              <a:rPr lang="en-US" sz="2400" dirty="0" smtClean="0">
                <a:latin typeface="Baskerville Old Face" pitchFamily="18" charset="0"/>
              </a:rPr>
              <a:t> while the wicked pharaoh was enslaving them. Musa (AS) fled from persecution and went to </a:t>
            </a:r>
            <a:r>
              <a:rPr lang="en-US" sz="2400" dirty="0" err="1" smtClean="0">
                <a:latin typeface="Baskerville Old Face" pitchFamily="18" charset="0"/>
              </a:rPr>
              <a:t>Madyan</a:t>
            </a:r>
            <a:r>
              <a:rPr lang="en-US" sz="2400" dirty="0" smtClean="0">
                <a:latin typeface="Baskerville Old Face" pitchFamily="18" charset="0"/>
              </a:rPr>
              <a:t>. Allah made him a prophet at Mount </a:t>
            </a:r>
            <a:r>
              <a:rPr lang="en-US" sz="2400" dirty="0" err="1" smtClean="0">
                <a:latin typeface="Baskerville Old Face" pitchFamily="18" charset="0"/>
              </a:rPr>
              <a:t>Toor</a:t>
            </a:r>
            <a:r>
              <a:rPr lang="en-US" sz="2400" dirty="0" smtClean="0">
                <a:latin typeface="Baskerville Old Face" pitchFamily="18" charset="0"/>
              </a:rPr>
              <a:t>.</a:t>
            </a:r>
            <a:endParaRPr lang="en-US" sz="2400" dirty="0">
              <a:latin typeface="Baskerville Old Face" pitchFamily="18" charset="0"/>
            </a:endParaRPr>
          </a:p>
        </p:txBody>
      </p:sp>
      <p:sp>
        <p:nvSpPr>
          <p:cNvPr id="5" name="Rectangle 2"/>
          <p:cNvSpPr txBox="1">
            <a:spLocks noChangeArrowheads="1"/>
          </p:cNvSpPr>
          <p:nvPr/>
        </p:nvSpPr>
        <p:spPr bwMode="auto">
          <a:xfrm>
            <a:off x="928662" y="4637100"/>
            <a:ext cx="7812087" cy="6492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sz="3200" b="1" dirty="0" smtClean="0">
                <a:solidFill>
                  <a:srgbClr val="FFC000"/>
                </a:solidFill>
                <a:latin typeface="Trajan Pro" pitchFamily="18" charset="0"/>
              </a:rPr>
              <a:t>Prophet </a:t>
            </a:r>
            <a:r>
              <a:rPr lang="en-US" sz="3200" b="1" dirty="0" err="1" smtClean="0">
                <a:solidFill>
                  <a:srgbClr val="FFC000"/>
                </a:solidFill>
                <a:latin typeface="Trajan Pro" pitchFamily="18" charset="0"/>
              </a:rPr>
              <a:t>Ilyas</a:t>
            </a:r>
            <a:r>
              <a:rPr lang="en-US" sz="3200" b="1" dirty="0" smtClean="0">
                <a:solidFill>
                  <a:srgbClr val="FFC000"/>
                </a:solidFill>
                <a:latin typeface="Trajan Pro" pitchFamily="18" charset="0"/>
              </a:rPr>
              <a:t> (AS) </a:t>
            </a:r>
            <a:r>
              <a:rPr lang="en-US" sz="3200" b="1" dirty="0" smtClean="0">
                <a:solidFill>
                  <a:srgbClr val="FFC000"/>
                </a:solidFill>
                <a:latin typeface="Trajan Pro" pitchFamily="18" charset="0"/>
              </a:rPr>
              <a:t>&amp; </a:t>
            </a:r>
          </a:p>
          <a:p>
            <a:r>
              <a:rPr lang="en-US" sz="3200" b="1" dirty="0" smtClean="0">
                <a:solidFill>
                  <a:srgbClr val="FFC000"/>
                </a:solidFill>
                <a:latin typeface="Trajan Pro" pitchFamily="18" charset="0"/>
              </a:rPr>
              <a:t>Prophet </a:t>
            </a:r>
            <a:r>
              <a:rPr lang="en-US" sz="3200" b="1" dirty="0" err="1" smtClean="0">
                <a:solidFill>
                  <a:srgbClr val="FFC000"/>
                </a:solidFill>
                <a:latin typeface="Trajan Pro" pitchFamily="18" charset="0"/>
              </a:rPr>
              <a:t>Yas’a</a:t>
            </a:r>
            <a:r>
              <a:rPr lang="en-US" sz="3200" b="1" dirty="0" smtClean="0">
                <a:solidFill>
                  <a:srgbClr val="FFC000"/>
                </a:solidFill>
                <a:latin typeface="Trajan Pro" pitchFamily="18" charset="0"/>
              </a:rPr>
              <a:t> </a:t>
            </a:r>
            <a:r>
              <a:rPr lang="en-US" sz="3200" b="1" dirty="0" smtClean="0">
                <a:solidFill>
                  <a:srgbClr val="FFC000"/>
                </a:solidFill>
                <a:latin typeface="Trajan Pro" pitchFamily="18" charset="0"/>
              </a:rPr>
              <a:t>(AS)</a:t>
            </a:r>
            <a:endParaRPr lang="en-US" sz="3200" dirty="0">
              <a:solidFill>
                <a:srgbClr val="FFC000"/>
              </a:solidFill>
              <a:latin typeface="Trajan Pro" pitchFamily="18" charset="0"/>
            </a:endParaRPr>
          </a:p>
        </p:txBody>
      </p:sp>
      <p:sp>
        <p:nvSpPr>
          <p:cNvPr id="6" name="Rectangle 3"/>
          <p:cNvSpPr txBox="1">
            <a:spLocks noChangeArrowheads="1"/>
          </p:cNvSpPr>
          <p:nvPr/>
        </p:nvSpPr>
        <p:spPr bwMode="auto">
          <a:xfrm>
            <a:off x="1071539" y="5429264"/>
            <a:ext cx="7429552"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400" dirty="0" smtClean="0">
                <a:solidFill>
                  <a:schemeClr val="bg1"/>
                </a:solidFill>
                <a:latin typeface="Baskerville Old Face" pitchFamily="18" charset="0"/>
              </a:rPr>
              <a:t>	Allah </a:t>
            </a:r>
            <a:r>
              <a:rPr lang="en-US" sz="2400" dirty="0" smtClean="0">
                <a:solidFill>
                  <a:schemeClr val="bg1"/>
                </a:solidFill>
                <a:latin typeface="Baskerville Old Face" pitchFamily="18" charset="0"/>
              </a:rPr>
              <a:t>mentions </a:t>
            </a:r>
            <a:r>
              <a:rPr lang="en-US" sz="2400" dirty="0" err="1" smtClean="0">
                <a:solidFill>
                  <a:schemeClr val="bg1"/>
                </a:solidFill>
                <a:latin typeface="Baskerville Old Face" pitchFamily="18" charset="0"/>
              </a:rPr>
              <a:t>Ilyas</a:t>
            </a:r>
            <a:r>
              <a:rPr lang="en-US" sz="2400" dirty="0" smtClean="0">
                <a:solidFill>
                  <a:schemeClr val="bg1"/>
                </a:solidFill>
                <a:latin typeface="Baskerville Old Face" pitchFamily="18" charset="0"/>
              </a:rPr>
              <a:t> (AS) and </a:t>
            </a:r>
            <a:r>
              <a:rPr lang="en-US" sz="2400" dirty="0" err="1" smtClean="0">
                <a:solidFill>
                  <a:schemeClr val="bg1"/>
                </a:solidFill>
                <a:latin typeface="Baskerville Old Face" pitchFamily="18" charset="0"/>
              </a:rPr>
              <a:t>Yas’a</a:t>
            </a:r>
            <a:r>
              <a:rPr lang="en-US" sz="2400" dirty="0" smtClean="0">
                <a:solidFill>
                  <a:schemeClr val="bg1"/>
                </a:solidFill>
                <a:latin typeface="Baskerville Old Face" pitchFamily="18" charset="0"/>
              </a:rPr>
              <a:t> (AS) both twice in the Quran. They lived in </a:t>
            </a:r>
            <a:r>
              <a:rPr lang="en-US" sz="2400" dirty="0" err="1" smtClean="0">
                <a:solidFill>
                  <a:schemeClr val="bg1"/>
                </a:solidFill>
                <a:latin typeface="Baskerville Old Face" pitchFamily="18" charset="0"/>
              </a:rPr>
              <a:t>Baalbeck</a:t>
            </a:r>
            <a:r>
              <a:rPr lang="en-US" sz="2400" dirty="0" smtClean="0">
                <a:solidFill>
                  <a:schemeClr val="bg1"/>
                </a:solidFill>
                <a:latin typeface="Baskerville Old Face" pitchFamily="18" charset="0"/>
              </a:rPr>
              <a:t>.</a:t>
            </a:r>
            <a:endParaRPr lang="en-US" sz="2400" dirty="0">
              <a:solidFill>
                <a:schemeClr val="bg1"/>
              </a:solidFill>
              <a:latin typeface="Baskerville Old Face" pitchFamily="18" charset="0"/>
            </a:endParaRPr>
          </a:p>
        </p:txBody>
      </p:sp>
      <p:sp>
        <p:nvSpPr>
          <p:cNvPr id="7" name="Rectangle 6"/>
          <p:cNvSpPr/>
          <p:nvPr/>
        </p:nvSpPr>
        <p:spPr>
          <a:xfrm flipV="1">
            <a:off x="0" y="4311975"/>
            <a:ext cx="878684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28662" y="714356"/>
            <a:ext cx="8072462" cy="649288"/>
          </a:xfrm>
          <a:effectLst/>
        </p:spPr>
        <p:txBody>
          <a:bodyPr/>
          <a:lstStyle/>
          <a:p>
            <a:r>
              <a:rPr lang="en-US" sz="3200" b="1" dirty="0" smtClean="0">
                <a:solidFill>
                  <a:srgbClr val="FFC000"/>
                </a:solidFill>
                <a:latin typeface="Trajan Pro" pitchFamily="18" charset="0"/>
              </a:rPr>
              <a:t>Prophet </a:t>
            </a:r>
            <a:r>
              <a:rPr lang="en-US" sz="3200" b="1" dirty="0" err="1" smtClean="0">
                <a:solidFill>
                  <a:srgbClr val="FFC000"/>
                </a:solidFill>
                <a:latin typeface="Trajan Pro" pitchFamily="18" charset="0"/>
              </a:rPr>
              <a:t>Dawud</a:t>
            </a:r>
            <a:r>
              <a:rPr lang="en-US" sz="3200" b="1" dirty="0" smtClean="0">
                <a:solidFill>
                  <a:srgbClr val="FFC000"/>
                </a:solidFill>
                <a:latin typeface="Trajan Pro" pitchFamily="18" charset="0"/>
              </a:rPr>
              <a:t> (AS) </a:t>
            </a:r>
            <a:r>
              <a:rPr lang="en-US" sz="3200" b="1" dirty="0" smtClean="0">
                <a:solidFill>
                  <a:srgbClr val="FFC000"/>
                </a:solidFill>
                <a:latin typeface="Trajan Pro" pitchFamily="18" charset="0"/>
              </a:rPr>
              <a:t>&amp;</a:t>
            </a:r>
            <a:br>
              <a:rPr lang="en-US" sz="3200" b="1" dirty="0" smtClean="0">
                <a:solidFill>
                  <a:srgbClr val="FFC000"/>
                </a:solidFill>
                <a:latin typeface="Trajan Pro" pitchFamily="18" charset="0"/>
              </a:rPr>
            </a:br>
            <a:r>
              <a:rPr lang="en-US" sz="3200" b="1" dirty="0" smtClean="0">
                <a:solidFill>
                  <a:srgbClr val="FFC000"/>
                </a:solidFill>
                <a:latin typeface="Trajan Pro" pitchFamily="18" charset="0"/>
              </a:rPr>
              <a:t>Prophet </a:t>
            </a:r>
            <a:r>
              <a:rPr lang="en-US" sz="3200" b="1" dirty="0" err="1" smtClean="0">
                <a:solidFill>
                  <a:srgbClr val="FFC000"/>
                </a:solidFill>
                <a:latin typeface="Trajan Pro" pitchFamily="18" charset="0"/>
              </a:rPr>
              <a:t>Sulaiman</a:t>
            </a:r>
            <a:r>
              <a:rPr lang="en-US" sz="3200" b="1" dirty="0" smtClean="0">
                <a:solidFill>
                  <a:srgbClr val="FFC000"/>
                </a:solidFill>
                <a:latin typeface="Trajan Pro" pitchFamily="18" charset="0"/>
              </a:rPr>
              <a:t> </a:t>
            </a:r>
            <a:r>
              <a:rPr lang="en-US" sz="3200" b="1" dirty="0" smtClean="0">
                <a:solidFill>
                  <a:srgbClr val="FFC000"/>
                </a:solidFill>
                <a:latin typeface="Trajan Pro" pitchFamily="18" charset="0"/>
              </a:rPr>
              <a:t>(AS), </a:t>
            </a:r>
            <a:r>
              <a:rPr lang="en-US" sz="2800" b="1" dirty="0" smtClean="0">
                <a:solidFill>
                  <a:srgbClr val="FFC000"/>
                </a:solidFill>
                <a:latin typeface="Trajan Pro" pitchFamily="18" charset="0"/>
              </a:rPr>
              <a:t>significant </a:t>
            </a:r>
            <a:r>
              <a:rPr lang="en-US" sz="2800" b="1" dirty="0" smtClean="0">
                <a:solidFill>
                  <a:srgbClr val="FFC000"/>
                </a:solidFill>
                <a:latin typeface="Trajan Pro" pitchFamily="18" charset="0"/>
              </a:rPr>
              <a:t>prophets in the Quran</a:t>
            </a:r>
            <a:r>
              <a:rPr lang="en-US" sz="2800" dirty="0" smtClean="0">
                <a:latin typeface="Trajan Pro" pitchFamily="18" charset="0"/>
              </a:rPr>
              <a:t/>
            </a:r>
            <a:br>
              <a:rPr lang="en-US" sz="2800" dirty="0" smtClean="0">
                <a:latin typeface="Trajan Pro" pitchFamily="18" charset="0"/>
              </a:rPr>
            </a:br>
            <a:endParaRPr lang="en-US" sz="2800" dirty="0">
              <a:solidFill>
                <a:srgbClr val="FFC000"/>
              </a:solidFill>
              <a:latin typeface="Trajan Pro" pitchFamily="18" charset="0"/>
            </a:endParaRPr>
          </a:p>
        </p:txBody>
      </p:sp>
      <p:sp>
        <p:nvSpPr>
          <p:cNvPr id="36867" name="Rectangle 3"/>
          <p:cNvSpPr>
            <a:spLocks noGrp="1" noChangeArrowheads="1"/>
          </p:cNvSpPr>
          <p:nvPr>
            <p:ph type="body" idx="1"/>
          </p:nvPr>
        </p:nvSpPr>
        <p:spPr>
          <a:xfrm>
            <a:off x="214282" y="1571612"/>
            <a:ext cx="8501122" cy="1428760"/>
          </a:xfrm>
        </p:spPr>
        <p:txBody>
          <a:bodyPr/>
          <a:lstStyle/>
          <a:p>
            <a:pPr algn="just">
              <a:buNone/>
            </a:pPr>
            <a:r>
              <a:rPr lang="en-US" sz="2400" dirty="0" smtClean="0">
                <a:latin typeface="Baskerville Old Face" pitchFamily="18" charset="0"/>
              </a:rPr>
              <a:t>		Allah </a:t>
            </a:r>
            <a:r>
              <a:rPr lang="en-US" sz="2400" dirty="0" smtClean="0">
                <a:latin typeface="Baskerville Old Face" pitchFamily="18" charset="0"/>
              </a:rPr>
              <a:t>mentions Prophet </a:t>
            </a:r>
            <a:r>
              <a:rPr lang="en-US" sz="2400" dirty="0" err="1" smtClean="0">
                <a:latin typeface="Baskerville Old Face" pitchFamily="18" charset="0"/>
              </a:rPr>
              <a:t>Dawud</a:t>
            </a:r>
            <a:r>
              <a:rPr lang="en-US" sz="2400" dirty="0" smtClean="0">
                <a:latin typeface="Baskerville Old Face" pitchFamily="18" charset="0"/>
              </a:rPr>
              <a:t> (AS) in the Quran 16 times. He mentions his son, Prophet </a:t>
            </a:r>
            <a:r>
              <a:rPr lang="en-US" sz="2400" dirty="0" err="1" smtClean="0">
                <a:latin typeface="Baskerville Old Face" pitchFamily="18" charset="0"/>
              </a:rPr>
              <a:t>Sulaiman</a:t>
            </a:r>
            <a:r>
              <a:rPr lang="en-US" sz="2400" dirty="0" smtClean="0">
                <a:latin typeface="Baskerville Old Face" pitchFamily="18" charset="0"/>
              </a:rPr>
              <a:t> (AS), 17 times in the Quran.  </a:t>
            </a:r>
            <a:r>
              <a:rPr lang="en-US" sz="2400" dirty="0" err="1" smtClean="0">
                <a:latin typeface="Baskerville Old Face" pitchFamily="18" charset="0"/>
              </a:rPr>
              <a:t>Dawud</a:t>
            </a:r>
            <a:r>
              <a:rPr lang="en-US" sz="2400" dirty="0" smtClean="0">
                <a:latin typeface="Baskerville Old Face" pitchFamily="18" charset="0"/>
              </a:rPr>
              <a:t> (AS) led the Israelites in war. </a:t>
            </a:r>
            <a:r>
              <a:rPr lang="en-US" sz="2400" dirty="0" err="1" smtClean="0">
                <a:latin typeface="Baskerville Old Face" pitchFamily="18" charset="0"/>
              </a:rPr>
              <a:t>Sulaiman</a:t>
            </a:r>
            <a:r>
              <a:rPr lang="en-US" sz="2400" dirty="0" smtClean="0">
                <a:latin typeface="Baskerville Old Face" pitchFamily="18" charset="0"/>
              </a:rPr>
              <a:t> (AS) was a king, as well as a Prophet. They are both buried in Jerusalem.</a:t>
            </a:r>
            <a:endParaRPr lang="en-US" sz="2400" dirty="0">
              <a:latin typeface="Baskerville Old Face" pitchFamily="18" charset="0"/>
            </a:endParaRPr>
          </a:p>
        </p:txBody>
      </p:sp>
      <p:sp>
        <p:nvSpPr>
          <p:cNvPr id="5" name="Rectangle 2"/>
          <p:cNvSpPr txBox="1">
            <a:spLocks noChangeArrowheads="1"/>
          </p:cNvSpPr>
          <p:nvPr/>
        </p:nvSpPr>
        <p:spPr bwMode="auto">
          <a:xfrm>
            <a:off x="928662" y="3643314"/>
            <a:ext cx="7812087" cy="6492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sz="3200" b="1" dirty="0" smtClean="0">
                <a:solidFill>
                  <a:srgbClr val="FFC000"/>
                </a:solidFill>
                <a:latin typeface="Trajan Pro" pitchFamily="18" charset="0"/>
              </a:rPr>
              <a:t>Prophet </a:t>
            </a:r>
            <a:r>
              <a:rPr lang="en-US" sz="3200" b="1" dirty="0" err="1" smtClean="0">
                <a:solidFill>
                  <a:srgbClr val="FFC000"/>
                </a:solidFill>
                <a:latin typeface="Trajan Pro" pitchFamily="18" charset="0"/>
              </a:rPr>
              <a:t>Zakariyyah</a:t>
            </a:r>
            <a:r>
              <a:rPr lang="en-US" sz="3200" b="1" dirty="0" smtClean="0">
                <a:solidFill>
                  <a:srgbClr val="FFC000"/>
                </a:solidFill>
                <a:latin typeface="Trajan Pro" pitchFamily="18" charset="0"/>
              </a:rPr>
              <a:t> (AS) </a:t>
            </a:r>
            <a:r>
              <a:rPr lang="en-US" sz="3200" b="1" dirty="0" smtClean="0">
                <a:solidFill>
                  <a:srgbClr val="FFC000"/>
                </a:solidFill>
                <a:latin typeface="Trajan Pro" pitchFamily="18" charset="0"/>
              </a:rPr>
              <a:t>&amp;</a:t>
            </a:r>
          </a:p>
          <a:p>
            <a:r>
              <a:rPr lang="en-US" sz="3200" b="1" dirty="0" smtClean="0">
                <a:solidFill>
                  <a:srgbClr val="FFC000"/>
                </a:solidFill>
                <a:latin typeface="Trajan Pro" pitchFamily="18" charset="0"/>
              </a:rPr>
              <a:t>Prophet </a:t>
            </a:r>
            <a:r>
              <a:rPr lang="en-US" sz="3200" b="1" dirty="0" err="1" smtClean="0">
                <a:solidFill>
                  <a:srgbClr val="FFC000"/>
                </a:solidFill>
                <a:latin typeface="Trajan Pro" pitchFamily="18" charset="0"/>
              </a:rPr>
              <a:t>Yahya</a:t>
            </a:r>
            <a:r>
              <a:rPr lang="en-US" sz="3200" b="1" dirty="0" smtClean="0">
                <a:solidFill>
                  <a:srgbClr val="FFC000"/>
                </a:solidFill>
                <a:latin typeface="Trajan Pro" pitchFamily="18" charset="0"/>
              </a:rPr>
              <a:t> </a:t>
            </a:r>
            <a:r>
              <a:rPr lang="en-US" sz="3200" b="1" dirty="0" smtClean="0">
                <a:solidFill>
                  <a:srgbClr val="FFC000"/>
                </a:solidFill>
                <a:latin typeface="Trajan Pro" pitchFamily="18" charset="0"/>
              </a:rPr>
              <a:t>(AS)</a:t>
            </a:r>
            <a:endParaRPr lang="en-US" sz="3200" dirty="0">
              <a:solidFill>
                <a:srgbClr val="FFC000"/>
              </a:solidFill>
              <a:latin typeface="Trajan Pro" pitchFamily="18" charset="0"/>
            </a:endParaRPr>
          </a:p>
        </p:txBody>
      </p:sp>
      <p:sp>
        <p:nvSpPr>
          <p:cNvPr id="6" name="Rectangle 3"/>
          <p:cNvSpPr txBox="1">
            <a:spLocks noChangeArrowheads="1"/>
          </p:cNvSpPr>
          <p:nvPr/>
        </p:nvSpPr>
        <p:spPr bwMode="auto">
          <a:xfrm>
            <a:off x="1071539" y="4500570"/>
            <a:ext cx="7429552"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r>
              <a:rPr lang="en-US" sz="2400" dirty="0" smtClean="0">
                <a:solidFill>
                  <a:schemeClr val="bg1"/>
                </a:solidFill>
                <a:latin typeface="Baskerville Old Face" pitchFamily="18" charset="0"/>
              </a:rPr>
              <a:t>	Allah </a:t>
            </a:r>
            <a:r>
              <a:rPr lang="en-US" sz="2400" dirty="0" smtClean="0">
                <a:solidFill>
                  <a:schemeClr val="bg1"/>
                </a:solidFill>
                <a:latin typeface="Baskerville Old Face" pitchFamily="18" charset="0"/>
              </a:rPr>
              <a:t>mentions </a:t>
            </a:r>
            <a:r>
              <a:rPr lang="en-US" sz="2400" dirty="0" err="1" smtClean="0">
                <a:solidFill>
                  <a:schemeClr val="bg1"/>
                </a:solidFill>
                <a:latin typeface="Baskerville Old Face" pitchFamily="18" charset="0"/>
              </a:rPr>
              <a:t>Zakariyyah</a:t>
            </a:r>
            <a:r>
              <a:rPr lang="en-US" sz="2400" dirty="0" smtClean="0">
                <a:solidFill>
                  <a:schemeClr val="bg1"/>
                </a:solidFill>
                <a:latin typeface="Baskerville Old Face" pitchFamily="18" charset="0"/>
              </a:rPr>
              <a:t> (AS) seven times in the Quran. He was a carpenter and he also </a:t>
            </a:r>
            <a:r>
              <a:rPr lang="en-US" sz="2400" dirty="0" smtClean="0">
                <a:solidFill>
                  <a:schemeClr val="bg1"/>
                </a:solidFill>
                <a:latin typeface="Baskerville Old Face" pitchFamily="18" charset="0"/>
              </a:rPr>
              <a:t>raised </a:t>
            </a:r>
            <a:r>
              <a:rPr lang="en-US" sz="2400" dirty="0" err="1" smtClean="0">
                <a:solidFill>
                  <a:schemeClr val="bg1"/>
                </a:solidFill>
                <a:latin typeface="Baskerville Old Face" pitchFamily="18" charset="0"/>
              </a:rPr>
              <a:t>Maryam</a:t>
            </a:r>
            <a:r>
              <a:rPr lang="en-US" sz="2400" dirty="0" smtClean="0">
                <a:solidFill>
                  <a:schemeClr val="bg1"/>
                </a:solidFill>
                <a:latin typeface="Baskerville Old Face" pitchFamily="18" charset="0"/>
              </a:rPr>
              <a:t>, the mother of Isa (AS). </a:t>
            </a:r>
            <a:r>
              <a:rPr lang="en-US" sz="2400" dirty="0" err="1" smtClean="0">
                <a:solidFill>
                  <a:schemeClr val="bg1"/>
                </a:solidFill>
                <a:latin typeface="Baskerville Old Face" pitchFamily="18" charset="0"/>
              </a:rPr>
              <a:t>Yahya</a:t>
            </a:r>
            <a:r>
              <a:rPr lang="en-US" sz="2400" dirty="0" smtClean="0">
                <a:solidFill>
                  <a:schemeClr val="bg1"/>
                </a:solidFill>
                <a:latin typeface="Baskerville Old Face" pitchFamily="18" charset="0"/>
              </a:rPr>
              <a:t> (AS) is the son of </a:t>
            </a:r>
            <a:r>
              <a:rPr lang="en-US" sz="2400" dirty="0" err="1" smtClean="0">
                <a:solidFill>
                  <a:schemeClr val="bg1"/>
                </a:solidFill>
                <a:latin typeface="Baskerville Old Face" pitchFamily="18" charset="0"/>
              </a:rPr>
              <a:t>Zakariyyah</a:t>
            </a:r>
            <a:r>
              <a:rPr lang="en-US" sz="2400" dirty="0" smtClean="0">
                <a:solidFill>
                  <a:schemeClr val="bg1"/>
                </a:solidFill>
                <a:latin typeface="Baskerville Old Face" pitchFamily="18" charset="0"/>
              </a:rPr>
              <a:t> (AS) and Allah mentions him five times in the Quran. He was killed in Jerusalem.</a:t>
            </a:r>
            <a:endParaRPr lang="en-US" sz="2400" dirty="0">
              <a:solidFill>
                <a:schemeClr val="bg1"/>
              </a:solidFill>
              <a:latin typeface="Baskerville Old Face" pitchFamily="18" charset="0"/>
            </a:endParaRPr>
          </a:p>
        </p:txBody>
      </p:sp>
      <p:sp>
        <p:nvSpPr>
          <p:cNvPr id="7" name="Rectangle 6"/>
          <p:cNvSpPr/>
          <p:nvPr/>
        </p:nvSpPr>
        <p:spPr>
          <a:xfrm flipV="1">
            <a:off x="0" y="3311843"/>
            <a:ext cx="878684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template 12">
      <a:dk1>
        <a:srgbClr val="4D4D4D"/>
      </a:dk1>
      <a:lt1>
        <a:srgbClr val="FFFFFF"/>
      </a:lt1>
      <a:dk2>
        <a:srgbClr val="4D4D4D"/>
      </a:dk2>
      <a:lt2>
        <a:srgbClr val="0F3F68"/>
      </a:lt2>
      <a:accent1>
        <a:srgbClr val="30A6DF"/>
      </a:accent1>
      <a:accent2>
        <a:srgbClr val="76D0F8"/>
      </a:accent2>
      <a:accent3>
        <a:srgbClr val="FFFFFF"/>
      </a:accent3>
      <a:accent4>
        <a:srgbClr val="404040"/>
      </a:accent4>
      <a:accent5>
        <a:srgbClr val="ADD0EC"/>
      </a:accent5>
      <a:accent6>
        <a:srgbClr val="6ABCE1"/>
      </a:accent6>
      <a:hlink>
        <a:srgbClr val="1F7BBC"/>
      </a:hlink>
      <a:folHlink>
        <a:srgbClr val="EAEAEA"/>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4D4D4D"/>
        </a:dk1>
        <a:lt1>
          <a:srgbClr val="FFFFFF"/>
        </a:lt1>
        <a:dk2>
          <a:srgbClr val="4D4D4D"/>
        </a:dk2>
        <a:lt2>
          <a:srgbClr val="0099FF"/>
        </a:lt2>
        <a:accent1>
          <a:srgbClr val="003399"/>
        </a:accent1>
        <a:accent2>
          <a:srgbClr val="CCECFF"/>
        </a:accent2>
        <a:accent3>
          <a:srgbClr val="FFFFFF"/>
        </a:accent3>
        <a:accent4>
          <a:srgbClr val="404040"/>
        </a:accent4>
        <a:accent5>
          <a:srgbClr val="AAADCA"/>
        </a:accent5>
        <a:accent6>
          <a:srgbClr val="B9D6E7"/>
        </a:accent6>
        <a:hlink>
          <a:srgbClr val="6699FF"/>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4D4D4D"/>
        </a:dk2>
        <a:lt2>
          <a:srgbClr val="2057D6"/>
        </a:lt2>
        <a:accent1>
          <a:srgbClr val="3D99F0"/>
        </a:accent1>
        <a:accent2>
          <a:srgbClr val="1280E4"/>
        </a:accent2>
        <a:accent3>
          <a:srgbClr val="FFFFFF"/>
        </a:accent3>
        <a:accent4>
          <a:srgbClr val="404040"/>
        </a:accent4>
        <a:accent5>
          <a:srgbClr val="AFCAF6"/>
        </a:accent5>
        <a:accent6>
          <a:srgbClr val="0F73CF"/>
        </a:accent6>
        <a:hlink>
          <a:srgbClr val="58AEF3"/>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4D4D4D"/>
        </a:dk2>
        <a:lt2>
          <a:srgbClr val="00519E"/>
        </a:lt2>
        <a:accent1>
          <a:srgbClr val="037AB9"/>
        </a:accent1>
        <a:accent2>
          <a:srgbClr val="019ACD"/>
        </a:accent2>
        <a:accent3>
          <a:srgbClr val="FFFFFF"/>
        </a:accent3>
        <a:accent4>
          <a:srgbClr val="404040"/>
        </a:accent4>
        <a:accent5>
          <a:srgbClr val="AABED9"/>
        </a:accent5>
        <a:accent6>
          <a:srgbClr val="018BBA"/>
        </a:accent6>
        <a:hlink>
          <a:srgbClr val="B0A6C9"/>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4D4D4D"/>
        </a:dk2>
        <a:lt2>
          <a:srgbClr val="0A3384"/>
        </a:lt2>
        <a:accent1>
          <a:srgbClr val="3075D1"/>
        </a:accent1>
        <a:accent2>
          <a:srgbClr val="63B1FF"/>
        </a:accent2>
        <a:accent3>
          <a:srgbClr val="FFFFFF"/>
        </a:accent3>
        <a:accent4>
          <a:srgbClr val="404040"/>
        </a:accent4>
        <a:accent5>
          <a:srgbClr val="ADBDE5"/>
        </a:accent5>
        <a:accent6>
          <a:srgbClr val="59A0E7"/>
        </a:accent6>
        <a:hlink>
          <a:srgbClr val="4390E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4D4D4D"/>
        </a:dk2>
        <a:lt2>
          <a:srgbClr val="002B7A"/>
        </a:lt2>
        <a:accent1>
          <a:srgbClr val="50AAFF"/>
        </a:accent1>
        <a:accent2>
          <a:srgbClr val="5182BA"/>
        </a:accent2>
        <a:accent3>
          <a:srgbClr val="FFFFFF"/>
        </a:accent3>
        <a:accent4>
          <a:srgbClr val="404040"/>
        </a:accent4>
        <a:accent5>
          <a:srgbClr val="B3D2FF"/>
        </a:accent5>
        <a:accent6>
          <a:srgbClr val="4975A8"/>
        </a:accent6>
        <a:hlink>
          <a:srgbClr val="87C5FF"/>
        </a:hlink>
        <a:folHlink>
          <a:srgbClr val="EAEAEA"/>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4D4D4D"/>
        </a:dk2>
        <a:lt2>
          <a:srgbClr val="00246D"/>
        </a:lt2>
        <a:accent1>
          <a:srgbClr val="225FB3"/>
        </a:accent1>
        <a:accent2>
          <a:srgbClr val="4EA8FF"/>
        </a:accent2>
        <a:accent3>
          <a:srgbClr val="FFFFFF"/>
        </a:accent3>
        <a:accent4>
          <a:srgbClr val="404040"/>
        </a:accent4>
        <a:accent5>
          <a:srgbClr val="ABB6D6"/>
        </a:accent5>
        <a:accent6>
          <a:srgbClr val="4698E7"/>
        </a:accent6>
        <a:hlink>
          <a:srgbClr val="61BFFF"/>
        </a:hlink>
        <a:folHlink>
          <a:srgbClr val="EAEAEA"/>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4D4D4D"/>
        </a:dk2>
        <a:lt2>
          <a:srgbClr val="00236E"/>
        </a:lt2>
        <a:accent1>
          <a:srgbClr val="7399BE"/>
        </a:accent1>
        <a:accent2>
          <a:srgbClr val="4FA7FF"/>
        </a:accent2>
        <a:accent3>
          <a:srgbClr val="FFFFFF"/>
        </a:accent3>
        <a:accent4>
          <a:srgbClr val="404040"/>
        </a:accent4>
        <a:accent5>
          <a:srgbClr val="BCCADB"/>
        </a:accent5>
        <a:accent6>
          <a:srgbClr val="4797E7"/>
        </a:accent6>
        <a:hlink>
          <a:srgbClr val="D5E5F4"/>
        </a:hlink>
        <a:folHlink>
          <a:srgbClr val="EAEAEA"/>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4D4D4D"/>
        </a:dk2>
        <a:lt2>
          <a:srgbClr val="00246C"/>
        </a:lt2>
        <a:accent1>
          <a:srgbClr val="1C79DA"/>
        </a:accent1>
        <a:accent2>
          <a:srgbClr val="5DB9FF"/>
        </a:accent2>
        <a:accent3>
          <a:srgbClr val="FFFFFF"/>
        </a:accent3>
        <a:accent4>
          <a:srgbClr val="404040"/>
        </a:accent4>
        <a:accent5>
          <a:srgbClr val="ABBEEA"/>
        </a:accent5>
        <a:accent6>
          <a:srgbClr val="53A7E7"/>
        </a:accent6>
        <a:hlink>
          <a:srgbClr val="0766BD"/>
        </a:hlink>
        <a:folHlink>
          <a:srgbClr val="EAEAEA"/>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4D4D4D"/>
        </a:dk2>
        <a:lt2>
          <a:srgbClr val="062D6A"/>
        </a:lt2>
        <a:accent1>
          <a:srgbClr val="969696"/>
        </a:accent1>
        <a:accent2>
          <a:srgbClr val="46BBF5"/>
        </a:accent2>
        <a:accent3>
          <a:srgbClr val="FFFFFF"/>
        </a:accent3>
        <a:accent4>
          <a:srgbClr val="404040"/>
        </a:accent4>
        <a:accent5>
          <a:srgbClr val="C9C9C9"/>
        </a:accent5>
        <a:accent6>
          <a:srgbClr val="3FA9DE"/>
        </a:accent6>
        <a:hlink>
          <a:srgbClr val="104674"/>
        </a:hlink>
        <a:folHlink>
          <a:srgbClr val="EAEAEA"/>
        </a:folHlink>
      </a:clrScheme>
      <a:clrMap bg1="lt1" tx1="dk1" bg2="lt2" tx2="dk2" accent1="accent1" accent2="accent2" accent3="accent3" accent4="accent4" accent5="accent5" accent6="accent6" hlink="hlink" folHlink="folHlink"/>
    </a:extraClrScheme>
    <a:extraClrScheme>
      <a:clrScheme name="template 10">
        <a:dk1>
          <a:srgbClr val="4D4D4D"/>
        </a:dk1>
        <a:lt1>
          <a:srgbClr val="FFFFFF"/>
        </a:lt1>
        <a:dk2>
          <a:srgbClr val="4D4D4D"/>
        </a:dk2>
        <a:lt2>
          <a:srgbClr val="13436C"/>
        </a:lt2>
        <a:accent1>
          <a:srgbClr val="1F8FD0"/>
        </a:accent1>
        <a:accent2>
          <a:srgbClr val="2E3CA1"/>
        </a:accent2>
        <a:accent3>
          <a:srgbClr val="FFFFFF"/>
        </a:accent3>
        <a:accent4>
          <a:srgbClr val="404040"/>
        </a:accent4>
        <a:accent5>
          <a:srgbClr val="ABC6E4"/>
        </a:accent5>
        <a:accent6>
          <a:srgbClr val="293591"/>
        </a:accent6>
        <a:hlink>
          <a:srgbClr val="9B999A"/>
        </a:hlink>
        <a:folHlink>
          <a:srgbClr val="EAEAEA"/>
        </a:folHlink>
      </a:clrScheme>
      <a:clrMap bg1="lt1" tx1="dk1" bg2="lt2" tx2="dk2" accent1="accent1" accent2="accent2" accent3="accent3" accent4="accent4" accent5="accent5" accent6="accent6" hlink="hlink" folHlink="folHlink"/>
    </a:extraClrScheme>
    <a:extraClrScheme>
      <a:clrScheme name="template 11">
        <a:dk1>
          <a:srgbClr val="4D4D4D"/>
        </a:dk1>
        <a:lt1>
          <a:srgbClr val="FFFFFF"/>
        </a:lt1>
        <a:dk2>
          <a:srgbClr val="4D4D4D"/>
        </a:dk2>
        <a:lt2>
          <a:srgbClr val="104573"/>
        </a:lt2>
        <a:accent1>
          <a:srgbClr val="46BBF6"/>
        </a:accent1>
        <a:accent2>
          <a:srgbClr val="63C8F6"/>
        </a:accent2>
        <a:accent3>
          <a:srgbClr val="FFFFFF"/>
        </a:accent3>
        <a:accent4>
          <a:srgbClr val="404040"/>
        </a:accent4>
        <a:accent5>
          <a:srgbClr val="B0DAFA"/>
        </a:accent5>
        <a:accent6>
          <a:srgbClr val="59B5DF"/>
        </a:accent6>
        <a:hlink>
          <a:srgbClr val="CBA47A"/>
        </a:hlink>
        <a:folHlink>
          <a:srgbClr val="EAEAEA"/>
        </a:folHlink>
      </a:clrScheme>
      <a:clrMap bg1="lt1" tx1="dk1" bg2="lt2" tx2="dk2" accent1="accent1" accent2="accent2" accent3="accent3" accent4="accent4" accent5="accent5" accent6="accent6" hlink="hlink" folHlink="folHlink"/>
    </a:extraClrScheme>
    <a:extraClrScheme>
      <a:clrScheme name="template 12">
        <a:dk1>
          <a:srgbClr val="4D4D4D"/>
        </a:dk1>
        <a:lt1>
          <a:srgbClr val="FFFFFF"/>
        </a:lt1>
        <a:dk2>
          <a:srgbClr val="4D4D4D"/>
        </a:dk2>
        <a:lt2>
          <a:srgbClr val="0F3F68"/>
        </a:lt2>
        <a:accent1>
          <a:srgbClr val="30A6DF"/>
        </a:accent1>
        <a:accent2>
          <a:srgbClr val="76D0F8"/>
        </a:accent2>
        <a:accent3>
          <a:srgbClr val="FFFFFF"/>
        </a:accent3>
        <a:accent4>
          <a:srgbClr val="404040"/>
        </a:accent4>
        <a:accent5>
          <a:srgbClr val="ADD0EC"/>
        </a:accent5>
        <a:accent6>
          <a:srgbClr val="6ABCE1"/>
        </a:accent6>
        <a:hlink>
          <a:srgbClr val="1F7BBC"/>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TotalTime>
  <Words>144</Words>
  <Application>Microsoft PowerPoint</Application>
  <PresentationFormat>On-screen Show (4:3)</PresentationFormat>
  <Paragraphs>47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template</vt:lpstr>
      <vt:lpstr>25 Prophets  Mentioned in the Holy Quran</vt:lpstr>
      <vt:lpstr>Prophet Adam (AS)  The first prophet in the Quran</vt:lpstr>
      <vt:lpstr>Prophet Nuh (AS)  An important prophet in the Quran</vt:lpstr>
      <vt:lpstr>Prophet Salih (AS)</vt:lpstr>
      <vt:lpstr>Prophet Lut (AS)</vt:lpstr>
      <vt:lpstr>Prophet Shuaib (AS)</vt:lpstr>
      <vt:lpstr>Prophet Yunus (AS)</vt:lpstr>
      <vt:lpstr>Prophet Musa (AS) &amp;  Prophet Haroon (AS) major prophets in the Quran</vt:lpstr>
      <vt:lpstr>Prophet Dawud (AS) &amp; Prophet Sulaiman (AS), significant prophets in the Quran </vt:lpstr>
      <vt:lpstr>Prophet Isa (AS)  A very important prophet in the Quran</vt:lpstr>
      <vt:lpstr>Slide 11</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dc:creator>
  <cp:lastModifiedBy>ELCOT</cp:lastModifiedBy>
  <cp:revision>100</cp:revision>
  <dcterms:created xsi:type="dcterms:W3CDTF">2005-12-15T13:44:20Z</dcterms:created>
  <dcterms:modified xsi:type="dcterms:W3CDTF">2020-10-30T06:55:15Z</dcterms:modified>
</cp:coreProperties>
</file>