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875" y="215900"/>
            <a:ext cx="6048375" cy="1109663"/>
          </a:xfrm>
          <a:effectLst/>
        </p:spPr>
        <p:txBody>
          <a:bodyPr/>
          <a:lstStyle>
            <a:lvl1pPr algn="r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55875" y="1076325"/>
            <a:ext cx="6048375" cy="696913"/>
          </a:xfrm>
        </p:spPr>
        <p:txBody>
          <a:bodyPr/>
          <a:lstStyle>
            <a:lvl1pPr marL="0" indent="0" algn="r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925" y="404813"/>
            <a:ext cx="1800225" cy="6046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19250" y="404813"/>
            <a:ext cx="5248275" cy="6046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9250" y="1484313"/>
            <a:ext cx="352425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484313"/>
            <a:ext cx="352425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19250" y="404813"/>
            <a:ext cx="72009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9250" y="1484313"/>
            <a:ext cx="7200900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1" y="357166"/>
            <a:ext cx="7961340" cy="830263"/>
          </a:xfrm>
          <a:noFill/>
        </p:spPr>
        <p:txBody>
          <a:bodyPr/>
          <a:lstStyle/>
          <a:p>
            <a:pPr algn="ctr"/>
            <a:r>
              <a:rPr lang="en-IN" sz="6000" dirty="0" err="1" smtClean="0">
                <a:solidFill>
                  <a:srgbClr val="FFC000"/>
                </a:solidFill>
                <a:latin typeface="XXII ARABIAN-ONENIGHTSTAND" pitchFamily="2" charset="0"/>
              </a:rPr>
              <a:t>Waqf</a:t>
            </a:r>
            <a:r>
              <a:rPr lang="en-IN" sz="6000" dirty="0" smtClean="0">
                <a:solidFill>
                  <a:srgbClr val="FFC000"/>
                </a:solidFill>
                <a:latin typeface="XXII ARABIAN-ONENIGHTSTAND" pitchFamily="2" charset="0"/>
              </a:rPr>
              <a:t> and it’s Symbols</a:t>
            </a:r>
            <a:endParaRPr lang="uk-UA" sz="6000" dirty="0">
              <a:solidFill>
                <a:srgbClr val="FFC000"/>
              </a:solidFill>
              <a:latin typeface="Tahoma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86116" y="2643182"/>
            <a:ext cx="5759450" cy="381000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rgbClr val="FFC000"/>
                </a:solidFill>
                <a:latin typeface="Oregano" pitchFamily="66" charset="0"/>
                <a:cs typeface="Times New Roman" pitchFamily="18" charset="0"/>
              </a:rPr>
              <a:t>Mr. A. </a:t>
            </a:r>
            <a:r>
              <a:rPr lang="en-US" sz="4400" dirty="0" err="1" smtClean="0">
                <a:solidFill>
                  <a:srgbClr val="FFC000"/>
                </a:solidFill>
                <a:latin typeface="Oregano" pitchFamily="66" charset="0"/>
                <a:cs typeface="Times New Roman" pitchFamily="18" charset="0"/>
              </a:rPr>
              <a:t>Ahamed</a:t>
            </a:r>
            <a:r>
              <a:rPr lang="en-US" sz="4400" dirty="0" smtClean="0">
                <a:solidFill>
                  <a:srgbClr val="FFC000"/>
                </a:solidFill>
                <a:latin typeface="Oregano" pitchFamily="66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Oregano" pitchFamily="66" charset="0"/>
                <a:cs typeface="Times New Roman" pitchFamily="18" charset="0"/>
              </a:rPr>
              <a:t>Faize</a:t>
            </a:r>
            <a:r>
              <a:rPr lang="en-US" sz="4000" dirty="0" smtClean="0">
                <a:solidFill>
                  <a:srgbClr val="FFC000"/>
                </a:solidFill>
                <a:latin typeface="Oregano" pitchFamily="66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C000"/>
                </a:solidFill>
                <a:latin typeface="Oregano" pitchFamily="66" charset="0"/>
                <a:cs typeface="Times New Roman" pitchFamily="18" charset="0"/>
              </a:rPr>
              <a:t>M.A., </a:t>
            </a:r>
            <a:r>
              <a:rPr lang="en-US" dirty="0" err="1" smtClean="0">
                <a:solidFill>
                  <a:srgbClr val="FFC000"/>
                </a:solidFill>
                <a:latin typeface="Oregano" pitchFamily="66" charset="0"/>
                <a:cs typeface="Times New Roman" pitchFamily="18" charset="0"/>
              </a:rPr>
              <a:t>M.Phil</a:t>
            </a:r>
            <a:endParaRPr lang="en-US" dirty="0" smtClean="0">
              <a:solidFill>
                <a:srgbClr val="FFC000"/>
              </a:solidFill>
              <a:latin typeface="Oregano" pitchFamily="66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Oregano" pitchFamily="66" charset="0"/>
                <a:cs typeface="Times New Roman" pitchFamily="18" charset="0"/>
              </a:rPr>
              <a:t>Assistant Professor of Arabic</a:t>
            </a:r>
          </a:p>
          <a:p>
            <a:pPr algn="ctr"/>
            <a:r>
              <a:rPr lang="en-US" dirty="0" err="1" smtClean="0">
                <a:solidFill>
                  <a:schemeClr val="bg1"/>
                </a:solidFill>
                <a:latin typeface="Oregano" pitchFamily="66" charset="0"/>
                <a:cs typeface="Times New Roman" pitchFamily="18" charset="0"/>
              </a:rPr>
              <a:t>Hajee</a:t>
            </a:r>
            <a:r>
              <a:rPr lang="en-US" dirty="0" smtClean="0">
                <a:solidFill>
                  <a:schemeClr val="bg1"/>
                </a:solidFill>
                <a:latin typeface="Oregano" pitchFamily="66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Oregano" pitchFamily="66" charset="0"/>
                <a:cs typeface="Times New Roman" pitchFamily="18" charset="0"/>
              </a:rPr>
              <a:t>Karutha</a:t>
            </a:r>
            <a:r>
              <a:rPr lang="en-US" dirty="0" smtClean="0">
                <a:solidFill>
                  <a:schemeClr val="bg1"/>
                </a:solidFill>
                <a:latin typeface="Oregano" pitchFamily="66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Oregano" pitchFamily="66" charset="0"/>
                <a:cs typeface="Times New Roman" pitchFamily="18" charset="0"/>
              </a:rPr>
              <a:t>Rowther</a:t>
            </a:r>
            <a:r>
              <a:rPr lang="en-US" dirty="0" smtClean="0">
                <a:solidFill>
                  <a:schemeClr val="bg1"/>
                </a:solidFill>
                <a:latin typeface="Oregano" pitchFamily="66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Oregano" pitchFamily="66" charset="0"/>
                <a:cs typeface="Times New Roman" pitchFamily="18" charset="0"/>
              </a:rPr>
              <a:t>Howdia</a:t>
            </a:r>
            <a:r>
              <a:rPr lang="en-US" dirty="0" smtClean="0">
                <a:solidFill>
                  <a:schemeClr val="bg1"/>
                </a:solidFill>
                <a:latin typeface="Oregano" pitchFamily="66" charset="0"/>
                <a:cs typeface="Times New Roman" pitchFamily="18" charset="0"/>
              </a:rPr>
              <a:t> College (</a:t>
            </a:r>
            <a:r>
              <a:rPr lang="en-US" dirty="0" err="1" smtClean="0">
                <a:solidFill>
                  <a:schemeClr val="bg1"/>
                </a:solidFill>
                <a:latin typeface="Oregano" pitchFamily="66" charset="0"/>
                <a:cs typeface="Times New Roman" pitchFamily="18" charset="0"/>
              </a:rPr>
              <a:t>Autonomus</a:t>
            </a:r>
            <a:r>
              <a:rPr lang="en-US" dirty="0" smtClean="0">
                <a:solidFill>
                  <a:schemeClr val="bg1"/>
                </a:solidFill>
                <a:latin typeface="Oregano" pitchFamily="66" charset="0"/>
                <a:cs typeface="Times New Roman" pitchFamily="18" charset="0"/>
              </a:rPr>
              <a:t>),  </a:t>
            </a:r>
            <a:r>
              <a:rPr lang="en-US" dirty="0" err="1" smtClean="0">
                <a:solidFill>
                  <a:schemeClr val="bg1"/>
                </a:solidFill>
                <a:latin typeface="Oregano" pitchFamily="66" charset="0"/>
                <a:cs typeface="Times New Roman" pitchFamily="18" charset="0"/>
              </a:rPr>
              <a:t>Uthamapalayam</a:t>
            </a:r>
            <a:r>
              <a:rPr lang="en-US" dirty="0" smtClean="0">
                <a:solidFill>
                  <a:schemeClr val="bg1"/>
                </a:solidFill>
                <a:latin typeface="Oregano" pitchFamily="66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Oregano" pitchFamily="66" charset="0"/>
                <a:cs typeface="Times New Roman" pitchFamily="18" charset="0"/>
              </a:rPr>
              <a:t>Blog ID: www.sathaki90.blogspot.com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42910" y="1500174"/>
            <a:ext cx="796134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ar-SA" sz="6000" b="1" kern="0" dirty="0" smtClean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rPr>
              <a:t>الوقف و علامتها</a:t>
            </a:r>
            <a:endParaRPr kumimoji="0" lang="uk-UA" sz="6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423847"/>
            <a:ext cx="6911975" cy="719137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Oregano" pitchFamily="66" charset="0"/>
              </a:rPr>
              <a:t>Ending on a </a:t>
            </a:r>
            <a:r>
              <a:rPr lang="en-US" dirty="0" err="1">
                <a:solidFill>
                  <a:srgbClr val="002060"/>
                </a:solidFill>
                <a:latin typeface="Oregano" pitchFamily="66" charset="0"/>
              </a:rPr>
              <a:t>Mushaddad</a:t>
            </a:r>
            <a:r>
              <a:rPr lang="en-US" dirty="0">
                <a:solidFill>
                  <a:srgbClr val="002060"/>
                </a:solidFill>
                <a:latin typeface="Oregano" pitchFamily="66" charset="0"/>
              </a:rPr>
              <a:t> ‘ـّ’ Letter</a:t>
            </a:r>
            <a:endParaRPr lang="en-US" b="1" dirty="0">
              <a:solidFill>
                <a:srgbClr val="002060"/>
              </a:solidFill>
              <a:latin typeface="Oregano" pitchFamily="66" charset="0"/>
            </a:endParaRP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5918" y="1428736"/>
            <a:ext cx="7215238" cy="5143536"/>
          </a:xfrm>
        </p:spPr>
        <p:txBody>
          <a:bodyPr/>
          <a:lstStyle/>
          <a:p>
            <a:pPr algn="just">
              <a:buNone/>
            </a:pPr>
            <a:r>
              <a:rPr lang="en-US" sz="3200" dirty="0" smtClean="0">
                <a:solidFill>
                  <a:schemeClr val="tx1"/>
                </a:solidFill>
                <a:latin typeface="Tempus Sans ITC" pitchFamily="82" charset="0"/>
              </a:rPr>
              <a:t>		</a:t>
            </a:r>
            <a:r>
              <a:rPr lang="en-US" sz="3200" dirty="0" err="1" smtClean="0">
                <a:solidFill>
                  <a:schemeClr val="tx1"/>
                </a:solidFill>
                <a:latin typeface="Tempus Sans ITC" pitchFamily="82" charset="0"/>
              </a:rPr>
              <a:t>Meem</a:t>
            </a:r>
            <a:r>
              <a:rPr lang="en-US" sz="3200" dirty="0" smtClean="0">
                <a:solidFill>
                  <a:schemeClr val="tx1"/>
                </a:solidFill>
                <a:latin typeface="Tempus Sans ITC" pitchFamily="82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or Noon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Mushaddad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 – If a stop is made on a letter which is either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Meem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 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مّ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or Noon 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نّ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Mushaddad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, then apply the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Harakkat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 stopping rules as explained above, make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Gunnah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 for x2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Harakkat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; and release </a:t>
            </a:r>
            <a:r>
              <a:rPr lang="en-US" sz="3200" dirty="0" smtClean="0">
                <a:solidFill>
                  <a:schemeClr val="tx1"/>
                </a:solidFill>
                <a:latin typeface="Tempus Sans ITC" pitchFamily="82" charset="0"/>
              </a:rPr>
              <a:t>it.</a:t>
            </a:r>
          </a:p>
          <a:p>
            <a:pPr algn="just">
              <a:buNone/>
            </a:pPr>
            <a:r>
              <a:rPr lang="en-IN" sz="3200" dirty="0" smtClean="0">
                <a:latin typeface="Tempus Sans ITC" pitchFamily="82" charset="0"/>
              </a:rPr>
              <a:t>Examples:</a:t>
            </a:r>
          </a:p>
          <a:p>
            <a:pPr algn="just" rtl="1">
              <a:buNone/>
            </a:pP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فَأَمَّا = فَأَمَّا</a:t>
            </a:r>
            <a:endParaRPr lang="en-IN" sz="3200" dirty="0" smtClean="0">
              <a:solidFill>
                <a:schemeClr val="tx1"/>
              </a:solidFill>
              <a:latin typeface="Tempus Sans ITC" pitchFamily="82" charset="0"/>
            </a:endParaRPr>
          </a:p>
          <a:p>
            <a:pPr algn="just" rtl="1">
              <a:buNone/>
            </a:pP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هُنَّ = هُنّۡ</a:t>
            </a:r>
            <a:endParaRPr lang="ar-SA" sz="3200" dirty="0">
              <a:solidFill>
                <a:schemeClr val="tx1"/>
              </a:solidFill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423847"/>
            <a:ext cx="6911975" cy="719137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Oregano" pitchFamily="66" charset="0"/>
              </a:rPr>
              <a:t>Ending on a </a:t>
            </a:r>
            <a:r>
              <a:rPr lang="en-US" dirty="0" err="1">
                <a:solidFill>
                  <a:srgbClr val="002060"/>
                </a:solidFill>
                <a:latin typeface="Oregano" pitchFamily="66" charset="0"/>
              </a:rPr>
              <a:t>Mushaddad</a:t>
            </a:r>
            <a:r>
              <a:rPr lang="en-US" dirty="0">
                <a:solidFill>
                  <a:srgbClr val="002060"/>
                </a:solidFill>
                <a:latin typeface="Oregano" pitchFamily="66" charset="0"/>
              </a:rPr>
              <a:t> ‘ـّ’ Letter</a:t>
            </a:r>
            <a:endParaRPr lang="en-US" b="1" dirty="0">
              <a:solidFill>
                <a:srgbClr val="002060"/>
              </a:solidFill>
              <a:latin typeface="Oregano" pitchFamily="66" charset="0"/>
            </a:endParaRP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5918" y="1428736"/>
            <a:ext cx="7215238" cy="5143536"/>
          </a:xfrm>
        </p:spPr>
        <p:txBody>
          <a:bodyPr/>
          <a:lstStyle/>
          <a:p>
            <a:pPr algn="just">
              <a:buNone/>
            </a:pPr>
            <a:r>
              <a:rPr lang="en-US" sz="3200" dirty="0" smtClean="0">
                <a:solidFill>
                  <a:schemeClr val="tx1"/>
                </a:solidFill>
                <a:latin typeface="Tempus Sans ITC" pitchFamily="82" charset="0"/>
              </a:rPr>
              <a:t>		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Qalqalah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 Letters – If a stop is made on a letter which is a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Qalqalah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empus Sans ITC" pitchFamily="82" charset="0"/>
              </a:rPr>
              <a:t>letter</a:t>
            </a:r>
            <a:br>
              <a:rPr lang="en-US" sz="3200" dirty="0" smtClean="0">
                <a:solidFill>
                  <a:schemeClr val="tx1"/>
                </a:solidFill>
                <a:latin typeface="Tempus Sans ITC" pitchFamily="82" charset="0"/>
              </a:rPr>
            </a:b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 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قۡ طۡ بۡ جۡ دۡ </a:t>
            </a:r>
            <a:r>
              <a:rPr lang="en-IN" sz="3200" dirty="0" smtClean="0">
                <a:solidFill>
                  <a:schemeClr val="tx1"/>
                </a:solidFill>
                <a:latin typeface="Tempus Sans ITC" pitchFamily="8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empus Sans ITC" pitchFamily="82" charset="0"/>
              </a:rPr>
              <a:t>then 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apply the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Harakkat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 stopping rules as explained above, hold the letter for x1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Harakaat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, echo the sound of the letter to make the strongest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Qalqalah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; and release </a:t>
            </a:r>
            <a:r>
              <a:rPr lang="en-US" sz="3200" dirty="0" smtClean="0">
                <a:solidFill>
                  <a:schemeClr val="tx1"/>
                </a:solidFill>
                <a:latin typeface="Tempus Sans ITC" pitchFamily="82" charset="0"/>
              </a:rPr>
              <a:t>it.</a:t>
            </a:r>
          </a:p>
          <a:p>
            <a:pPr algn="just">
              <a:buNone/>
            </a:pPr>
            <a:r>
              <a:rPr lang="en-IN" sz="3200" dirty="0" smtClean="0">
                <a:latin typeface="Tempus Sans ITC" pitchFamily="82" charset="0"/>
              </a:rPr>
              <a:t>Examples:</a:t>
            </a:r>
          </a:p>
          <a:p>
            <a:pPr algn="just" rtl="1">
              <a:buNone/>
            </a:pP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وَٱلحَجِّ = 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وَٱلحَجّۡ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423847"/>
            <a:ext cx="6911975" cy="719137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Oregano" pitchFamily="66" charset="0"/>
              </a:rPr>
              <a:t>Ending on a </a:t>
            </a:r>
            <a:r>
              <a:rPr lang="en-US" dirty="0" err="1">
                <a:solidFill>
                  <a:srgbClr val="002060"/>
                </a:solidFill>
                <a:latin typeface="Oregano" pitchFamily="66" charset="0"/>
              </a:rPr>
              <a:t>Mushaddad</a:t>
            </a:r>
            <a:r>
              <a:rPr lang="en-US" dirty="0">
                <a:solidFill>
                  <a:srgbClr val="002060"/>
                </a:solidFill>
                <a:latin typeface="Oregano" pitchFamily="66" charset="0"/>
              </a:rPr>
              <a:t> ‘ـّ’ Letter</a:t>
            </a:r>
            <a:endParaRPr lang="en-US" b="1" dirty="0">
              <a:solidFill>
                <a:srgbClr val="002060"/>
              </a:solidFill>
              <a:latin typeface="Oregano" pitchFamily="66" charset="0"/>
            </a:endParaRP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5918" y="1428736"/>
            <a:ext cx="7215238" cy="5143536"/>
          </a:xfrm>
        </p:spPr>
        <p:txBody>
          <a:bodyPr/>
          <a:lstStyle/>
          <a:p>
            <a:pPr algn="just">
              <a:buNone/>
            </a:pPr>
            <a:r>
              <a:rPr lang="en-US" sz="3200" dirty="0" smtClean="0">
                <a:solidFill>
                  <a:schemeClr val="tx1"/>
                </a:solidFill>
                <a:latin typeface="Tempus Sans ITC" pitchFamily="82" charset="0"/>
              </a:rPr>
              <a:t>		</a:t>
            </a:r>
            <a:r>
              <a:rPr lang="en-US" sz="3200" dirty="0" smtClean="0">
                <a:latin typeface="Tempus Sans ITC" pitchFamily="82" charset="0"/>
              </a:rPr>
              <a:t>Every letter besides the above mentioned – then apply the </a:t>
            </a:r>
            <a:r>
              <a:rPr lang="en-US" sz="3200" dirty="0" err="1" smtClean="0">
                <a:latin typeface="Tempus Sans ITC" pitchFamily="82" charset="0"/>
              </a:rPr>
              <a:t>Harakkat</a:t>
            </a:r>
            <a:r>
              <a:rPr lang="en-US" sz="3200" dirty="0" smtClean="0">
                <a:latin typeface="Tempus Sans ITC" pitchFamily="82" charset="0"/>
              </a:rPr>
              <a:t> stopping rules as explained above; hold the letter for x1 </a:t>
            </a:r>
            <a:r>
              <a:rPr lang="en-US" sz="3200" dirty="0" err="1" smtClean="0">
                <a:latin typeface="Tempus Sans ITC" pitchFamily="82" charset="0"/>
              </a:rPr>
              <a:t>Harakaat</a:t>
            </a:r>
            <a:r>
              <a:rPr lang="en-US" sz="3200" dirty="0" smtClean="0">
                <a:latin typeface="Tempus Sans ITC" pitchFamily="82" charset="0"/>
              </a:rPr>
              <a:t> and release it.</a:t>
            </a:r>
          </a:p>
          <a:p>
            <a:pPr algn="just">
              <a:buNone/>
            </a:pPr>
            <a:r>
              <a:rPr lang="en-IN" sz="3200" dirty="0" smtClean="0">
                <a:solidFill>
                  <a:schemeClr val="tx1"/>
                </a:solidFill>
                <a:latin typeface="Tempus Sans ITC" pitchFamily="82" charset="0"/>
              </a:rPr>
              <a:t>Examples:</a:t>
            </a:r>
          </a:p>
          <a:p>
            <a:pPr algn="just" rtl="1">
              <a:buNone/>
            </a:pP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صَفّٗا 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صَفّٗا </a:t>
            </a: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= صَفًاصَفَّا</a:t>
            </a:r>
            <a:endParaRPr lang="en-IN" sz="3200" dirty="0" smtClean="0">
              <a:solidFill>
                <a:schemeClr val="tx1"/>
              </a:solidFill>
              <a:latin typeface="Tempus Sans ITC" pitchFamily="82" charset="0"/>
            </a:endParaRPr>
          </a:p>
          <a:p>
            <a:pPr algn="just" rtl="1">
              <a:buNone/>
            </a:pP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فِيشَكٍّ = 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فِيشَكّۡ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423847"/>
            <a:ext cx="6911975" cy="719137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Oregano" pitchFamily="66" charset="0"/>
              </a:rPr>
              <a:t>Words ending with a </a:t>
            </a:r>
            <a:r>
              <a:rPr lang="ar-SA" dirty="0">
                <a:solidFill>
                  <a:srgbClr val="002060"/>
                </a:solidFill>
                <a:latin typeface="Oregano" pitchFamily="66" charset="0"/>
              </a:rPr>
              <a:t>حُرُوفِ المَدِّ ‘واي</a:t>
            </a:r>
            <a:endParaRPr lang="en-US" b="1" dirty="0">
              <a:solidFill>
                <a:srgbClr val="002060"/>
              </a:solidFill>
              <a:latin typeface="Oregano" pitchFamily="66" charset="0"/>
            </a:endParaRP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5918" y="1428736"/>
            <a:ext cx="7215238" cy="5143536"/>
          </a:xfrm>
        </p:spPr>
        <p:txBody>
          <a:bodyPr/>
          <a:lstStyle/>
          <a:p>
            <a:pPr algn="just">
              <a:buNone/>
            </a:pPr>
            <a:r>
              <a:rPr lang="en-US" sz="3200" dirty="0" smtClean="0">
                <a:solidFill>
                  <a:schemeClr val="tx1"/>
                </a:solidFill>
                <a:latin typeface="Tempus Sans ITC" pitchFamily="82" charset="0"/>
              </a:rPr>
              <a:t>		If 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a stop is made on a letter bearing a 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حُرُوفِ المَدِّ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Alif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, it stays the same and is pronounced the same, the 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حُرُوفِ المَدِّ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Alif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 is elongated to x2 </a:t>
            </a:r>
            <a:r>
              <a:rPr lang="en-US" sz="3200" dirty="0" err="1" smtClean="0">
                <a:solidFill>
                  <a:schemeClr val="tx1"/>
                </a:solidFill>
                <a:latin typeface="Tempus Sans ITC" pitchFamily="82" charset="0"/>
              </a:rPr>
              <a:t>Harakaat</a:t>
            </a:r>
            <a:r>
              <a:rPr lang="en-US" sz="3200" dirty="0" smtClean="0">
                <a:solidFill>
                  <a:schemeClr val="tx1"/>
                </a:solidFill>
                <a:latin typeface="Tempus Sans ITC" pitchFamily="82" charset="0"/>
              </a:rPr>
              <a:t>.</a:t>
            </a:r>
          </a:p>
          <a:p>
            <a:pPr algn="just">
              <a:buNone/>
            </a:pPr>
            <a:r>
              <a:rPr lang="en-IN" sz="3200" dirty="0" smtClean="0">
                <a:latin typeface="Tempus Sans ITC" pitchFamily="82" charset="0"/>
              </a:rPr>
              <a:t>Examples:</a:t>
            </a:r>
          </a:p>
          <a:p>
            <a:pPr algn="just" rtl="1">
              <a:buNone/>
            </a:pP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مَن 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دَسَّاهَا </a:t>
            </a: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= 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مَن دَسَّاهَا </a:t>
            </a:r>
            <a:endParaRPr lang="en-IN" sz="3200" dirty="0" smtClean="0">
              <a:solidFill>
                <a:schemeClr val="tx1"/>
              </a:solidFill>
              <a:latin typeface="Tempus Sans ITC" pitchFamily="82" charset="0"/>
            </a:endParaRPr>
          </a:p>
          <a:p>
            <a:pPr algn="just" rtl="1">
              <a:buNone/>
            </a:pP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مَن 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يَخۡشَىٰ </a:t>
            </a: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= 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مَن يَخۡشَ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423847"/>
            <a:ext cx="6911975" cy="719137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Oregano" pitchFamily="66" charset="0"/>
              </a:rPr>
              <a:t>Words ending with a </a:t>
            </a:r>
            <a:r>
              <a:rPr lang="ar-SA" dirty="0">
                <a:solidFill>
                  <a:srgbClr val="002060"/>
                </a:solidFill>
                <a:latin typeface="Oregano" pitchFamily="66" charset="0"/>
              </a:rPr>
              <a:t>حُرُوفِ المَدِّ ‘واي</a:t>
            </a:r>
            <a:endParaRPr lang="en-US" b="1" dirty="0">
              <a:solidFill>
                <a:srgbClr val="002060"/>
              </a:solidFill>
              <a:latin typeface="Oregano" pitchFamily="66" charset="0"/>
            </a:endParaRP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5918" y="1428736"/>
            <a:ext cx="7215238" cy="5143536"/>
          </a:xfrm>
        </p:spPr>
        <p:txBody>
          <a:bodyPr/>
          <a:lstStyle/>
          <a:p>
            <a:pPr algn="just">
              <a:buNone/>
            </a:pPr>
            <a:r>
              <a:rPr lang="en-US" sz="3200" dirty="0" smtClean="0">
                <a:solidFill>
                  <a:schemeClr val="tx1"/>
                </a:solidFill>
                <a:latin typeface="Tempus Sans ITC" pitchFamily="82" charset="0"/>
              </a:rPr>
              <a:t>		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If a stop is made on a bare 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ى 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preceded by a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fathah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 is an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alif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Maqsurah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, which is pronounced the same, the 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حُرُوفِ المَدِّ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Alif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 is elongated to x2 </a:t>
            </a:r>
            <a:r>
              <a:rPr lang="en-US" sz="3200" dirty="0" err="1" smtClean="0">
                <a:solidFill>
                  <a:schemeClr val="tx1"/>
                </a:solidFill>
                <a:latin typeface="Tempus Sans ITC" pitchFamily="82" charset="0"/>
              </a:rPr>
              <a:t>Harakaat</a:t>
            </a:r>
            <a:r>
              <a:rPr lang="en-US" sz="3200" dirty="0" smtClean="0">
                <a:solidFill>
                  <a:schemeClr val="tx1"/>
                </a:solidFill>
                <a:latin typeface="Tempus Sans ITC" pitchFamily="82" charset="0"/>
              </a:rPr>
              <a:t>.</a:t>
            </a:r>
          </a:p>
          <a:p>
            <a:pPr algn="just">
              <a:buNone/>
            </a:pPr>
            <a:r>
              <a:rPr lang="en-IN" sz="3200" dirty="0" smtClean="0">
                <a:latin typeface="Tempus Sans ITC" pitchFamily="82" charset="0"/>
              </a:rPr>
              <a:t>Examples:</a:t>
            </a:r>
          </a:p>
          <a:p>
            <a:pPr algn="just" rtl="1">
              <a:buNone/>
            </a:pP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عِيسَى 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= عِيسَىٰ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423847"/>
            <a:ext cx="6911975" cy="719137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Oregano" pitchFamily="66" charset="0"/>
              </a:rPr>
              <a:t>Words ending with a </a:t>
            </a:r>
            <a:r>
              <a:rPr lang="ar-SA" dirty="0">
                <a:solidFill>
                  <a:srgbClr val="002060"/>
                </a:solidFill>
                <a:latin typeface="Oregano" pitchFamily="66" charset="0"/>
              </a:rPr>
              <a:t>حُرُوفِ المَدِّ ‘واي</a:t>
            </a:r>
            <a:endParaRPr lang="en-US" b="1" dirty="0">
              <a:solidFill>
                <a:srgbClr val="002060"/>
              </a:solidFill>
              <a:latin typeface="Oregano" pitchFamily="66" charset="0"/>
            </a:endParaRP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5918" y="1428736"/>
            <a:ext cx="7215238" cy="5143536"/>
          </a:xfrm>
        </p:spPr>
        <p:txBody>
          <a:bodyPr/>
          <a:lstStyle/>
          <a:p>
            <a:pPr algn="just">
              <a:buNone/>
            </a:pPr>
            <a:r>
              <a:rPr lang="en-US" sz="3200" dirty="0" smtClean="0">
                <a:solidFill>
                  <a:schemeClr val="tx1"/>
                </a:solidFill>
                <a:latin typeface="Tempus Sans ITC" pitchFamily="82" charset="0"/>
              </a:rPr>
              <a:t>		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Ending on a very long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Madd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 – Replace the very-long-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madd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 with 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حُرُوفِ المَدِّ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Alif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, hold the letter for </a:t>
            </a:r>
            <a:r>
              <a:rPr lang="en-US" sz="3200" dirty="0" smtClean="0">
                <a:solidFill>
                  <a:schemeClr val="tx1"/>
                </a:solidFill>
                <a:latin typeface="Tempus Sans ITC" pitchFamily="82" charset="0"/>
              </a:rPr>
              <a:t>x2v </a:t>
            </a:r>
            <a:r>
              <a:rPr lang="en-US" sz="3200" dirty="0" err="1" smtClean="0">
                <a:solidFill>
                  <a:schemeClr val="tx1"/>
                </a:solidFill>
                <a:latin typeface="Tempus Sans ITC" pitchFamily="82" charset="0"/>
              </a:rPr>
              <a:t>Harakaat</a:t>
            </a:r>
            <a:endParaRPr lang="en-US" sz="3200" dirty="0" smtClean="0">
              <a:solidFill>
                <a:schemeClr val="tx1"/>
              </a:solidFill>
              <a:latin typeface="Tempus Sans ITC" pitchFamily="82" charset="0"/>
            </a:endParaRPr>
          </a:p>
          <a:p>
            <a:pPr algn="just">
              <a:buNone/>
            </a:pPr>
            <a:r>
              <a:rPr lang="en-IN" sz="3200" dirty="0" smtClean="0">
                <a:latin typeface="Tempus Sans ITC" pitchFamily="82" charset="0"/>
              </a:rPr>
              <a:t>Examples:</a:t>
            </a:r>
          </a:p>
          <a:p>
            <a:pPr algn="just" rtl="1">
              <a:buNone/>
            </a:pP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صَلَّىٰٓ = صَلَّىٰ</a:t>
            </a:r>
            <a:endParaRPr lang="en-IN" sz="3200" dirty="0" smtClean="0">
              <a:solidFill>
                <a:schemeClr val="tx1"/>
              </a:solidFill>
              <a:latin typeface="Tempus Sans ITC" pitchFamily="82" charset="0"/>
            </a:endParaRPr>
          </a:p>
          <a:p>
            <a:pPr algn="just" rtl="1">
              <a:buNone/>
            </a:pP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أَنَّآ = 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أَنَّا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423847"/>
            <a:ext cx="6911975" cy="719137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Oregano" pitchFamily="66" charset="0"/>
              </a:rPr>
              <a:t>Words ending with a </a:t>
            </a:r>
            <a:r>
              <a:rPr lang="ar-SA" dirty="0">
                <a:solidFill>
                  <a:srgbClr val="002060"/>
                </a:solidFill>
                <a:latin typeface="Oregano" pitchFamily="66" charset="0"/>
              </a:rPr>
              <a:t>حُرُوفِ المَدِّ ‘واي</a:t>
            </a:r>
            <a:endParaRPr lang="en-US" b="1" dirty="0">
              <a:solidFill>
                <a:srgbClr val="002060"/>
              </a:solidFill>
              <a:latin typeface="Oregano" pitchFamily="66" charset="0"/>
            </a:endParaRP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5918" y="1214422"/>
            <a:ext cx="7215238" cy="5143536"/>
          </a:xfrm>
        </p:spPr>
        <p:txBody>
          <a:bodyPr/>
          <a:lstStyle/>
          <a:p>
            <a:pPr algn="just">
              <a:buNone/>
            </a:pPr>
            <a:r>
              <a:rPr lang="en-US" sz="3200" dirty="0" smtClean="0">
                <a:solidFill>
                  <a:schemeClr val="tx1"/>
                </a:solidFill>
                <a:latin typeface="Tempus Sans ITC" pitchFamily="82" charset="0"/>
              </a:rPr>
              <a:t>		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If a stop is made on a 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ا۠ 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preceded by a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fathah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 is pronounced the same as the 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حُرُوفِ المَدِّ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Alif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 is elongated to x2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Harakaat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; but if you continue then skip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alif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 with an eye. This happens rarely when breath runs out but still worth learning</a:t>
            </a:r>
            <a:r>
              <a:rPr lang="en-US" sz="3200" dirty="0" smtClean="0">
                <a:solidFill>
                  <a:schemeClr val="tx1"/>
                </a:solidFill>
                <a:latin typeface="Tempus Sans ITC" pitchFamily="82" charset="0"/>
              </a:rPr>
              <a:t>.</a:t>
            </a:r>
          </a:p>
          <a:p>
            <a:pPr algn="just">
              <a:buNone/>
            </a:pPr>
            <a:r>
              <a:rPr lang="en-IN" sz="3200" dirty="0" smtClean="0">
                <a:latin typeface="Tempus Sans ITC" pitchFamily="82" charset="0"/>
              </a:rPr>
              <a:t>Examples:</a:t>
            </a:r>
          </a:p>
          <a:p>
            <a:pPr algn="just" rtl="1">
              <a:buNone/>
            </a:pP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قَوَارِيرَا۠ = قَوَارِيرَا</a:t>
            </a:r>
            <a:r>
              <a:rPr lang="en-IN" sz="3200" dirty="0" smtClean="0">
                <a:solidFill>
                  <a:schemeClr val="tx1"/>
                </a:solidFill>
                <a:latin typeface="Tempus Sans ITC" pitchFamily="82" charset="0"/>
              </a:rPr>
              <a:t>		</a:t>
            </a: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وَثَمُودَاْ = وَثَمُودَا</a:t>
            </a:r>
            <a:r>
              <a:rPr lang="en-IN" sz="3200" dirty="0" smtClean="0">
                <a:solidFill>
                  <a:schemeClr val="tx1"/>
                </a:solidFill>
                <a:latin typeface="Tempus Sans ITC" pitchFamily="82" charset="0"/>
              </a:rPr>
              <a:t>	</a:t>
            </a:r>
          </a:p>
          <a:p>
            <a:pPr algn="just" rtl="1">
              <a:buNone/>
            </a:pP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سَلَٰسِلَاْ = سَلَٰسِلَا</a:t>
            </a:r>
            <a:r>
              <a:rPr lang="en-IN" sz="3200" dirty="0" smtClean="0">
                <a:solidFill>
                  <a:schemeClr val="tx1"/>
                </a:solidFill>
                <a:latin typeface="Tempus Sans ITC" pitchFamily="82" charset="0"/>
              </a:rPr>
              <a:t>		</a:t>
            </a: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وَمَآ 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أَنَا۠ </a:t>
            </a: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= 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وَمَآ </a:t>
            </a: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أَنَا</a:t>
            </a:r>
            <a:endParaRPr lang="ar-SA" sz="3200" dirty="0">
              <a:solidFill>
                <a:schemeClr val="tx1"/>
              </a:solidFill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214290"/>
            <a:ext cx="6911975" cy="719137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Oregano" pitchFamily="66" charset="0"/>
              </a:rPr>
              <a:t>Words ending with a </a:t>
            </a:r>
            <a:r>
              <a:rPr lang="ar-SA" dirty="0">
                <a:solidFill>
                  <a:srgbClr val="002060"/>
                </a:solidFill>
                <a:latin typeface="Oregano" pitchFamily="66" charset="0"/>
              </a:rPr>
              <a:t>حُرُوفِ المَدِّ ‘واي</a:t>
            </a:r>
            <a:endParaRPr lang="en-US" b="1" dirty="0">
              <a:solidFill>
                <a:srgbClr val="002060"/>
              </a:solidFill>
              <a:latin typeface="Oregano" pitchFamily="66" charset="0"/>
            </a:endParaRP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5918" y="928670"/>
            <a:ext cx="7215238" cy="5143536"/>
          </a:xfrm>
        </p:spPr>
        <p:txBody>
          <a:bodyPr/>
          <a:lstStyle/>
          <a:p>
            <a:pPr algn="just">
              <a:buNone/>
            </a:pPr>
            <a:r>
              <a:rPr lang="en-US" sz="3200" dirty="0">
                <a:latin typeface="Tempus Sans ITC" pitchFamily="82" charset="0"/>
              </a:rPr>
              <a:t>	</a:t>
            </a:r>
            <a:r>
              <a:rPr lang="en-US" sz="3200" dirty="0" smtClean="0">
                <a:latin typeface="Tempus Sans ITC" pitchFamily="82" charset="0"/>
              </a:rPr>
              <a:t>	</a:t>
            </a:r>
            <a:r>
              <a:rPr lang="en-US" sz="3200" dirty="0" smtClean="0">
                <a:solidFill>
                  <a:schemeClr val="tx1"/>
                </a:solidFill>
                <a:latin typeface="Tempus Sans ITC" pitchFamily="82" charset="0"/>
              </a:rPr>
              <a:t>However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, If a stop is made on a 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ا۠ 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preceded by a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waw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fathah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 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وَ, 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then replace 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وَ 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with a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sukoon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 and the vowel is read as a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sukoon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  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وۡ, 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which is pronounced the same as the 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حُرُوفِ المَدِّ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waw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 is elongated to x2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Harakaat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; but if you continue then skip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alif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 with an eye. This happens rarely when breath runs out but still worth </a:t>
            </a:r>
            <a:r>
              <a:rPr lang="en-US" sz="3200" dirty="0" smtClean="0">
                <a:solidFill>
                  <a:schemeClr val="tx1"/>
                </a:solidFill>
                <a:latin typeface="Tempus Sans ITC" pitchFamily="82" charset="0"/>
              </a:rPr>
              <a:t>learning</a:t>
            </a:r>
          </a:p>
          <a:p>
            <a:pPr algn="just">
              <a:buNone/>
            </a:pPr>
            <a:r>
              <a:rPr lang="en-IN" sz="3200" dirty="0" smtClean="0">
                <a:latin typeface="Tempus Sans ITC" pitchFamily="82" charset="0"/>
              </a:rPr>
              <a:t>Examples:</a:t>
            </a:r>
          </a:p>
          <a:p>
            <a:pPr algn="just" rtl="1">
              <a:buNone/>
            </a:pP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يَعۡفُوَاْ 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= يَعۡفُوۡ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214290"/>
            <a:ext cx="6911975" cy="719137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Oregano" pitchFamily="66" charset="0"/>
              </a:rPr>
              <a:t>Words ending with a </a:t>
            </a:r>
            <a:r>
              <a:rPr lang="ar-SA" dirty="0">
                <a:solidFill>
                  <a:srgbClr val="002060"/>
                </a:solidFill>
                <a:latin typeface="Oregano" pitchFamily="66" charset="0"/>
              </a:rPr>
              <a:t>حُرُوفِ المَدِّ ‘واي</a:t>
            </a:r>
            <a:endParaRPr lang="en-US" b="1" dirty="0">
              <a:solidFill>
                <a:srgbClr val="002060"/>
              </a:solidFill>
              <a:latin typeface="Oregano" pitchFamily="66" charset="0"/>
            </a:endParaRP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5918" y="928670"/>
            <a:ext cx="7215238" cy="5143536"/>
          </a:xfrm>
        </p:spPr>
        <p:txBody>
          <a:bodyPr/>
          <a:lstStyle/>
          <a:p>
            <a:pPr algn="just">
              <a:buNone/>
            </a:pPr>
            <a:r>
              <a:rPr lang="en-US" sz="3200" dirty="0" smtClean="0">
                <a:solidFill>
                  <a:schemeClr val="tx1"/>
                </a:solidFill>
                <a:latin typeface="Tempus Sans ITC" pitchFamily="82" charset="0"/>
              </a:rPr>
              <a:t>		If 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a word ends with a letter bearing a 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حُرُوفِ المَدِّ ‘و’ 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or ‘</a:t>
            </a:r>
            <a:r>
              <a:rPr lang="ar-SA" sz="3200" baseline="-25000" dirty="0">
                <a:solidFill>
                  <a:schemeClr val="tx1"/>
                </a:solidFill>
                <a:latin typeface="Tempus Sans ITC" pitchFamily="82" charset="0"/>
              </a:rPr>
              <a:t>ۦ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’, 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and preceded by a letter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Haa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 ’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ه’, 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then omit the 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حُرُوفِ المَدِّ  ‘و’ 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or ‘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ي’ 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and replace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Haa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 ’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ه’ 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with a </a:t>
            </a:r>
            <a:r>
              <a:rPr lang="en-US" sz="3200" dirty="0" err="1" smtClean="0">
                <a:solidFill>
                  <a:schemeClr val="tx1"/>
                </a:solidFill>
                <a:latin typeface="Tempus Sans ITC" pitchFamily="82" charset="0"/>
              </a:rPr>
              <a:t>sukoon</a:t>
            </a:r>
            <a:r>
              <a:rPr lang="en-US" sz="3200" dirty="0" smtClean="0">
                <a:solidFill>
                  <a:schemeClr val="tx1"/>
                </a:solidFill>
                <a:latin typeface="Tempus Sans ITC" pitchFamily="82" charset="0"/>
              </a:rPr>
              <a:t>.</a:t>
            </a:r>
          </a:p>
          <a:p>
            <a:pPr algn="just">
              <a:buNone/>
            </a:pPr>
            <a:r>
              <a:rPr lang="en-IN" sz="3200" dirty="0" smtClean="0">
                <a:latin typeface="Tempus Sans ITC" pitchFamily="82" charset="0"/>
              </a:rPr>
              <a:t>Examples:</a:t>
            </a:r>
          </a:p>
          <a:p>
            <a:pPr algn="just" rtl="1">
              <a:buNone/>
            </a:pP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فَلَهۡ 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= </a:t>
            </a: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فَلَهُۥ</a:t>
            </a:r>
            <a:endParaRPr lang="en-IN" sz="3200" dirty="0" smtClean="0">
              <a:solidFill>
                <a:schemeClr val="tx1"/>
              </a:solidFill>
              <a:latin typeface="Tempus Sans ITC" pitchFamily="82" charset="0"/>
            </a:endParaRPr>
          </a:p>
          <a:p>
            <a:pPr algn="just" rtl="1">
              <a:buNone/>
            </a:pP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رَّبِّهۡ 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= </a:t>
            </a: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رَّبِّهِۦۚ</a:t>
            </a:r>
            <a:endParaRPr lang="ar-SA" sz="3200" dirty="0">
              <a:solidFill>
                <a:schemeClr val="tx1"/>
              </a:solidFill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214290"/>
            <a:ext cx="6911975" cy="719137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Oregano" pitchFamily="66" charset="0"/>
              </a:rPr>
              <a:t>Words ending with a </a:t>
            </a:r>
            <a:r>
              <a:rPr lang="ar-SA" dirty="0">
                <a:solidFill>
                  <a:srgbClr val="002060"/>
                </a:solidFill>
                <a:latin typeface="Oregano" pitchFamily="66" charset="0"/>
              </a:rPr>
              <a:t>حُرُوفِ المَدِّ ‘واي</a:t>
            </a:r>
            <a:endParaRPr lang="en-US" b="1" dirty="0">
              <a:solidFill>
                <a:srgbClr val="002060"/>
              </a:solidFill>
              <a:latin typeface="Oregano" pitchFamily="66" charset="0"/>
            </a:endParaRP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5918" y="928670"/>
            <a:ext cx="7215238" cy="5143536"/>
          </a:xfrm>
        </p:spPr>
        <p:txBody>
          <a:bodyPr/>
          <a:lstStyle/>
          <a:p>
            <a:pPr algn="just">
              <a:buNone/>
            </a:pPr>
            <a:r>
              <a:rPr lang="en-US" sz="3200" dirty="0">
                <a:latin typeface="Tempus Sans ITC" pitchFamily="82" charset="0"/>
              </a:rPr>
              <a:t>	</a:t>
            </a:r>
            <a:r>
              <a:rPr lang="en-US" sz="3200" dirty="0" smtClean="0">
                <a:latin typeface="Tempus Sans ITC" pitchFamily="82" charset="0"/>
              </a:rPr>
              <a:t>	</a:t>
            </a:r>
            <a:r>
              <a:rPr lang="en-US" sz="3200" dirty="0" smtClean="0">
                <a:solidFill>
                  <a:schemeClr val="tx1"/>
                </a:solidFill>
                <a:latin typeface="Tempus Sans ITC" pitchFamily="82" charset="0"/>
              </a:rPr>
              <a:t>If 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a word ends with a letter bearing a 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حُرُوفِ المَدِّ ‘</a:t>
            </a:r>
            <a:r>
              <a:rPr lang="ar-SA" sz="3200" baseline="-25000" dirty="0">
                <a:solidFill>
                  <a:schemeClr val="tx1"/>
                </a:solidFill>
                <a:latin typeface="Tempus Sans ITC" pitchFamily="82" charset="0"/>
              </a:rPr>
              <a:t>ۦ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’, 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and preceded by a letter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Yaa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 ’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ي’ 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or any other letter with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kasrah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, then prolong as long </a:t>
            </a:r>
            <a:r>
              <a:rPr lang="en-US" sz="3200" dirty="0" smtClean="0">
                <a:solidFill>
                  <a:schemeClr val="tx1"/>
                </a:solidFill>
                <a:latin typeface="Tempus Sans ITC" pitchFamily="82" charset="0"/>
              </a:rPr>
              <a:t>vowel</a:t>
            </a:r>
          </a:p>
          <a:p>
            <a:pPr algn="just">
              <a:buNone/>
            </a:pPr>
            <a:r>
              <a:rPr lang="en-IN" sz="3200" dirty="0" smtClean="0">
                <a:latin typeface="Tempus Sans ITC" pitchFamily="82" charset="0"/>
              </a:rPr>
              <a:t>Examples:</a:t>
            </a:r>
          </a:p>
          <a:p>
            <a:pPr algn="just" rtl="1">
              <a:buNone/>
            </a:pP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يُحۡيِۦ 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= </a:t>
            </a: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يُحۡيِۦ</a:t>
            </a:r>
            <a:endParaRPr lang="en-IN" sz="3200" dirty="0" smtClean="0">
              <a:solidFill>
                <a:schemeClr val="tx1"/>
              </a:solidFill>
              <a:latin typeface="Tempus Sans ITC" pitchFamily="82" charset="0"/>
            </a:endParaRPr>
          </a:p>
          <a:p>
            <a:pPr algn="just" rtl="1">
              <a:buNone/>
            </a:pP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يَسۡتَحۡيِۦ 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= </a:t>
            </a: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يَسۡتَحۡيِۦٓ</a:t>
            </a:r>
            <a:endParaRPr lang="en-IN" sz="3200" dirty="0" smtClean="0">
              <a:solidFill>
                <a:schemeClr val="tx1"/>
              </a:solidFill>
              <a:latin typeface="Tempus Sans ITC" pitchFamily="82" charset="0"/>
            </a:endParaRPr>
          </a:p>
          <a:p>
            <a:pPr algn="just" rtl="1">
              <a:buNone/>
            </a:pP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وَيَهۡدِي 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= </a:t>
            </a: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وَيَهۡدِي</a:t>
            </a:r>
            <a:endParaRPr lang="en-IN" sz="3200" dirty="0" smtClean="0">
              <a:solidFill>
                <a:schemeClr val="tx1"/>
              </a:solidFill>
              <a:latin typeface="Tempus Sans ITC" pitchFamily="82" charset="0"/>
            </a:endParaRPr>
          </a:p>
          <a:p>
            <a:pPr algn="just" rtl="1">
              <a:buNone/>
            </a:pP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يَهۡدِيٓ 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= يَهۡدِي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57818" y="285728"/>
            <a:ext cx="3786214" cy="649288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Oregano" pitchFamily="66" charset="0"/>
              </a:rPr>
              <a:t>The Rules of Stopping </a:t>
            </a:r>
            <a:r>
              <a:rPr lang="en-US" b="1" dirty="0" smtClean="0">
                <a:solidFill>
                  <a:schemeClr val="bg1"/>
                </a:solidFill>
                <a:latin typeface="Oregano" pitchFamily="66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Oregano" pitchFamily="66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Oregano" pitchFamily="66" charset="0"/>
              </a:rPr>
              <a:t>or </a:t>
            </a:r>
            <a:r>
              <a:rPr lang="en-US" b="1" dirty="0">
                <a:solidFill>
                  <a:schemeClr val="bg1"/>
                </a:solidFill>
                <a:latin typeface="Oregano" pitchFamily="66" charset="0"/>
              </a:rPr>
              <a:t>Pausing (</a:t>
            </a:r>
            <a:r>
              <a:rPr lang="en-US" b="1" dirty="0" err="1">
                <a:solidFill>
                  <a:schemeClr val="bg1"/>
                </a:solidFill>
                <a:latin typeface="Oregano" pitchFamily="66" charset="0"/>
              </a:rPr>
              <a:t>Waqf</a:t>
            </a:r>
            <a:r>
              <a:rPr lang="en-US" b="1" dirty="0">
                <a:solidFill>
                  <a:schemeClr val="bg1"/>
                </a:solidFill>
                <a:latin typeface="Oregano" pitchFamily="66" charset="0"/>
              </a:rPr>
              <a:t>)</a:t>
            </a:r>
            <a:endParaRPr lang="uk-UA" dirty="0">
              <a:latin typeface="Tahoma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1681180"/>
            <a:ext cx="8929718" cy="4248150"/>
          </a:xfrm>
        </p:spPr>
        <p:txBody>
          <a:bodyPr/>
          <a:lstStyle/>
          <a:p>
            <a:pPr>
              <a:buNone/>
            </a:pPr>
            <a:r>
              <a:rPr lang="en-US" sz="2200" dirty="0" smtClean="0">
                <a:solidFill>
                  <a:schemeClr val="tx1"/>
                </a:solidFill>
                <a:latin typeface="Tempus Sans ITC" pitchFamily="82" charset="0"/>
              </a:rPr>
              <a:t>		This </a:t>
            </a:r>
            <a:r>
              <a:rPr lang="en-US" sz="2200" dirty="0">
                <a:solidFill>
                  <a:schemeClr val="tx1"/>
                </a:solidFill>
                <a:latin typeface="Tempus Sans ITC" pitchFamily="82" charset="0"/>
              </a:rPr>
              <a:t>lesson explains how to stop correctly, either at the end of a verse or in the middle when pausing to take </a:t>
            </a:r>
            <a:r>
              <a:rPr lang="en-US" sz="2200" dirty="0" smtClean="0">
                <a:solidFill>
                  <a:schemeClr val="tx1"/>
                </a:solidFill>
                <a:latin typeface="Tempus Sans ITC" pitchFamily="82" charset="0"/>
              </a:rPr>
              <a:t>breath.</a:t>
            </a:r>
          </a:p>
          <a:p>
            <a:pPr algn="just">
              <a:buNone/>
            </a:pPr>
            <a:r>
              <a:rPr lang="en-US" sz="2200" dirty="0">
                <a:latin typeface="Tempus Sans ITC" pitchFamily="82" charset="0"/>
              </a:rPr>
              <a:t>	</a:t>
            </a:r>
            <a:r>
              <a:rPr lang="en-US" sz="2200" dirty="0" smtClean="0">
                <a:latin typeface="Tempus Sans ITC" pitchFamily="82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Tempus Sans ITC" pitchFamily="82" charset="0"/>
              </a:rPr>
              <a:t>The </a:t>
            </a:r>
            <a:r>
              <a:rPr lang="en-US" sz="2200" dirty="0">
                <a:solidFill>
                  <a:schemeClr val="tx1"/>
                </a:solidFill>
                <a:latin typeface="Tempus Sans ITC" pitchFamily="82" charset="0"/>
              </a:rPr>
              <a:t>importance of </a:t>
            </a:r>
            <a:r>
              <a:rPr lang="en-US" sz="2200" dirty="0" err="1">
                <a:solidFill>
                  <a:schemeClr val="tx1"/>
                </a:solidFill>
                <a:latin typeface="Tempus Sans ITC" pitchFamily="82" charset="0"/>
              </a:rPr>
              <a:t>Waqf</a:t>
            </a:r>
            <a:r>
              <a:rPr lang="en-US" sz="2200" dirty="0">
                <a:solidFill>
                  <a:schemeClr val="tx1"/>
                </a:solidFill>
                <a:latin typeface="Tempus Sans ITC" pitchFamily="82" charset="0"/>
              </a:rPr>
              <a:t> is equal to that of </a:t>
            </a:r>
            <a:r>
              <a:rPr lang="en-US" sz="2200" dirty="0" err="1">
                <a:solidFill>
                  <a:schemeClr val="tx1"/>
                </a:solidFill>
                <a:latin typeface="Tempus Sans ITC" pitchFamily="82" charset="0"/>
              </a:rPr>
              <a:t>Tajweed</a:t>
            </a:r>
            <a:r>
              <a:rPr lang="en-US" sz="2200" dirty="0">
                <a:solidFill>
                  <a:schemeClr val="tx1"/>
                </a:solidFill>
                <a:latin typeface="Tempus Sans ITC" pitchFamily="82" charset="0"/>
              </a:rPr>
              <a:t> in regards to its obligatory status. Just knowing and being proficient in </a:t>
            </a:r>
            <a:r>
              <a:rPr lang="en-US" sz="2200" dirty="0" err="1">
                <a:solidFill>
                  <a:schemeClr val="tx1"/>
                </a:solidFill>
                <a:latin typeface="Tempus Sans ITC" pitchFamily="82" charset="0"/>
              </a:rPr>
              <a:t>Tajweed</a:t>
            </a:r>
            <a:r>
              <a:rPr lang="en-US" sz="2200" dirty="0">
                <a:solidFill>
                  <a:schemeClr val="tx1"/>
                </a:solidFill>
                <a:latin typeface="Tempus Sans ITC" pitchFamily="82" charset="0"/>
              </a:rPr>
              <a:t> alone is not sufficient. It should not be such that a person pays attention to </a:t>
            </a:r>
            <a:r>
              <a:rPr lang="en-US" sz="2200" dirty="0" err="1">
                <a:solidFill>
                  <a:schemeClr val="tx1"/>
                </a:solidFill>
                <a:latin typeface="Tempus Sans ITC" pitchFamily="82" charset="0"/>
              </a:rPr>
              <a:t>Tajweed</a:t>
            </a:r>
            <a:r>
              <a:rPr lang="en-US" sz="2200" dirty="0">
                <a:solidFill>
                  <a:schemeClr val="tx1"/>
                </a:solidFill>
                <a:latin typeface="Tempus Sans ITC" pitchFamily="82" charset="0"/>
              </a:rPr>
              <a:t>, and makes an all-out effort to recite correctly, but does not pay attention to the rules governing </a:t>
            </a:r>
            <a:r>
              <a:rPr lang="en-US" sz="2200" dirty="0" err="1">
                <a:solidFill>
                  <a:schemeClr val="tx1"/>
                </a:solidFill>
                <a:latin typeface="Tempus Sans ITC" pitchFamily="82" charset="0"/>
              </a:rPr>
              <a:t>Waqf</a:t>
            </a:r>
            <a:r>
              <a:rPr lang="en-US" sz="2200" dirty="0">
                <a:solidFill>
                  <a:schemeClr val="tx1"/>
                </a:solidFill>
                <a:latin typeface="Tempus Sans ITC" pitchFamily="82" charset="0"/>
              </a:rPr>
              <a:t>. Consequently, one has to be proficient and know the rules of </a:t>
            </a:r>
            <a:r>
              <a:rPr lang="en-US" sz="2200" dirty="0" err="1">
                <a:solidFill>
                  <a:schemeClr val="tx1"/>
                </a:solidFill>
                <a:latin typeface="Tempus Sans ITC" pitchFamily="82" charset="0"/>
              </a:rPr>
              <a:t>Waqf</a:t>
            </a:r>
            <a:r>
              <a:rPr lang="en-US" sz="2200" dirty="0">
                <a:solidFill>
                  <a:schemeClr val="tx1"/>
                </a:solidFill>
                <a:latin typeface="Tempus Sans ITC" pitchFamily="82" charset="0"/>
              </a:rPr>
              <a:t> as </a:t>
            </a:r>
            <a:r>
              <a:rPr lang="en-US" sz="2200" dirty="0" smtClean="0">
                <a:solidFill>
                  <a:schemeClr val="tx1"/>
                </a:solidFill>
                <a:latin typeface="Tempus Sans ITC" pitchFamily="82" charset="0"/>
              </a:rPr>
              <a:t>well.</a:t>
            </a:r>
          </a:p>
          <a:p>
            <a:pPr algn="just">
              <a:buNone/>
            </a:pPr>
            <a:r>
              <a:rPr lang="en-US" sz="2200" dirty="0">
                <a:latin typeface="Tempus Sans ITC" pitchFamily="82" charset="0"/>
              </a:rPr>
              <a:t>	</a:t>
            </a:r>
            <a:r>
              <a:rPr lang="en-US" sz="2200" dirty="0" smtClean="0">
                <a:latin typeface="Tempus Sans ITC" pitchFamily="82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Tempus Sans ITC" pitchFamily="82" charset="0"/>
              </a:rPr>
              <a:t>The </a:t>
            </a:r>
            <a:r>
              <a:rPr lang="en-US" sz="2200" dirty="0">
                <a:solidFill>
                  <a:schemeClr val="tx1"/>
                </a:solidFill>
                <a:latin typeface="Tempus Sans ITC" pitchFamily="82" charset="0"/>
              </a:rPr>
              <a:t>definition of </a:t>
            </a:r>
            <a:r>
              <a:rPr lang="en-US" sz="2200" dirty="0" err="1">
                <a:solidFill>
                  <a:schemeClr val="tx1"/>
                </a:solidFill>
                <a:latin typeface="Tempus Sans ITC" pitchFamily="82" charset="0"/>
              </a:rPr>
              <a:t>Waqf</a:t>
            </a:r>
            <a:r>
              <a:rPr lang="en-US" sz="2200" dirty="0">
                <a:solidFill>
                  <a:schemeClr val="tx1"/>
                </a:solidFill>
                <a:latin typeface="Tempus Sans ITC" pitchFamily="82" charset="0"/>
              </a:rPr>
              <a:t> is to pause in such a manner that the breath and voice terminates; thereafter to take in a new breath and also to have the intention of reading forward</a:t>
            </a:r>
            <a:r>
              <a:rPr lang="en-US" sz="2200" dirty="0" smtClean="0">
                <a:solidFill>
                  <a:schemeClr val="tx1"/>
                </a:solidFill>
                <a:latin typeface="Tempus Sans ITC" pitchFamily="82" charset="0"/>
              </a:rPr>
              <a:t>.</a:t>
            </a:r>
            <a:endParaRPr lang="en-US" sz="2200" dirty="0">
              <a:solidFill>
                <a:schemeClr val="tx1"/>
              </a:solidFill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214290"/>
            <a:ext cx="6911975" cy="719137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Oregano" pitchFamily="66" charset="0"/>
              </a:rPr>
              <a:t>Words ending with a </a:t>
            </a:r>
            <a:r>
              <a:rPr lang="ar-SA" dirty="0">
                <a:solidFill>
                  <a:srgbClr val="002060"/>
                </a:solidFill>
                <a:latin typeface="Oregano" pitchFamily="66" charset="0"/>
              </a:rPr>
              <a:t>حُرُوفِ المَدِّ ‘واي</a:t>
            </a:r>
            <a:endParaRPr lang="en-US" b="1" dirty="0">
              <a:solidFill>
                <a:srgbClr val="002060"/>
              </a:solidFill>
              <a:latin typeface="Oregano" pitchFamily="66" charset="0"/>
            </a:endParaRP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5918" y="928670"/>
            <a:ext cx="7215238" cy="5143536"/>
          </a:xfrm>
        </p:spPr>
        <p:txBody>
          <a:bodyPr/>
          <a:lstStyle/>
          <a:p>
            <a:pPr algn="just">
              <a:buNone/>
            </a:pPr>
            <a:r>
              <a:rPr lang="en-US" sz="3200" dirty="0" smtClean="0">
                <a:solidFill>
                  <a:schemeClr val="tx1"/>
                </a:solidFill>
                <a:latin typeface="Tempus Sans ITC" pitchFamily="82" charset="0"/>
              </a:rPr>
              <a:t>		Some 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words when upon stopping become long vowels because the last letter is a ‘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waaw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’ ‘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و’ 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or a ‘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yaa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’ ‘</a:t>
            </a: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ي’</a:t>
            </a:r>
            <a:endParaRPr lang="en-IN" sz="3200" dirty="0" smtClean="0">
              <a:solidFill>
                <a:schemeClr val="tx1"/>
              </a:solidFill>
              <a:latin typeface="Tempus Sans ITC" pitchFamily="82" charset="0"/>
            </a:endParaRPr>
          </a:p>
          <a:p>
            <a:pPr algn="just">
              <a:buNone/>
            </a:pPr>
            <a:r>
              <a:rPr lang="en-IN" sz="3200" dirty="0" smtClean="0">
                <a:latin typeface="Tempus Sans ITC" pitchFamily="82" charset="0"/>
              </a:rPr>
              <a:t>Examples:</a:t>
            </a:r>
          </a:p>
          <a:p>
            <a:pPr algn="just" rtl="1">
              <a:buNone/>
            </a:pP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هِيَ = هِي</a:t>
            </a:r>
            <a:endParaRPr lang="en-IN" sz="3200" dirty="0" smtClean="0">
              <a:solidFill>
                <a:schemeClr val="tx1"/>
              </a:solidFill>
              <a:latin typeface="Tempus Sans ITC" pitchFamily="82" charset="0"/>
            </a:endParaRPr>
          </a:p>
          <a:p>
            <a:pPr algn="just" rtl="1">
              <a:buNone/>
            </a:pP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هُوَ = 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هُو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214290"/>
            <a:ext cx="6911975" cy="719137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Oregano" pitchFamily="66" charset="0"/>
              </a:rPr>
              <a:t>Words ending with a </a:t>
            </a:r>
            <a:r>
              <a:rPr lang="ar-SA" dirty="0">
                <a:solidFill>
                  <a:srgbClr val="002060"/>
                </a:solidFill>
                <a:latin typeface="Oregano" pitchFamily="66" charset="0"/>
              </a:rPr>
              <a:t>حُرُوفِ المَدِّ ‘واي</a:t>
            </a:r>
            <a:endParaRPr lang="en-US" b="1" dirty="0">
              <a:solidFill>
                <a:srgbClr val="002060"/>
              </a:solidFill>
              <a:latin typeface="Oregano" pitchFamily="66" charset="0"/>
            </a:endParaRP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5918" y="928670"/>
            <a:ext cx="7215238" cy="5143536"/>
          </a:xfrm>
        </p:spPr>
        <p:txBody>
          <a:bodyPr/>
          <a:lstStyle/>
          <a:p>
            <a:pPr algn="just">
              <a:buNone/>
            </a:pPr>
            <a:r>
              <a:rPr lang="en-US" sz="3200" dirty="0" smtClean="0">
                <a:solidFill>
                  <a:schemeClr val="tx1"/>
                </a:solidFill>
                <a:latin typeface="Tempus Sans ITC" pitchFamily="82" charset="0"/>
              </a:rPr>
              <a:t>		If 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a word ends with ‘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waaw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’ ‘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و’ 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or a ‘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yaa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’ ‘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ي’, 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and is carrying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shaddah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, then it is pronounced with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Shaddah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 but the accompanying short vowel or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tanwin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 is replaced with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Sukoon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 and will be read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Saakin</a:t>
            </a:r>
            <a:r>
              <a:rPr lang="en-US" sz="3200" dirty="0" smtClean="0">
                <a:solidFill>
                  <a:schemeClr val="tx1"/>
                </a:solidFill>
                <a:latin typeface="Tempus Sans ITC" pitchFamily="82" charset="0"/>
              </a:rPr>
              <a:t>.</a:t>
            </a:r>
          </a:p>
          <a:p>
            <a:pPr algn="just">
              <a:buNone/>
            </a:pPr>
            <a:r>
              <a:rPr lang="en-IN" sz="3200" dirty="0" smtClean="0">
                <a:latin typeface="Tempus Sans ITC" pitchFamily="82" charset="0"/>
              </a:rPr>
              <a:t>Examples:</a:t>
            </a:r>
          </a:p>
          <a:p>
            <a:pPr algn="just" rtl="1">
              <a:buNone/>
            </a:pP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عَدُوّٞۖ 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= </a:t>
            </a: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عَدُوّۡ</a:t>
            </a:r>
            <a:endParaRPr lang="en-IN" sz="3200" smtClean="0">
              <a:solidFill>
                <a:schemeClr val="tx1"/>
              </a:solidFill>
              <a:latin typeface="Tempus Sans ITC" pitchFamily="82" charset="0"/>
            </a:endParaRPr>
          </a:p>
          <a:p>
            <a:pPr algn="just" rtl="1">
              <a:buNone/>
            </a:pPr>
            <a:r>
              <a:rPr lang="ar-SA" sz="3200" smtClean="0">
                <a:solidFill>
                  <a:schemeClr val="tx1"/>
                </a:solidFill>
                <a:latin typeface="Tempus Sans ITC" pitchFamily="82" charset="0"/>
              </a:rPr>
              <a:t>إِلَيَّۚ 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= إِلَيّۡ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5210193"/>
            <a:ext cx="6911975" cy="719137"/>
          </a:xfrm>
        </p:spPr>
        <p:txBody>
          <a:bodyPr/>
          <a:lstStyle/>
          <a:p>
            <a:pPr algn="ctr"/>
            <a:r>
              <a:rPr lang="en-IN" sz="8000" dirty="0" smtClean="0">
                <a:solidFill>
                  <a:srgbClr val="002060"/>
                </a:solidFill>
                <a:latin typeface="Oregano" pitchFamily="66" charset="0"/>
              </a:rPr>
              <a:t>Thank You</a:t>
            </a:r>
            <a:endParaRPr lang="en-US" sz="8000" b="1" dirty="0">
              <a:solidFill>
                <a:srgbClr val="002060"/>
              </a:solidFill>
              <a:latin typeface="Oregano" pitchFamily="66" charset="0"/>
            </a:endParaRPr>
          </a:p>
        </p:txBody>
      </p:sp>
      <p:pic>
        <p:nvPicPr>
          <p:cNvPr id="5" name="Picture 4" descr="Tn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84" y="1357298"/>
            <a:ext cx="6484550" cy="3500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533547"/>
            <a:ext cx="8786874" cy="496728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Tempus Sans ITC" pitchFamily="82" charset="0"/>
              </a:rPr>
              <a:t>Al-</a:t>
            </a:r>
            <a:r>
              <a:rPr lang="en-US" dirty="0" err="1">
                <a:solidFill>
                  <a:schemeClr val="tx1"/>
                </a:solidFill>
                <a:latin typeface="Tempus Sans ITC" pitchFamily="82" charset="0"/>
              </a:rPr>
              <a:t>Waqf</a:t>
            </a:r>
            <a:r>
              <a:rPr lang="en-US" dirty="0">
                <a:solidFill>
                  <a:schemeClr val="tx1"/>
                </a:solidFill>
                <a:latin typeface="Tempus Sans ITC" pitchFamily="8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empus Sans ITC" pitchFamily="82" charset="0"/>
              </a:rPr>
              <a:t>bis-Sukoon</a:t>
            </a:r>
            <a:r>
              <a:rPr lang="en-US" dirty="0">
                <a:solidFill>
                  <a:schemeClr val="tx1"/>
                </a:solidFill>
                <a:latin typeface="Tempus Sans ITC" pitchFamily="8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empus Sans ITC" pitchFamily="82" charset="0"/>
              </a:rPr>
              <a:t>al-</a:t>
            </a:r>
            <a:r>
              <a:rPr lang="en-US" dirty="0" err="1" smtClean="0">
                <a:solidFill>
                  <a:schemeClr val="tx1"/>
                </a:solidFill>
                <a:latin typeface="Tempus Sans ITC" pitchFamily="82" charset="0"/>
              </a:rPr>
              <a:t>Mahd</a:t>
            </a:r>
            <a:r>
              <a:rPr lang="en-US" dirty="0" smtClean="0">
                <a:solidFill>
                  <a:schemeClr val="tx1"/>
                </a:solidFill>
                <a:latin typeface="Tempus Sans ITC" pitchFamily="82" charset="0"/>
              </a:rPr>
              <a:t> Stopping </a:t>
            </a:r>
            <a:r>
              <a:rPr lang="en-US" dirty="0">
                <a:solidFill>
                  <a:schemeClr val="tx1"/>
                </a:solidFill>
                <a:latin typeface="Tempus Sans ITC" pitchFamily="82" charset="0"/>
              </a:rPr>
              <a:t>on a </a:t>
            </a:r>
            <a:r>
              <a:rPr lang="en-US" dirty="0" err="1" smtClean="0">
                <a:solidFill>
                  <a:schemeClr val="tx1"/>
                </a:solidFill>
                <a:latin typeface="Tempus Sans ITC" pitchFamily="82" charset="0"/>
              </a:rPr>
              <a:t>Sukoon</a:t>
            </a:r>
            <a:r>
              <a:rPr lang="en-US" dirty="0" smtClean="0">
                <a:solidFill>
                  <a:schemeClr val="tx1"/>
                </a:solidFill>
                <a:latin typeface="Tempus Sans ITC" pitchFamily="82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Tempus Sans ITC" pitchFamily="82" charset="0"/>
              </a:rPr>
              <a:t>Al-</a:t>
            </a:r>
            <a:r>
              <a:rPr lang="en-US" dirty="0" err="1">
                <a:solidFill>
                  <a:schemeClr val="tx1"/>
                </a:solidFill>
                <a:latin typeface="Tempus Sans ITC" pitchFamily="82" charset="0"/>
              </a:rPr>
              <a:t>Waqf</a:t>
            </a:r>
            <a:r>
              <a:rPr lang="en-US" dirty="0">
                <a:solidFill>
                  <a:schemeClr val="tx1"/>
                </a:solidFill>
                <a:latin typeface="Tempus Sans ITC" pitchFamily="8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empus Sans ITC" pitchFamily="82" charset="0"/>
              </a:rPr>
              <a:t>bil-Iskan</a:t>
            </a:r>
            <a:r>
              <a:rPr lang="en-US" dirty="0" smtClean="0">
                <a:solidFill>
                  <a:schemeClr val="tx1"/>
                </a:solidFill>
                <a:latin typeface="Tempus Sans ITC" pitchFamily="82" charset="0"/>
              </a:rPr>
              <a:t> A </a:t>
            </a:r>
            <a:r>
              <a:rPr lang="en-US" dirty="0">
                <a:solidFill>
                  <a:schemeClr val="tx1"/>
                </a:solidFill>
                <a:latin typeface="Tempus Sans ITC" pitchFamily="82" charset="0"/>
              </a:rPr>
              <a:t>stop Conferring a </a:t>
            </a:r>
            <a:r>
              <a:rPr lang="en-US" dirty="0" err="1" smtClean="0">
                <a:solidFill>
                  <a:schemeClr val="tx1"/>
                </a:solidFill>
                <a:latin typeface="Tempus Sans ITC" pitchFamily="82" charset="0"/>
              </a:rPr>
              <a:t>Sukoon</a:t>
            </a:r>
            <a:r>
              <a:rPr lang="en-US" dirty="0" smtClean="0">
                <a:solidFill>
                  <a:schemeClr val="tx1"/>
                </a:solidFill>
                <a:latin typeface="Tempus Sans ITC" pitchFamily="82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Tempus Sans ITC" pitchFamily="82" charset="0"/>
              </a:rPr>
              <a:t>Al-</a:t>
            </a:r>
            <a:r>
              <a:rPr lang="en-US" dirty="0" err="1">
                <a:solidFill>
                  <a:schemeClr val="tx1"/>
                </a:solidFill>
                <a:latin typeface="Tempus Sans ITC" pitchFamily="82" charset="0"/>
              </a:rPr>
              <a:t>Waqf</a:t>
            </a:r>
            <a:r>
              <a:rPr lang="en-US" dirty="0">
                <a:solidFill>
                  <a:schemeClr val="tx1"/>
                </a:solidFill>
                <a:latin typeface="Tempus Sans ITC" pitchFamily="8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empus Sans ITC" pitchFamily="82" charset="0"/>
              </a:rPr>
              <a:t>bil-Ibdal</a:t>
            </a:r>
            <a:r>
              <a:rPr lang="en-US" dirty="0">
                <a:solidFill>
                  <a:schemeClr val="tx1"/>
                </a:solidFill>
                <a:latin typeface="Tempus Sans ITC" pitchFamily="8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empus Sans ITC" pitchFamily="82" charset="0"/>
              </a:rPr>
              <a:t>l Transforming Stop.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empus Sans ITC" pitchFamily="82" charset="0"/>
              </a:rPr>
              <a:t>Al-</a:t>
            </a:r>
            <a:r>
              <a:rPr lang="en-US" dirty="0" err="1" smtClean="0">
                <a:solidFill>
                  <a:schemeClr val="tx1"/>
                </a:solidFill>
                <a:latin typeface="Tempus Sans ITC" pitchFamily="82" charset="0"/>
              </a:rPr>
              <a:t>Waqf</a:t>
            </a:r>
            <a:r>
              <a:rPr lang="en-US" dirty="0" smtClean="0">
                <a:solidFill>
                  <a:schemeClr val="tx1"/>
                </a:solidFill>
                <a:latin typeface="Tempus Sans ITC" pitchFamily="8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empus Sans ITC" pitchFamily="82" charset="0"/>
              </a:rPr>
              <a:t>bil-Ibdal</a:t>
            </a:r>
            <a:r>
              <a:rPr lang="en-US" dirty="0">
                <a:solidFill>
                  <a:schemeClr val="tx1"/>
                </a:solidFill>
                <a:latin typeface="Tempus Sans ITC" pitchFamily="8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empus Sans ITC" pitchFamily="82" charset="0"/>
              </a:rPr>
              <a:t>ll</a:t>
            </a:r>
            <a:r>
              <a:rPr lang="en-US" dirty="0" smtClean="0">
                <a:solidFill>
                  <a:schemeClr val="tx1"/>
                </a:solidFill>
                <a:latin typeface="Tempus Sans ITC" pitchFamily="82" charset="0"/>
              </a:rPr>
              <a:t> Transforming Stop.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empus Sans ITC" pitchFamily="82" charset="0"/>
              </a:rPr>
              <a:t>Ending </a:t>
            </a:r>
            <a:r>
              <a:rPr lang="en-US" dirty="0">
                <a:solidFill>
                  <a:schemeClr val="tx1"/>
                </a:solidFill>
                <a:latin typeface="Tempus Sans ITC" pitchFamily="82" charset="0"/>
              </a:rPr>
              <a:t>on a </a:t>
            </a:r>
            <a:r>
              <a:rPr lang="en-US" dirty="0" err="1">
                <a:solidFill>
                  <a:schemeClr val="tx1"/>
                </a:solidFill>
                <a:latin typeface="Tempus Sans ITC" pitchFamily="82" charset="0"/>
              </a:rPr>
              <a:t>Mushaddad</a:t>
            </a:r>
            <a:r>
              <a:rPr lang="en-US" dirty="0">
                <a:solidFill>
                  <a:schemeClr val="tx1"/>
                </a:solidFill>
                <a:latin typeface="Tempus Sans ITC" pitchFamily="82" charset="0"/>
              </a:rPr>
              <a:t> ‘ـّ’ </a:t>
            </a:r>
            <a:r>
              <a:rPr lang="en-US" dirty="0" smtClean="0">
                <a:solidFill>
                  <a:schemeClr val="tx1"/>
                </a:solidFill>
                <a:latin typeface="Tempus Sans ITC" pitchFamily="82" charset="0"/>
              </a:rPr>
              <a:t>Letter.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empus Sans ITC" pitchFamily="82" charset="0"/>
              </a:rPr>
              <a:t>Words </a:t>
            </a:r>
            <a:r>
              <a:rPr lang="en-US" dirty="0">
                <a:solidFill>
                  <a:schemeClr val="tx1"/>
                </a:solidFill>
                <a:latin typeface="Tempus Sans ITC" pitchFamily="82" charset="0"/>
              </a:rPr>
              <a:t>ending with a </a:t>
            </a:r>
            <a:r>
              <a:rPr lang="ar-SA" dirty="0">
                <a:solidFill>
                  <a:schemeClr val="tx1"/>
                </a:solidFill>
                <a:latin typeface="Tempus Sans ITC" pitchFamily="82" charset="0"/>
              </a:rPr>
              <a:t>حُرُوفِ المَدِّ ‘</a:t>
            </a:r>
            <a:r>
              <a:rPr lang="ar-SA" dirty="0" smtClean="0">
                <a:solidFill>
                  <a:schemeClr val="tx1"/>
                </a:solidFill>
                <a:latin typeface="Tempus Sans ITC" pitchFamily="82" charset="0"/>
              </a:rPr>
              <a:t>واي</a:t>
            </a:r>
            <a:r>
              <a:rPr lang="en-IN" dirty="0" smtClean="0">
                <a:solidFill>
                  <a:schemeClr val="tx1"/>
                </a:solidFill>
                <a:latin typeface="Tempus Sans ITC" pitchFamily="82" charset="0"/>
              </a:rPr>
              <a:t>.</a:t>
            </a:r>
            <a:endParaRPr lang="en-US" dirty="0">
              <a:latin typeface="Tempus Sans ITC" pitchFamily="82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357686" y="350820"/>
            <a:ext cx="4857784" cy="64928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Oregano" pitchFamily="66" charset="0"/>
              </a:rPr>
              <a:t>There are following different kinds of stopping or pausing:</a:t>
            </a:r>
            <a:endParaRPr lang="uk-UA" dirty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423847"/>
            <a:ext cx="6911975" cy="719137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Oregano" pitchFamily="66" charset="0"/>
              </a:rPr>
              <a:t>Al-</a:t>
            </a:r>
            <a:r>
              <a:rPr lang="en-US" dirty="0" err="1">
                <a:solidFill>
                  <a:srgbClr val="002060"/>
                </a:solidFill>
                <a:latin typeface="Oregano" pitchFamily="66" charset="0"/>
              </a:rPr>
              <a:t>Waqf</a:t>
            </a:r>
            <a:r>
              <a:rPr lang="en-US" dirty="0">
                <a:solidFill>
                  <a:srgbClr val="002060"/>
                </a:solidFill>
                <a:latin typeface="Oregano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Oregano" pitchFamily="66" charset="0"/>
              </a:rPr>
              <a:t>bis-Sukoon</a:t>
            </a:r>
            <a:r>
              <a:rPr lang="en-US" dirty="0">
                <a:solidFill>
                  <a:srgbClr val="002060"/>
                </a:solidFill>
                <a:latin typeface="Oregano" pitchFamily="66" charset="0"/>
              </a:rPr>
              <a:t> al-</a:t>
            </a:r>
            <a:r>
              <a:rPr lang="en-US" dirty="0" err="1">
                <a:solidFill>
                  <a:srgbClr val="002060"/>
                </a:solidFill>
                <a:latin typeface="Oregano" pitchFamily="66" charset="0"/>
              </a:rPr>
              <a:t>Mahd</a:t>
            </a:r>
            <a:r>
              <a:rPr lang="en-US" dirty="0" smtClean="0">
                <a:solidFill>
                  <a:srgbClr val="002060"/>
                </a:solidFill>
                <a:latin typeface="Oregano" pitchFamily="66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Oregano" pitchFamily="66" charset="0"/>
              </a:rPr>
            </a:br>
            <a:r>
              <a:rPr lang="en-US" dirty="0">
                <a:solidFill>
                  <a:srgbClr val="002060"/>
                </a:solidFill>
                <a:latin typeface="Oregano" pitchFamily="66" charset="0"/>
              </a:rPr>
              <a:t>Stopping on a </a:t>
            </a:r>
            <a:r>
              <a:rPr lang="en-US" dirty="0" err="1">
                <a:solidFill>
                  <a:srgbClr val="002060"/>
                </a:solidFill>
                <a:latin typeface="Oregano" pitchFamily="66" charset="0"/>
              </a:rPr>
              <a:t>Sukoon</a:t>
            </a:r>
            <a:endParaRPr lang="en-US" b="1" dirty="0">
              <a:solidFill>
                <a:srgbClr val="002060"/>
              </a:solidFill>
              <a:latin typeface="Oregano" pitchFamily="66" charset="0"/>
            </a:endParaRP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1428737"/>
            <a:ext cx="6911975" cy="5143536"/>
          </a:xfrm>
        </p:spPr>
        <p:txBody>
          <a:bodyPr/>
          <a:lstStyle/>
          <a:p>
            <a:pPr algn="just">
              <a:buNone/>
            </a:pPr>
            <a:r>
              <a:rPr lang="en-US" sz="3000" dirty="0" smtClean="0">
                <a:solidFill>
                  <a:schemeClr val="tx1"/>
                </a:solidFill>
                <a:latin typeface="Tempus Sans ITC" pitchFamily="82" charset="0"/>
              </a:rPr>
              <a:t>		If </a:t>
            </a:r>
            <a:r>
              <a:rPr lang="en-US" sz="3000" dirty="0">
                <a:solidFill>
                  <a:schemeClr val="tx1"/>
                </a:solidFill>
                <a:latin typeface="Tempus Sans ITC" pitchFamily="82" charset="0"/>
              </a:rPr>
              <a:t>a stop is made on a letter bearing a </a:t>
            </a:r>
            <a:r>
              <a:rPr lang="en-US" sz="3000" dirty="0" err="1">
                <a:solidFill>
                  <a:schemeClr val="tx1"/>
                </a:solidFill>
                <a:latin typeface="Tempus Sans ITC" pitchFamily="82" charset="0"/>
              </a:rPr>
              <a:t>sukoon</a:t>
            </a:r>
            <a:r>
              <a:rPr lang="en-US" sz="3000" dirty="0">
                <a:solidFill>
                  <a:schemeClr val="tx1"/>
                </a:solidFill>
                <a:latin typeface="Tempus Sans ITC" pitchFamily="82" charset="0"/>
              </a:rPr>
              <a:t>, it stays the same and is pronounced the same. However, if the last word is a </a:t>
            </a:r>
            <a:r>
              <a:rPr lang="en-US" sz="3000" dirty="0" err="1">
                <a:solidFill>
                  <a:schemeClr val="tx1"/>
                </a:solidFill>
                <a:latin typeface="Tempus Sans ITC" pitchFamily="82" charset="0"/>
              </a:rPr>
              <a:t>Qalqalah</a:t>
            </a:r>
            <a:r>
              <a:rPr lang="en-US" sz="3000" dirty="0">
                <a:solidFill>
                  <a:schemeClr val="tx1"/>
                </a:solidFill>
                <a:latin typeface="Tempus Sans ITC" pitchFamily="82" charset="0"/>
              </a:rPr>
              <a:t> </a:t>
            </a:r>
            <a:r>
              <a:rPr lang="en-US" sz="3000" dirty="0" smtClean="0">
                <a:solidFill>
                  <a:schemeClr val="tx1"/>
                </a:solidFill>
                <a:latin typeface="Tempus Sans ITC" pitchFamily="82" charset="0"/>
              </a:rPr>
              <a:t>Letter</a:t>
            </a:r>
          </a:p>
          <a:p>
            <a:pPr algn="just">
              <a:buNone/>
            </a:pPr>
            <a:r>
              <a:rPr lang="en-US" sz="3000" dirty="0">
                <a:solidFill>
                  <a:schemeClr val="tx1"/>
                </a:solidFill>
                <a:latin typeface="Tempus Sans ITC" pitchFamily="82" charset="0"/>
              </a:rPr>
              <a:t>    </a:t>
            </a:r>
            <a:r>
              <a:rPr lang="ar-SA" sz="3000" dirty="0" smtClean="0">
                <a:solidFill>
                  <a:schemeClr val="tx1"/>
                </a:solidFill>
                <a:latin typeface="Tempus Sans ITC" pitchFamily="82" charset="0"/>
              </a:rPr>
              <a:t>قۡ </a:t>
            </a:r>
            <a:r>
              <a:rPr lang="ar-SA" sz="3000" dirty="0">
                <a:solidFill>
                  <a:schemeClr val="tx1"/>
                </a:solidFill>
                <a:latin typeface="Tempus Sans ITC" pitchFamily="82" charset="0"/>
              </a:rPr>
              <a:t>طۡ بۡ جۡ دۡ    </a:t>
            </a:r>
            <a:r>
              <a:rPr lang="en-IN" sz="3000" dirty="0" smtClean="0">
                <a:solidFill>
                  <a:schemeClr val="tx1"/>
                </a:solidFill>
                <a:latin typeface="Tempus Sans ITC" pitchFamily="82" charset="0"/>
              </a:rPr>
              <a:t> </a:t>
            </a:r>
            <a:r>
              <a:rPr lang="en-US" sz="3000" dirty="0" smtClean="0">
                <a:solidFill>
                  <a:schemeClr val="tx1"/>
                </a:solidFill>
                <a:latin typeface="Tempus Sans ITC" pitchFamily="82" charset="0"/>
              </a:rPr>
              <a:t>then </a:t>
            </a:r>
            <a:r>
              <a:rPr lang="en-US" sz="3000" dirty="0">
                <a:solidFill>
                  <a:schemeClr val="tx1"/>
                </a:solidFill>
                <a:latin typeface="Tempus Sans ITC" pitchFamily="82" charset="0"/>
              </a:rPr>
              <a:t>it will be read with an echoing sound with the </a:t>
            </a:r>
            <a:r>
              <a:rPr lang="en-US" sz="3000" dirty="0" err="1" smtClean="0">
                <a:solidFill>
                  <a:schemeClr val="tx1"/>
                </a:solidFill>
                <a:latin typeface="Tempus Sans ITC" pitchFamily="82" charset="0"/>
              </a:rPr>
              <a:t>Qalqalah</a:t>
            </a:r>
            <a:r>
              <a:rPr lang="en-US" sz="3000" dirty="0" smtClean="0">
                <a:solidFill>
                  <a:schemeClr val="tx1"/>
                </a:solidFill>
                <a:latin typeface="Tempus Sans ITC" pitchFamily="82" charset="0"/>
              </a:rPr>
              <a:t>.</a:t>
            </a:r>
          </a:p>
          <a:p>
            <a:pPr algn="just">
              <a:buNone/>
            </a:pPr>
            <a:r>
              <a:rPr lang="en-IN" sz="3000" dirty="0" smtClean="0">
                <a:latin typeface="Tempus Sans ITC" pitchFamily="82" charset="0"/>
              </a:rPr>
              <a:t>Examples:</a:t>
            </a:r>
            <a:endParaRPr lang="en-US" sz="3000" dirty="0" smtClean="0">
              <a:solidFill>
                <a:schemeClr val="tx1"/>
              </a:solidFill>
              <a:latin typeface="Tempus Sans ITC" pitchFamily="82" charset="0"/>
            </a:endParaRPr>
          </a:p>
          <a:p>
            <a:pPr algn="just" rtl="1">
              <a:buNone/>
            </a:pPr>
            <a:r>
              <a:rPr lang="ar-SA" sz="3000" dirty="0" smtClean="0">
                <a:solidFill>
                  <a:schemeClr val="tx1"/>
                </a:solidFill>
                <a:latin typeface="Tempus Sans ITC" pitchFamily="82" charset="0"/>
              </a:rPr>
              <a:t>كَفَرُوۡا = كَفَرُوۡ</a:t>
            </a:r>
            <a:endParaRPr lang="en-IN" sz="3000" dirty="0" smtClean="0">
              <a:solidFill>
                <a:schemeClr val="tx1"/>
              </a:solidFill>
              <a:latin typeface="Tempus Sans ITC" pitchFamily="82" charset="0"/>
            </a:endParaRPr>
          </a:p>
          <a:p>
            <a:pPr algn="just" rtl="1">
              <a:buNone/>
            </a:pPr>
            <a:r>
              <a:rPr lang="ar-SA" sz="3000" dirty="0" smtClean="0">
                <a:solidFill>
                  <a:schemeClr val="tx1"/>
                </a:solidFill>
                <a:latin typeface="Tempus Sans ITC" pitchFamily="82" charset="0"/>
              </a:rPr>
              <a:t>يُولَدۡ = يُولَدۡ</a:t>
            </a:r>
            <a:endParaRPr lang="en-IN" sz="3000" dirty="0" smtClean="0">
              <a:solidFill>
                <a:schemeClr val="tx1"/>
              </a:solidFill>
              <a:latin typeface="Tempus Sans ITC" pitchFamily="82" charset="0"/>
            </a:endParaRPr>
          </a:p>
          <a:p>
            <a:pPr algn="just" rtl="1">
              <a:buNone/>
            </a:pPr>
            <a:r>
              <a:rPr lang="ar-SA" sz="3000" dirty="0" smtClean="0">
                <a:solidFill>
                  <a:schemeClr val="tx1"/>
                </a:solidFill>
                <a:latin typeface="Tempus Sans ITC" pitchFamily="82" charset="0"/>
              </a:rPr>
              <a:t>اَعۡمَالَهُمۡ = </a:t>
            </a:r>
            <a:r>
              <a:rPr lang="ar-SA" sz="3000" dirty="0">
                <a:solidFill>
                  <a:schemeClr val="tx1"/>
                </a:solidFill>
                <a:latin typeface="Tempus Sans ITC" pitchFamily="82" charset="0"/>
              </a:rPr>
              <a:t>اَعۡمَالَهُمۡ</a:t>
            </a:r>
          </a:p>
          <a:p>
            <a:pPr>
              <a:buNone/>
            </a:pPr>
            <a:endParaRPr lang="en-US" sz="3000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423847"/>
            <a:ext cx="6911975" cy="719137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Oregano" pitchFamily="66" charset="0"/>
              </a:rPr>
              <a:t>Al-</a:t>
            </a:r>
            <a:r>
              <a:rPr lang="en-US" dirty="0" err="1">
                <a:solidFill>
                  <a:srgbClr val="002060"/>
                </a:solidFill>
                <a:latin typeface="Oregano" pitchFamily="66" charset="0"/>
              </a:rPr>
              <a:t>Waqf</a:t>
            </a:r>
            <a:r>
              <a:rPr lang="en-US" dirty="0">
                <a:solidFill>
                  <a:srgbClr val="002060"/>
                </a:solidFill>
                <a:latin typeface="Oregano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Oregano" pitchFamily="66" charset="0"/>
              </a:rPr>
              <a:t>bil-Iskan</a:t>
            </a:r>
            <a:r>
              <a:rPr lang="en-US" dirty="0" smtClean="0">
                <a:solidFill>
                  <a:srgbClr val="002060"/>
                </a:solidFill>
                <a:latin typeface="Oregano" pitchFamily="66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Oregano" pitchFamily="66" charset="0"/>
              </a:rPr>
            </a:br>
            <a:r>
              <a:rPr lang="en-US" dirty="0">
                <a:solidFill>
                  <a:srgbClr val="002060"/>
                </a:solidFill>
                <a:latin typeface="Oregano" pitchFamily="66" charset="0"/>
              </a:rPr>
              <a:t>A stop Conferring a </a:t>
            </a:r>
            <a:r>
              <a:rPr lang="en-US" dirty="0" err="1">
                <a:solidFill>
                  <a:srgbClr val="002060"/>
                </a:solidFill>
                <a:latin typeface="Oregano" pitchFamily="66" charset="0"/>
              </a:rPr>
              <a:t>Sukoon</a:t>
            </a:r>
            <a:endParaRPr lang="en-US" b="1" dirty="0">
              <a:solidFill>
                <a:srgbClr val="002060"/>
              </a:solidFill>
              <a:latin typeface="Oregano" pitchFamily="66" charset="0"/>
            </a:endParaRP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1637" y="1428737"/>
            <a:ext cx="7429519" cy="5143536"/>
          </a:xfrm>
        </p:spPr>
        <p:txBody>
          <a:bodyPr/>
          <a:lstStyle/>
          <a:p>
            <a:pPr algn="just">
              <a:buNone/>
            </a:pPr>
            <a:r>
              <a:rPr lang="en-US" sz="3000" dirty="0" smtClean="0">
                <a:solidFill>
                  <a:schemeClr val="tx1"/>
                </a:solidFill>
                <a:latin typeface="Tempus Sans ITC" pitchFamily="82" charset="0"/>
              </a:rPr>
              <a:t>		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If a stop is made on a letter that has a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fatha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kasrah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dhummah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kasrahtain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 or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dhummatain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 then replace it with a </a:t>
            </a:r>
            <a:r>
              <a:rPr lang="en-US" sz="3200" dirty="0" err="1" smtClean="0">
                <a:solidFill>
                  <a:schemeClr val="tx1"/>
                </a:solidFill>
                <a:latin typeface="Tempus Sans ITC" pitchFamily="82" charset="0"/>
              </a:rPr>
              <a:t>sukoon</a:t>
            </a:r>
            <a:r>
              <a:rPr lang="en-US" sz="3200" dirty="0" smtClean="0">
                <a:solidFill>
                  <a:schemeClr val="tx1"/>
                </a:solidFill>
                <a:latin typeface="Tempus Sans ITC" pitchFamily="82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and the vowel is read as a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sukoon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 on the last letter. However, if the last word is a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Qalqalah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empus Sans ITC" pitchFamily="82" charset="0"/>
              </a:rPr>
              <a:t>letter</a:t>
            </a:r>
            <a:br>
              <a:rPr lang="en-US" sz="3200" dirty="0" smtClean="0">
                <a:solidFill>
                  <a:schemeClr val="tx1"/>
                </a:solidFill>
                <a:latin typeface="Tempus Sans ITC" pitchFamily="82" charset="0"/>
              </a:rPr>
            </a:b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قۡ طۡ بۡ جۡ دۡ</a:t>
            </a:r>
            <a:r>
              <a:rPr lang="en-IN" sz="3200" dirty="0" smtClean="0">
                <a:solidFill>
                  <a:schemeClr val="tx1"/>
                </a:solidFill>
                <a:latin typeface="Tempus Sans ITC" pitchFamily="8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empus Sans ITC" pitchFamily="82" charset="0"/>
              </a:rPr>
              <a:t>then 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it will be read </a:t>
            </a:r>
            <a:r>
              <a:rPr lang="en-US" sz="3200" dirty="0" smtClean="0">
                <a:solidFill>
                  <a:schemeClr val="tx1"/>
                </a:solidFill>
                <a:latin typeface="Tempus Sans ITC" pitchFamily="82" charset="0"/>
              </a:rPr>
              <a:t>with an 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echoing sound with the strongest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Qalqalah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, other letters should stop </a:t>
            </a:r>
            <a:r>
              <a:rPr lang="en-US" sz="3200" dirty="0" smtClean="0">
                <a:solidFill>
                  <a:schemeClr val="tx1"/>
                </a:solidFill>
                <a:latin typeface="Tempus Sans ITC" pitchFamily="82" charset="0"/>
              </a:rPr>
              <a:t>softly.</a:t>
            </a:r>
            <a:endParaRPr lang="en-US" sz="3000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423847"/>
            <a:ext cx="6911975" cy="719137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Oregano" pitchFamily="66" charset="0"/>
              </a:rPr>
              <a:t>Al-</a:t>
            </a:r>
            <a:r>
              <a:rPr lang="en-US" dirty="0" err="1">
                <a:solidFill>
                  <a:srgbClr val="002060"/>
                </a:solidFill>
                <a:latin typeface="Oregano" pitchFamily="66" charset="0"/>
              </a:rPr>
              <a:t>Waqf</a:t>
            </a:r>
            <a:r>
              <a:rPr lang="en-US" dirty="0">
                <a:solidFill>
                  <a:srgbClr val="002060"/>
                </a:solidFill>
                <a:latin typeface="Oregano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Oregano" pitchFamily="66" charset="0"/>
              </a:rPr>
              <a:t>bil-Iskan</a:t>
            </a:r>
            <a:r>
              <a:rPr lang="en-US" dirty="0" smtClean="0">
                <a:solidFill>
                  <a:srgbClr val="002060"/>
                </a:solidFill>
                <a:latin typeface="Oregano" pitchFamily="66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Oregano" pitchFamily="66" charset="0"/>
              </a:rPr>
            </a:br>
            <a:r>
              <a:rPr lang="en-US" dirty="0">
                <a:solidFill>
                  <a:srgbClr val="002060"/>
                </a:solidFill>
                <a:latin typeface="Oregano" pitchFamily="66" charset="0"/>
              </a:rPr>
              <a:t>A stop Conferring a </a:t>
            </a:r>
            <a:r>
              <a:rPr lang="en-US" dirty="0" err="1">
                <a:solidFill>
                  <a:srgbClr val="002060"/>
                </a:solidFill>
                <a:latin typeface="Oregano" pitchFamily="66" charset="0"/>
              </a:rPr>
              <a:t>Sukoon</a:t>
            </a:r>
            <a:endParaRPr lang="en-US" b="1" dirty="0">
              <a:solidFill>
                <a:srgbClr val="002060"/>
              </a:solidFill>
              <a:latin typeface="Oregano" pitchFamily="66" charset="0"/>
            </a:endParaRP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5918" y="1428737"/>
            <a:ext cx="7215238" cy="5143536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IN" sz="3200" dirty="0" smtClean="0">
                <a:solidFill>
                  <a:schemeClr val="tx1"/>
                </a:solidFill>
                <a:latin typeface="Tempus Sans ITC" pitchFamily="82" charset="0"/>
              </a:rPr>
              <a:t>Examples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مَاٱلطَّارِقُ = مَاٱلطَّارِقۡ</a:t>
            </a:r>
            <a:endParaRPr lang="en-IN" sz="3200" dirty="0" smtClean="0">
              <a:solidFill>
                <a:schemeClr val="tx1"/>
              </a:solidFill>
              <a:latin typeface="Tempus Sans ITC" pitchFamily="82" charset="0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حِسَابِ = حِسَابۡ</a:t>
            </a:r>
            <a:endParaRPr lang="en-IN" sz="3200" dirty="0" smtClean="0">
              <a:solidFill>
                <a:schemeClr val="tx1"/>
              </a:solidFill>
              <a:latin typeface="Tempus Sans ITC" pitchFamily="82" charset="0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أَبَابِيلَ = أَبَابِيلۡ</a:t>
            </a:r>
            <a:endParaRPr lang="en-IN" sz="3200" dirty="0" smtClean="0">
              <a:solidFill>
                <a:schemeClr val="tx1"/>
              </a:solidFill>
              <a:latin typeface="Tempus Sans ITC" pitchFamily="82" charset="0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فَصَبۡرٌجَمِيلٌ = فَصَبۡرٌجَمِيلۡ</a:t>
            </a:r>
            <a:endParaRPr lang="en-IN" sz="3200" dirty="0" smtClean="0">
              <a:solidFill>
                <a:schemeClr val="tx1"/>
              </a:solidFill>
              <a:latin typeface="Tempus Sans ITC" pitchFamily="82" charset="0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وَشَاهِدٍوَمَشۡهُودٍ = وَشَاهِدٍوَمَشۡهُودۡ</a:t>
            </a:r>
            <a:endParaRPr lang="en-US" sz="3000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423847"/>
            <a:ext cx="6911975" cy="719137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Oregano" pitchFamily="66" charset="0"/>
              </a:rPr>
              <a:t>Al-</a:t>
            </a:r>
            <a:r>
              <a:rPr lang="en-US" dirty="0" err="1">
                <a:solidFill>
                  <a:srgbClr val="002060"/>
                </a:solidFill>
                <a:latin typeface="Oregano" pitchFamily="66" charset="0"/>
              </a:rPr>
              <a:t>Waqf</a:t>
            </a:r>
            <a:r>
              <a:rPr lang="en-US" dirty="0">
                <a:solidFill>
                  <a:srgbClr val="002060"/>
                </a:solidFill>
                <a:latin typeface="Oregano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Oregano" pitchFamily="66" charset="0"/>
              </a:rPr>
              <a:t>bil-Ibdal</a:t>
            </a:r>
            <a:r>
              <a:rPr lang="en-US" dirty="0">
                <a:solidFill>
                  <a:srgbClr val="002060"/>
                </a:solidFill>
                <a:latin typeface="Oregano" pitchFamily="66" charset="0"/>
              </a:rPr>
              <a:t> l</a:t>
            </a:r>
            <a:r>
              <a:rPr lang="en-US" dirty="0" smtClean="0">
                <a:solidFill>
                  <a:srgbClr val="002060"/>
                </a:solidFill>
                <a:latin typeface="Oregano" pitchFamily="66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Oregano" pitchFamily="66" charset="0"/>
              </a:rPr>
            </a:br>
            <a:r>
              <a:rPr lang="en-US" dirty="0">
                <a:solidFill>
                  <a:srgbClr val="002060"/>
                </a:solidFill>
                <a:latin typeface="Oregano" pitchFamily="66" charset="0"/>
              </a:rPr>
              <a:t>Transforming Stop</a:t>
            </a:r>
            <a:endParaRPr lang="en-US" b="1" dirty="0">
              <a:solidFill>
                <a:srgbClr val="002060"/>
              </a:solidFill>
              <a:latin typeface="Oregano" pitchFamily="66" charset="0"/>
            </a:endParaRP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5918" y="1357298"/>
            <a:ext cx="7215238" cy="5143536"/>
          </a:xfrm>
        </p:spPr>
        <p:txBody>
          <a:bodyPr/>
          <a:lstStyle/>
          <a:p>
            <a:pPr algn="just">
              <a:buNone/>
            </a:pPr>
            <a:r>
              <a:rPr lang="en-US" sz="3200" dirty="0" smtClean="0">
                <a:solidFill>
                  <a:schemeClr val="tx1"/>
                </a:solidFill>
                <a:latin typeface="Tempus Sans ITC" pitchFamily="82" charset="0"/>
              </a:rPr>
              <a:t>		</a:t>
            </a:r>
            <a:r>
              <a:rPr lang="en-US" sz="3200" dirty="0" smtClean="0">
                <a:latin typeface="Tempus Sans ITC" pitchFamily="82" charset="0"/>
              </a:rPr>
              <a:t>If a stop is made on a letter (except Ta-</a:t>
            </a:r>
            <a:r>
              <a:rPr lang="en-US" sz="3200" dirty="0" err="1" smtClean="0">
                <a:latin typeface="Tempus Sans ITC" pitchFamily="82" charset="0"/>
              </a:rPr>
              <a:t>Marbutah</a:t>
            </a:r>
            <a:r>
              <a:rPr lang="en-US" sz="3200" dirty="0" smtClean="0">
                <a:latin typeface="Tempus Sans ITC" pitchFamily="82" charset="0"/>
              </a:rPr>
              <a:t>) that has a </a:t>
            </a:r>
            <a:r>
              <a:rPr lang="en-US" sz="3200" dirty="0" err="1" smtClean="0">
                <a:latin typeface="Tempus Sans ITC" pitchFamily="82" charset="0"/>
              </a:rPr>
              <a:t>Fathtain</a:t>
            </a:r>
            <a:r>
              <a:rPr lang="en-US" sz="3200" dirty="0" smtClean="0">
                <a:latin typeface="Tempus Sans ITC" pitchFamily="82" charset="0"/>
              </a:rPr>
              <a:t> or sometimes the </a:t>
            </a:r>
            <a:r>
              <a:rPr lang="en-US" sz="3200" dirty="0" err="1" smtClean="0">
                <a:latin typeface="Tempus Sans ITC" pitchFamily="82" charset="0"/>
              </a:rPr>
              <a:t>Fathatain</a:t>
            </a:r>
            <a:r>
              <a:rPr lang="en-US" sz="3200" dirty="0" smtClean="0">
                <a:latin typeface="Tempus Sans ITC" pitchFamily="82" charset="0"/>
              </a:rPr>
              <a:t> followed by a silent </a:t>
            </a:r>
            <a:r>
              <a:rPr lang="en-US" sz="3200" dirty="0" err="1" smtClean="0">
                <a:latin typeface="Tempus Sans ITC" pitchFamily="82" charset="0"/>
              </a:rPr>
              <a:t>alif</a:t>
            </a:r>
            <a:r>
              <a:rPr lang="en-US" sz="3200" dirty="0" smtClean="0">
                <a:latin typeface="Tempus Sans ITC" pitchFamily="82" charset="0"/>
              </a:rPr>
              <a:t> or </a:t>
            </a:r>
            <a:r>
              <a:rPr lang="en-US" sz="3200" dirty="0" err="1" smtClean="0">
                <a:latin typeface="Tempus Sans ITC" pitchFamily="82" charset="0"/>
              </a:rPr>
              <a:t>yaa</a:t>
            </a:r>
            <a:r>
              <a:rPr lang="en-US" sz="3200" dirty="0" smtClean="0">
                <a:latin typeface="Tempus Sans ITC" pitchFamily="82" charset="0"/>
              </a:rPr>
              <a:t>, take one </a:t>
            </a:r>
            <a:r>
              <a:rPr lang="en-US" sz="3200" dirty="0" err="1" smtClean="0">
                <a:latin typeface="Tempus Sans ITC" pitchFamily="82" charset="0"/>
              </a:rPr>
              <a:t>fatha</a:t>
            </a:r>
            <a:r>
              <a:rPr lang="en-US" sz="3200" dirty="0" smtClean="0">
                <a:latin typeface="Tempus Sans ITC" pitchFamily="82" charset="0"/>
              </a:rPr>
              <a:t> off and read with an </a:t>
            </a:r>
            <a:r>
              <a:rPr lang="en-US" sz="3200" dirty="0" err="1" smtClean="0">
                <a:latin typeface="Tempus Sans ITC" pitchFamily="82" charset="0"/>
              </a:rPr>
              <a:t>Alif</a:t>
            </a:r>
            <a:r>
              <a:rPr lang="en-US" sz="3200" dirty="0" smtClean="0">
                <a:latin typeface="Tempus Sans ITC" pitchFamily="82" charset="0"/>
              </a:rPr>
              <a:t>, as a </a:t>
            </a: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حُرُوفِ المَدّ, ـَ ا</a:t>
            </a:r>
            <a:r>
              <a:rPr lang="ar-SA" sz="3200" dirty="0" smtClean="0">
                <a:latin typeface="Tempus Sans ITC" pitchFamily="82" charset="0"/>
              </a:rPr>
              <a:t> </a:t>
            </a:r>
            <a:r>
              <a:rPr lang="en-US" sz="3200" dirty="0" err="1" smtClean="0">
                <a:latin typeface="Tempus Sans ITC" pitchFamily="82" charset="0"/>
              </a:rPr>
              <a:t>Alif</a:t>
            </a:r>
            <a:r>
              <a:rPr lang="en-US" sz="3200" dirty="0" smtClean="0">
                <a:latin typeface="Tempus Sans ITC" pitchFamily="82" charset="0"/>
              </a:rPr>
              <a:t> </a:t>
            </a:r>
            <a:r>
              <a:rPr lang="en-US" sz="3200" dirty="0" err="1" smtClean="0">
                <a:latin typeface="Tempus Sans ITC" pitchFamily="82" charset="0"/>
              </a:rPr>
              <a:t>Fatha</a:t>
            </a:r>
            <a:r>
              <a:rPr lang="en-US" sz="3200" dirty="0" smtClean="0">
                <a:latin typeface="Tempus Sans ITC" pitchFamily="82" charset="0"/>
              </a:rPr>
              <a:t> , elongate x2 </a:t>
            </a:r>
            <a:r>
              <a:rPr lang="en-US" sz="3200" dirty="0" err="1" smtClean="0">
                <a:latin typeface="Tempus Sans ITC" pitchFamily="82" charset="0"/>
              </a:rPr>
              <a:t>Harakaat</a:t>
            </a:r>
            <a:r>
              <a:rPr lang="en-US" sz="3200" dirty="0" smtClean="0">
                <a:latin typeface="Tempus Sans ITC" pitchFamily="82" charset="0"/>
              </a:rPr>
              <a:t>.</a:t>
            </a:r>
          </a:p>
          <a:p>
            <a:pPr algn="just">
              <a:buNone/>
            </a:pPr>
            <a:r>
              <a:rPr lang="en-IN" sz="3200" dirty="0" smtClean="0">
                <a:latin typeface="Tempus Sans ITC" pitchFamily="82" charset="0"/>
              </a:rPr>
              <a:t>Examples:</a:t>
            </a:r>
          </a:p>
          <a:p>
            <a:pPr algn="just" rtl="1">
              <a:buNone/>
            </a:pP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هُدٗى = هُدَا</a:t>
            </a:r>
            <a:endParaRPr lang="en-IN" sz="3200" dirty="0" smtClean="0">
              <a:solidFill>
                <a:schemeClr val="tx1"/>
              </a:solidFill>
              <a:latin typeface="Tempus Sans ITC" pitchFamily="82" charset="0"/>
            </a:endParaRPr>
          </a:p>
          <a:p>
            <a:pPr algn="just" rtl="1">
              <a:buNone/>
            </a:pP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كَثِيرًا = كَثِيرَا </a:t>
            </a:r>
            <a:endParaRPr lang="en-IN" sz="3200" dirty="0" smtClean="0">
              <a:solidFill>
                <a:schemeClr val="tx1"/>
              </a:solidFill>
              <a:latin typeface="Tempus Sans ITC" pitchFamily="82" charset="0"/>
            </a:endParaRPr>
          </a:p>
          <a:p>
            <a:pPr algn="just" rtl="1">
              <a:buNone/>
            </a:pP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وَنِسَآءٗ = وَنِسَآءَا</a:t>
            </a:r>
            <a:endParaRPr lang="ar-SA" sz="3200" dirty="0" smtClean="0">
              <a:latin typeface="Tempus Sans ITC" pitchFamily="82" charset="0"/>
            </a:endParaRPr>
          </a:p>
          <a:p>
            <a:pPr algn="just">
              <a:buNone/>
            </a:pPr>
            <a:endParaRPr lang="en-US" sz="3200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423847"/>
            <a:ext cx="6911975" cy="719137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Oregano" pitchFamily="66" charset="0"/>
              </a:rPr>
              <a:t>Al-</a:t>
            </a:r>
            <a:r>
              <a:rPr lang="en-US" dirty="0" err="1">
                <a:solidFill>
                  <a:srgbClr val="002060"/>
                </a:solidFill>
                <a:latin typeface="Oregano" pitchFamily="66" charset="0"/>
              </a:rPr>
              <a:t>Waqf</a:t>
            </a:r>
            <a:r>
              <a:rPr lang="en-US" dirty="0">
                <a:solidFill>
                  <a:srgbClr val="002060"/>
                </a:solidFill>
                <a:latin typeface="Oregano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Oregano" pitchFamily="66" charset="0"/>
              </a:rPr>
              <a:t>bil-Ibdal</a:t>
            </a:r>
            <a:r>
              <a:rPr lang="en-US" dirty="0">
                <a:solidFill>
                  <a:srgbClr val="002060"/>
                </a:solidFill>
                <a:latin typeface="Oregano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Oregano" pitchFamily="66" charset="0"/>
              </a:rPr>
              <a:t>ll</a:t>
            </a:r>
            <a:r>
              <a:rPr lang="en-US" dirty="0" smtClean="0">
                <a:solidFill>
                  <a:srgbClr val="002060"/>
                </a:solidFill>
                <a:latin typeface="Oregano" pitchFamily="66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Oregano" pitchFamily="66" charset="0"/>
              </a:rPr>
            </a:br>
            <a:r>
              <a:rPr lang="en-US" dirty="0">
                <a:solidFill>
                  <a:srgbClr val="002060"/>
                </a:solidFill>
                <a:latin typeface="Oregano" pitchFamily="66" charset="0"/>
              </a:rPr>
              <a:t>Transforming Stop</a:t>
            </a:r>
            <a:endParaRPr lang="en-US" b="1" dirty="0">
              <a:solidFill>
                <a:srgbClr val="002060"/>
              </a:solidFill>
              <a:latin typeface="Oregano" pitchFamily="66" charset="0"/>
            </a:endParaRP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5918" y="1428736"/>
            <a:ext cx="7215238" cy="5143536"/>
          </a:xfrm>
        </p:spPr>
        <p:txBody>
          <a:bodyPr/>
          <a:lstStyle/>
          <a:p>
            <a:pPr algn="just">
              <a:buNone/>
            </a:pPr>
            <a:r>
              <a:rPr lang="en-US" sz="3200" dirty="0" smtClean="0">
                <a:solidFill>
                  <a:schemeClr val="tx1"/>
                </a:solidFill>
                <a:latin typeface="Tempus Sans ITC" pitchFamily="82" charset="0"/>
              </a:rPr>
              <a:t>		When 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stopping on a word that ends with a Ta-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Marbutah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 (round Ta 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ة) 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the Ta is pronounces like a Ha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Sakinah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 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هۡ, 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regardless of any vowel sign. This only applies when stopping; if continuing the Ta is read as normal. Ta </a:t>
            </a:r>
            <a:r>
              <a:rPr lang="en-US" sz="3200" dirty="0" err="1">
                <a:solidFill>
                  <a:schemeClr val="tx1"/>
                </a:solidFill>
                <a:latin typeface="Tempus Sans ITC" pitchFamily="82" charset="0"/>
              </a:rPr>
              <a:t>Mabutah</a:t>
            </a:r>
            <a:r>
              <a:rPr lang="en-US" sz="3200" dirty="0">
                <a:solidFill>
                  <a:schemeClr val="tx1"/>
                </a:solidFill>
                <a:latin typeface="Tempus Sans ITC" pitchFamily="82" charset="0"/>
              </a:rPr>
              <a:t> only appears at the end of a </a:t>
            </a:r>
            <a:r>
              <a:rPr lang="en-US" sz="3200" dirty="0" smtClean="0">
                <a:solidFill>
                  <a:schemeClr val="tx1"/>
                </a:solidFill>
                <a:latin typeface="Tempus Sans ITC" pitchFamily="82" charset="0"/>
              </a:rPr>
              <a:t>word.</a:t>
            </a:r>
            <a:endParaRPr lang="ar-SA" sz="3200" dirty="0">
              <a:solidFill>
                <a:schemeClr val="tx1"/>
              </a:solidFill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423847"/>
            <a:ext cx="6911975" cy="719137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Oregano" pitchFamily="66" charset="0"/>
              </a:rPr>
              <a:t>Al-</a:t>
            </a:r>
            <a:r>
              <a:rPr lang="en-US" dirty="0" err="1">
                <a:solidFill>
                  <a:srgbClr val="002060"/>
                </a:solidFill>
                <a:latin typeface="Oregano" pitchFamily="66" charset="0"/>
              </a:rPr>
              <a:t>Waqf</a:t>
            </a:r>
            <a:r>
              <a:rPr lang="en-US" dirty="0">
                <a:solidFill>
                  <a:srgbClr val="002060"/>
                </a:solidFill>
                <a:latin typeface="Oregano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Oregano" pitchFamily="66" charset="0"/>
              </a:rPr>
              <a:t>bil-Ibdal</a:t>
            </a:r>
            <a:r>
              <a:rPr lang="en-US" dirty="0">
                <a:solidFill>
                  <a:srgbClr val="002060"/>
                </a:solidFill>
                <a:latin typeface="Oregano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Oregano" pitchFamily="66" charset="0"/>
              </a:rPr>
              <a:t>ll</a:t>
            </a:r>
            <a:r>
              <a:rPr lang="en-US" dirty="0" smtClean="0">
                <a:solidFill>
                  <a:srgbClr val="002060"/>
                </a:solidFill>
                <a:latin typeface="Oregano" pitchFamily="66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Oregano" pitchFamily="66" charset="0"/>
              </a:rPr>
            </a:br>
            <a:r>
              <a:rPr lang="en-US" dirty="0">
                <a:solidFill>
                  <a:srgbClr val="002060"/>
                </a:solidFill>
                <a:latin typeface="Oregano" pitchFamily="66" charset="0"/>
              </a:rPr>
              <a:t>Transforming Stop</a:t>
            </a:r>
            <a:endParaRPr lang="en-US" b="1" dirty="0">
              <a:solidFill>
                <a:srgbClr val="002060"/>
              </a:solidFill>
              <a:latin typeface="Oregano" pitchFamily="66" charset="0"/>
            </a:endParaRP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5918" y="1428736"/>
            <a:ext cx="7215238" cy="5143536"/>
          </a:xfrm>
        </p:spPr>
        <p:txBody>
          <a:bodyPr/>
          <a:lstStyle/>
          <a:p>
            <a:pPr algn="just">
              <a:buNone/>
            </a:pPr>
            <a:r>
              <a:rPr lang="en-IN" sz="3200" dirty="0" smtClean="0">
                <a:latin typeface="Tempus Sans ITC" pitchFamily="82" charset="0"/>
              </a:rPr>
              <a:t>Examples:</a:t>
            </a:r>
          </a:p>
          <a:p>
            <a:pPr algn="just" rtl="1">
              <a:buNone/>
            </a:pP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ٱلقَارِعَةُ = ٱلقَارِعَهۡ</a:t>
            </a:r>
            <a:endParaRPr lang="en-IN" sz="3200" dirty="0" smtClean="0">
              <a:solidFill>
                <a:schemeClr val="tx1"/>
              </a:solidFill>
              <a:latin typeface="Tempus Sans ITC" pitchFamily="82" charset="0"/>
            </a:endParaRPr>
          </a:p>
          <a:p>
            <a:pPr algn="just" rtl="1">
              <a:buNone/>
            </a:pP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شَجَرَةِ = شَجَرَهۡ</a:t>
            </a:r>
            <a:endParaRPr lang="en-IN" sz="3200" dirty="0" smtClean="0">
              <a:solidFill>
                <a:schemeClr val="tx1"/>
              </a:solidFill>
              <a:latin typeface="Tempus Sans ITC" pitchFamily="82" charset="0"/>
            </a:endParaRPr>
          </a:p>
          <a:p>
            <a:pPr algn="just" rtl="1">
              <a:buNone/>
            </a:pP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حَمَّالَةَ = حَمَّالَهۡ</a:t>
            </a:r>
            <a:endParaRPr lang="en-IN" sz="3200" dirty="0" smtClean="0">
              <a:solidFill>
                <a:schemeClr val="tx1"/>
              </a:solidFill>
              <a:latin typeface="Tempus Sans ITC" pitchFamily="82" charset="0"/>
            </a:endParaRPr>
          </a:p>
          <a:p>
            <a:pPr algn="just" rtl="1">
              <a:buNone/>
            </a:pP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خَٰشِعَةٌ = 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خَٰشِعَهۡ  </a:t>
            </a:r>
            <a:endParaRPr lang="en-IN" sz="3200" dirty="0" smtClean="0">
              <a:solidFill>
                <a:schemeClr val="tx1"/>
              </a:solidFill>
              <a:latin typeface="Tempus Sans ITC" pitchFamily="82" charset="0"/>
            </a:endParaRPr>
          </a:p>
          <a:p>
            <a:pPr algn="just" rtl="1">
              <a:buNone/>
            </a:pP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مَعۡدُودَةٍ = مَعۡدُودَهۡ</a:t>
            </a:r>
            <a:endParaRPr lang="en-IN" sz="3200" dirty="0" smtClean="0">
              <a:solidFill>
                <a:schemeClr val="tx1"/>
              </a:solidFill>
              <a:latin typeface="Tempus Sans ITC" pitchFamily="82" charset="0"/>
            </a:endParaRPr>
          </a:p>
          <a:p>
            <a:pPr algn="just" rtl="1">
              <a:buNone/>
            </a:pP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صُحُفًا 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مُّطَهَّرَةً </a:t>
            </a: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= 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صُحُفًا </a:t>
            </a: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مُّطَهَّرَهۡ</a:t>
            </a:r>
            <a:endParaRPr lang="en-IN" sz="3200" dirty="0" smtClean="0">
              <a:solidFill>
                <a:schemeClr val="tx1"/>
              </a:solidFill>
              <a:latin typeface="Tempus Sans ITC" pitchFamily="82" charset="0"/>
            </a:endParaRPr>
          </a:p>
          <a:p>
            <a:pPr algn="just" rtl="1">
              <a:buNone/>
            </a:pP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نَارٌ 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حَامِيَةُۢ </a:t>
            </a:r>
            <a:r>
              <a:rPr lang="ar-SA" sz="3200" dirty="0" smtClean="0">
                <a:solidFill>
                  <a:schemeClr val="tx1"/>
                </a:solidFill>
                <a:latin typeface="Tempus Sans ITC" pitchFamily="82" charset="0"/>
              </a:rPr>
              <a:t>= </a:t>
            </a:r>
            <a:r>
              <a:rPr lang="ar-SA" sz="3200" dirty="0">
                <a:solidFill>
                  <a:schemeClr val="tx1"/>
                </a:solidFill>
                <a:latin typeface="Tempus Sans ITC" pitchFamily="82" charset="0"/>
              </a:rPr>
              <a:t>نَارٌ حَامِيَهۡ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abic 1">
  <a:themeElements>
    <a:clrScheme name="template 5">
      <a:dk1>
        <a:srgbClr val="4D4D4D"/>
      </a:dk1>
      <a:lt1>
        <a:srgbClr val="FFFFFF"/>
      </a:lt1>
      <a:dk2>
        <a:srgbClr val="4D4D4D"/>
      </a:dk2>
      <a:lt2>
        <a:srgbClr val="332350"/>
      </a:lt2>
      <a:accent1>
        <a:srgbClr val="6E4A83"/>
      </a:accent1>
      <a:accent2>
        <a:srgbClr val="C89EC8"/>
      </a:accent2>
      <a:accent3>
        <a:srgbClr val="FFFFFF"/>
      </a:accent3>
      <a:accent4>
        <a:srgbClr val="404040"/>
      </a:accent4>
      <a:accent5>
        <a:srgbClr val="BAB1C1"/>
      </a:accent5>
      <a:accent6>
        <a:srgbClr val="B58FB5"/>
      </a:accent6>
      <a:hlink>
        <a:srgbClr val="F1D497"/>
      </a:hlink>
      <a:folHlink>
        <a:srgbClr val="EAEAEA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0099FF"/>
        </a:lt2>
        <a:accent1>
          <a:srgbClr val="003399"/>
        </a:accent1>
        <a:accent2>
          <a:srgbClr val="CCEC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B9D6E7"/>
        </a:accent6>
        <a:hlink>
          <a:srgbClr val="6699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4D4D4D"/>
        </a:dk2>
        <a:lt2>
          <a:srgbClr val="9966FF"/>
        </a:lt2>
        <a:accent1>
          <a:srgbClr val="4D009A"/>
        </a:accent1>
        <a:accent2>
          <a:srgbClr val="CCCCFF"/>
        </a:accent2>
        <a:accent3>
          <a:srgbClr val="FFFFFF"/>
        </a:accent3>
        <a:accent4>
          <a:srgbClr val="404040"/>
        </a:accent4>
        <a:accent5>
          <a:srgbClr val="B2AACA"/>
        </a:accent5>
        <a:accent6>
          <a:srgbClr val="B9B9E7"/>
        </a:accent6>
        <a:hlink>
          <a:srgbClr val="CC99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1D1B4B"/>
        </a:lt2>
        <a:accent1>
          <a:srgbClr val="567DAD"/>
        </a:accent1>
        <a:accent2>
          <a:srgbClr val="E9355F"/>
        </a:accent2>
        <a:accent3>
          <a:srgbClr val="FFFFFF"/>
        </a:accent3>
        <a:accent4>
          <a:srgbClr val="404040"/>
        </a:accent4>
        <a:accent5>
          <a:srgbClr val="B4BFD3"/>
        </a:accent5>
        <a:accent6>
          <a:srgbClr val="D32F55"/>
        </a:accent6>
        <a:hlink>
          <a:srgbClr val="9B78A7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1D1B4B"/>
        </a:lt2>
        <a:accent1>
          <a:srgbClr val="344C6A"/>
        </a:accent1>
        <a:accent2>
          <a:srgbClr val="E9355F"/>
        </a:accent2>
        <a:accent3>
          <a:srgbClr val="FFFFFF"/>
        </a:accent3>
        <a:accent4>
          <a:srgbClr val="404040"/>
        </a:accent4>
        <a:accent5>
          <a:srgbClr val="AEB2B9"/>
        </a:accent5>
        <a:accent6>
          <a:srgbClr val="D32F55"/>
        </a:accent6>
        <a:hlink>
          <a:srgbClr val="9B78A7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4D4D4D"/>
        </a:dk2>
        <a:lt2>
          <a:srgbClr val="332350"/>
        </a:lt2>
        <a:accent1>
          <a:srgbClr val="6E4A83"/>
        </a:accent1>
        <a:accent2>
          <a:srgbClr val="C89EC8"/>
        </a:accent2>
        <a:accent3>
          <a:srgbClr val="FFFFFF"/>
        </a:accent3>
        <a:accent4>
          <a:srgbClr val="404040"/>
        </a:accent4>
        <a:accent5>
          <a:srgbClr val="BAB1C1"/>
        </a:accent5>
        <a:accent6>
          <a:srgbClr val="B58FB5"/>
        </a:accent6>
        <a:hlink>
          <a:srgbClr val="F1D497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Arabic 1</Template>
  <TotalTime>43</TotalTime>
  <Words>197</Words>
  <Application>Microsoft PowerPoint</Application>
  <PresentationFormat>On-screen Show (4:3)</PresentationFormat>
  <Paragraphs>110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Arabic 1</vt:lpstr>
      <vt:lpstr>Waqf and it’s Symbols</vt:lpstr>
      <vt:lpstr>The Rules of Stopping  or Pausing (Waqf)</vt:lpstr>
      <vt:lpstr>There are following different kinds of stopping or pausing:</vt:lpstr>
      <vt:lpstr>Al-Waqf bis-Sukoon al-Mahd Stopping on a Sukoon</vt:lpstr>
      <vt:lpstr>Al-Waqf bil-Iskan A stop Conferring a Sukoon</vt:lpstr>
      <vt:lpstr>Al-Waqf bil-Iskan A stop Conferring a Sukoon</vt:lpstr>
      <vt:lpstr>Al-Waqf bil-Ibdal l Transforming Stop</vt:lpstr>
      <vt:lpstr>Al-Waqf bil-Ibdal ll Transforming Stop</vt:lpstr>
      <vt:lpstr>Al-Waqf bil-Ibdal ll Transforming Stop</vt:lpstr>
      <vt:lpstr>Ending on a Mushaddad ‘ـّ’ Letter</vt:lpstr>
      <vt:lpstr>Ending on a Mushaddad ‘ـّ’ Letter</vt:lpstr>
      <vt:lpstr>Ending on a Mushaddad ‘ـّ’ Letter</vt:lpstr>
      <vt:lpstr>Words ending with a حُرُوفِ المَدِّ ‘واي</vt:lpstr>
      <vt:lpstr>Words ending with a حُرُوفِ المَدِّ ‘واي</vt:lpstr>
      <vt:lpstr>Words ending with a حُرُوفِ المَدِّ ‘واي</vt:lpstr>
      <vt:lpstr>Words ending with a حُرُوفِ المَدِّ ‘واي</vt:lpstr>
      <vt:lpstr>Words ending with a حُرُوفِ المَدِّ ‘واي</vt:lpstr>
      <vt:lpstr>Words ending with a حُرُوفِ المَدِّ ‘واي</vt:lpstr>
      <vt:lpstr>Words ending with a حُرُوفِ المَدِّ ‘واي</vt:lpstr>
      <vt:lpstr>Words ending with a حُرُوفِ المَدِّ ‘واي</vt:lpstr>
      <vt:lpstr>Words ending with a حُرُوفِ المَدِّ ‘واي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Waqf and it’s Symbols</dc:title>
  <dc:creator>ELCOT</dc:creator>
  <cp:lastModifiedBy>ELCOT</cp:lastModifiedBy>
  <cp:revision>10</cp:revision>
  <dcterms:created xsi:type="dcterms:W3CDTF">2020-10-30T04:23:12Z</dcterms:created>
  <dcterms:modified xsi:type="dcterms:W3CDTF">2020-10-30T05:12:59Z</dcterms:modified>
</cp:coreProperties>
</file>