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72" r:id="rId3"/>
    <p:sldId id="258" r:id="rId4"/>
    <p:sldId id="259" r:id="rId5"/>
    <p:sldId id="260" r:id="rId6"/>
    <p:sldId id="261" r:id="rId7"/>
    <p:sldId id="262" r:id="rId8"/>
    <p:sldId id="263" r:id="rId9"/>
    <p:sldId id="264" r:id="rId10"/>
    <p:sldId id="270" r:id="rId11"/>
    <p:sldId id="271" r:id="rId12"/>
    <p:sldId id="265" r:id="rId13"/>
    <p:sldId id="266" r:id="rId14"/>
    <p:sldId id="267" r:id="rId15"/>
    <p:sldId id="268" r:id="rId16"/>
    <p:sldId id="269"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2" d="100"/>
          <a:sy n="92" d="100"/>
        </p:scale>
        <p:origin x="-450" y="-90"/>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B89868F-9137-453B-BFCF-E50A3783A6B8}" type="datetimeFigureOut">
              <a:rPr lang="en-US" smtClean="0"/>
              <a:pPr/>
              <a:t>10/21/2020</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145B58AD-5FB5-4269-AA53-78460BAB50F2}"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89868F-9137-453B-BFCF-E50A3783A6B8}" type="datetimeFigureOut">
              <a:rPr lang="en-US" smtClean="0"/>
              <a:pPr/>
              <a:t>10/21/2020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5B58AD-5FB5-4269-AA53-78460BAB50F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89868F-9137-453B-BFCF-E50A3783A6B8}" type="datetimeFigureOut">
              <a:rPr lang="en-US" smtClean="0"/>
              <a:pPr/>
              <a:t>10/21/2020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5B58AD-5FB5-4269-AA53-78460BAB50F2}"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91247EB-EECF-4B55-B8C1-810B4C472F2E}" type="datetimeFigureOut">
              <a:rPr lang="en-US" smtClean="0"/>
              <a:pPr/>
              <a:t>10/21/2020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E20C6E-037F-46B0-A5ED-E54C8666BAD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89868F-9137-453B-BFCF-E50A3783A6B8}" type="datetimeFigureOut">
              <a:rPr lang="en-US" smtClean="0"/>
              <a:pPr/>
              <a:t>10/21/2020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5B58AD-5FB5-4269-AA53-78460BAB50F2}"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89868F-9137-453B-BFCF-E50A3783A6B8}" type="datetimeFigureOut">
              <a:rPr lang="en-US" smtClean="0"/>
              <a:pPr/>
              <a:t>10/21/2020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5B58AD-5FB5-4269-AA53-78460BAB50F2}"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89868F-9137-453B-BFCF-E50A3783A6B8}" type="datetimeFigureOut">
              <a:rPr lang="en-US" smtClean="0"/>
              <a:pPr/>
              <a:t>10/21/2020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5B58AD-5FB5-4269-AA53-78460BAB50F2}"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B89868F-9137-453B-BFCF-E50A3783A6B8}" type="datetimeFigureOut">
              <a:rPr lang="en-US" smtClean="0"/>
              <a:pPr/>
              <a:t>10/21/2020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45B58AD-5FB5-4269-AA53-78460BAB50F2}"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89868F-9137-453B-BFCF-E50A3783A6B8}" type="datetimeFigureOut">
              <a:rPr lang="en-US" smtClean="0"/>
              <a:pPr/>
              <a:t>10/21/2020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45B58AD-5FB5-4269-AA53-78460BAB50F2}"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89868F-9137-453B-BFCF-E50A3783A6B8}" type="datetimeFigureOut">
              <a:rPr lang="en-US" smtClean="0"/>
              <a:pPr/>
              <a:t>10/21/2020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45B58AD-5FB5-4269-AA53-78460BAB50F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89868F-9137-453B-BFCF-E50A3783A6B8}" type="datetimeFigureOut">
              <a:rPr lang="en-US" smtClean="0"/>
              <a:pPr/>
              <a:t>10/21/2020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5B58AD-5FB5-4269-AA53-78460BAB50F2}"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B89868F-9137-453B-BFCF-E50A3783A6B8}" type="datetimeFigureOut">
              <a:rPr lang="en-US" smtClean="0"/>
              <a:pPr/>
              <a:t>10/21/2020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4767263"/>
            <a:ext cx="609600" cy="273844"/>
          </a:xfrm>
        </p:spPr>
        <p:txBody>
          <a:bodyPr/>
          <a:lstStyle/>
          <a:p>
            <a:fld id="{145B58AD-5FB5-4269-AA53-78460BAB50F2}" type="slidenum">
              <a:rPr lang="en-IN" smtClean="0"/>
              <a:pPr/>
              <a:t>‹#›</a:t>
            </a:fld>
            <a:endParaRPr lang="en-IN"/>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B89868F-9137-453B-BFCF-E50A3783A6B8}" type="datetimeFigureOut">
              <a:rPr lang="en-US" smtClean="0"/>
              <a:pPr/>
              <a:t>10/21/2020</a:t>
            </a:fld>
            <a:endParaRPr lang="en-IN"/>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45B58AD-5FB5-4269-AA53-78460BAB50F2}" type="slidenum">
              <a:rPr lang="en-IN" smtClean="0"/>
              <a:pPr/>
              <a:t>‹#›</a:t>
            </a:fld>
            <a:endParaRPr lang="en-IN"/>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algn="ctr" rtl="0"/>
            <a:r>
              <a:rPr lang="en-IN" b="1" baseline="0" dirty="0" smtClean="0">
                <a:solidFill>
                  <a:srgbClr val="365F91"/>
                </a:solidFill>
                <a:latin typeface="Times New Roman"/>
              </a:rPr>
              <a:t>Classification of Cost</a:t>
            </a:r>
          </a:p>
        </p:txBody>
      </p:sp>
      <p:sp>
        <p:nvSpPr>
          <p:cNvPr id="3" name="Text Placeholder 2"/>
          <p:cNvSpPr>
            <a:spLocks noGrp="1"/>
          </p:cNvSpPr>
          <p:nvPr>
            <p:ph type="body" idx="1"/>
          </p:nvPr>
        </p:nvSpPr>
        <p:spPr/>
        <p:txBody>
          <a:bodyPr>
            <a:normAutofit fontScale="77500" lnSpcReduction="20000"/>
          </a:bodyPr>
          <a:lstStyle/>
          <a:p>
            <a:pPr marR="0" lvl="0" algn="r" rtl="0">
              <a:lnSpc>
                <a:spcPct val="200000"/>
              </a:lnSpc>
              <a:buNone/>
            </a:pPr>
            <a:r>
              <a:rPr lang="en-IN" b="1" baseline="0" dirty="0" smtClean="0">
                <a:latin typeface="Times New Roman"/>
              </a:rPr>
              <a:t>H. ANIS FATHIMA</a:t>
            </a:r>
          </a:p>
          <a:p>
            <a:pPr marR="0" lvl="0" algn="r" rtl="0">
              <a:lnSpc>
                <a:spcPct val="200000"/>
              </a:lnSpc>
              <a:buNone/>
            </a:pPr>
            <a:r>
              <a:rPr lang="en-IN" b="1" dirty="0" smtClean="0">
                <a:latin typeface="Times New Roman"/>
              </a:rPr>
              <a:t>ASSITANT PROFESSOR</a:t>
            </a:r>
          </a:p>
          <a:p>
            <a:pPr marR="0" lvl="0" algn="r" rtl="0">
              <a:lnSpc>
                <a:spcPct val="200000"/>
              </a:lnSpc>
              <a:buNone/>
            </a:pPr>
            <a:r>
              <a:rPr lang="en-IN" b="1" baseline="0" dirty="0" smtClean="0">
                <a:latin typeface="Times New Roman"/>
              </a:rPr>
              <a:t>DEPARTMENT OF</a:t>
            </a:r>
            <a:r>
              <a:rPr lang="en-IN" b="1" dirty="0" smtClean="0">
                <a:latin typeface="Times New Roman"/>
              </a:rPr>
              <a:t> B.COM BANKING</a:t>
            </a:r>
          </a:p>
          <a:p>
            <a:pPr marR="0" lvl="0" algn="r" rtl="0">
              <a:lnSpc>
                <a:spcPct val="200000"/>
              </a:lnSpc>
              <a:buNone/>
            </a:pPr>
            <a:r>
              <a:rPr lang="en-IN" b="1" baseline="0" dirty="0" smtClean="0">
                <a:latin typeface="Times New Roman"/>
              </a:rPr>
              <a:t>HKRH</a:t>
            </a:r>
            <a:r>
              <a:rPr lang="en-IN" b="1" dirty="0" smtClean="0">
                <a:latin typeface="Times New Roman"/>
              </a:rPr>
              <a:t> COLLEGE</a:t>
            </a:r>
          </a:p>
          <a:p>
            <a:pPr marR="0" lvl="0" algn="r" rtl="0">
              <a:lnSpc>
                <a:spcPct val="200000"/>
              </a:lnSpc>
              <a:buNone/>
            </a:pPr>
            <a:r>
              <a:rPr lang="en-IN" b="1" baseline="0" dirty="0" smtClean="0">
                <a:latin typeface="Times New Roman"/>
              </a:rPr>
              <a:t>UTHAMAPALAYAM</a:t>
            </a:r>
            <a:endParaRPr lang="en-IN" b="1" baseline="0" dirty="0" smtClean="0">
              <a:latin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IN" b="1" baseline="0" smtClean="0">
                <a:solidFill>
                  <a:srgbClr val="365F91"/>
                </a:solidFill>
                <a:latin typeface="Times New Roman"/>
              </a:rPr>
              <a:t>By Change in Activity or Volume</a:t>
            </a:r>
          </a:p>
        </p:txBody>
      </p:sp>
      <p:sp>
        <p:nvSpPr>
          <p:cNvPr id="3" name="Text Placeholder 2"/>
          <p:cNvSpPr>
            <a:spLocks noGrp="1"/>
          </p:cNvSpPr>
          <p:nvPr>
            <p:ph type="body" idx="1"/>
          </p:nvPr>
        </p:nvSpPr>
        <p:spPr/>
        <p:txBody>
          <a:bodyPr>
            <a:normAutofit fontScale="62500" lnSpcReduction="20000"/>
          </a:bodyPr>
          <a:lstStyle/>
          <a:p>
            <a:pPr marR="0" lvl="0" rtl="0">
              <a:lnSpc>
                <a:spcPct val="170000"/>
              </a:lnSpc>
            </a:pPr>
            <a:r>
              <a:rPr lang="en-IN" b="1" baseline="0" dirty="0" smtClean="0">
                <a:latin typeface="Times New Roman"/>
              </a:rPr>
              <a:t>Semi-variable cost - </a:t>
            </a:r>
            <a:r>
              <a:rPr lang="en-IN" baseline="0" dirty="0" smtClean="0">
                <a:latin typeface="Times New Roman"/>
              </a:rPr>
              <a:t>A specific portion of these costs remains fixed and the balance portion is variable, depending on their use. For example, if the minimum electricity bill per month is Rs 5,000 for 1000 units and excess consumption, if any, is charged @ Rs 7.50 per unit. In this case, fixed electricity cost is Rs 5,000 and the total cost depends on the consumption of units in excess of 1000 units. Therefore, the cost per unit up to a certain level changes according to the volume of production, and after that, the cost per unit remains constant @ Rs 7.50 per unit.</a:t>
            </a:r>
          </a:p>
          <a:p>
            <a:pPr marR="0" lvl="0" rtl="0">
              <a:lnSpc>
                <a:spcPct val="170000"/>
              </a:lnSpc>
            </a:pPr>
            <a:r>
              <a:rPr lang="en-IN" baseline="0" dirty="0" smtClean="0">
                <a:latin typeface="Times New Roman"/>
              </a:rPr>
              <a:t>The following chart shows the various elements of cost and how they are classified.</a:t>
            </a:r>
          </a:p>
          <a:p>
            <a:pPr marR="0" lvl="0" rtl="0"/>
            <a:endParaRPr lang="en-IN" b="1" baseline="0" dirty="0" smtClean="0">
              <a:latin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Elements of Cost"/>
          <p:cNvPicPr/>
          <p:nvPr/>
        </p:nvPicPr>
        <p:blipFill>
          <a:blip r:embed="rId2"/>
          <a:srcRect/>
          <a:stretch>
            <a:fillRect/>
          </a:stretch>
        </p:blipFill>
        <p:spPr bwMode="auto">
          <a:xfrm>
            <a:off x="214282" y="214296"/>
            <a:ext cx="8643998" cy="471490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Direct or Indirect Materials</a:t>
            </a:r>
          </a:p>
        </p:txBody>
      </p:sp>
      <p:sp>
        <p:nvSpPr>
          <p:cNvPr id="3" name="Text Placeholder 2"/>
          <p:cNvSpPr>
            <a:spLocks noGrp="1"/>
          </p:cNvSpPr>
          <p:nvPr>
            <p:ph type="body" idx="1"/>
          </p:nvPr>
        </p:nvSpPr>
        <p:spPr/>
        <p:txBody>
          <a:bodyPr>
            <a:normAutofit fontScale="85000" lnSpcReduction="20000"/>
          </a:bodyPr>
          <a:lstStyle/>
          <a:p>
            <a:pPr marR="0" lvl="0" rtl="0">
              <a:lnSpc>
                <a:spcPct val="150000"/>
              </a:lnSpc>
            </a:pPr>
            <a:r>
              <a:rPr lang="en-IN" baseline="0" dirty="0" smtClean="0">
                <a:latin typeface="Times New Roman"/>
              </a:rPr>
              <a:t>The materials directly contributed to a product and those easily identifiable in the finished product are called direct materials. For example, paper in books, wood in furniture, plastic in water tank, and leather in shoes are direct materials. They are also known as high-value items. Other lower cost items or supporting material used in the production of any finished product are called indirect material. For example, nails in shoes or furniture.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Direct Labour</a:t>
            </a:r>
          </a:p>
        </p:txBody>
      </p:sp>
      <p:sp>
        <p:nvSpPr>
          <p:cNvPr id="3" name="Text Placeholder 2"/>
          <p:cNvSpPr>
            <a:spLocks noGrp="1"/>
          </p:cNvSpPr>
          <p:nvPr>
            <p:ph type="body" idx="1"/>
          </p:nvPr>
        </p:nvSpPr>
        <p:spPr/>
        <p:txBody>
          <a:bodyPr>
            <a:normAutofit fontScale="85000" lnSpcReduction="10000"/>
          </a:bodyPr>
          <a:lstStyle/>
          <a:p>
            <a:pPr marR="0" lvl="0" rtl="0">
              <a:lnSpc>
                <a:spcPct val="150000"/>
              </a:lnSpc>
            </a:pPr>
            <a:r>
              <a:rPr lang="en-IN" baseline="0" dirty="0" smtClean="0">
                <a:latin typeface="Times New Roman"/>
              </a:rPr>
              <a:t>Any wages paid to workers or a group of workers which may directly co-relate to any specific activity of production, supervision, maintenance, transportation of material, or product, and directly associate in conversion of raw material into finished goods are called direct labour. Wages paid to trainee or apprentices does not come under category of direct labour as they have no significant value.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Overheads</a:t>
            </a:r>
          </a:p>
        </p:txBody>
      </p:sp>
      <p:sp>
        <p:nvSpPr>
          <p:cNvPr id="3" name="Text Placeholder 2"/>
          <p:cNvSpPr>
            <a:spLocks noGrp="1"/>
          </p:cNvSpPr>
          <p:nvPr>
            <p:ph type="body" idx="1"/>
          </p:nvPr>
        </p:nvSpPr>
        <p:spPr/>
        <p:txBody>
          <a:bodyPr>
            <a:normAutofit fontScale="77500" lnSpcReduction="20000"/>
          </a:bodyPr>
          <a:lstStyle/>
          <a:p>
            <a:pPr marR="0" lvl="0" rtl="0">
              <a:lnSpc>
                <a:spcPct val="150000"/>
              </a:lnSpc>
            </a:pPr>
            <a:r>
              <a:rPr lang="en-IN" baseline="0" dirty="0" smtClean="0">
                <a:latin typeface="Times New Roman"/>
              </a:rPr>
              <a:t>Indirect expenses are called overheads, which include material and labour. Overheads are classified as:</a:t>
            </a:r>
          </a:p>
          <a:p>
            <a:pPr marR="0" lvl="0" rtl="0">
              <a:lnSpc>
                <a:spcPct val="150000"/>
              </a:lnSpc>
            </a:pPr>
            <a:r>
              <a:rPr lang="en-IN" baseline="0" dirty="0" smtClean="0">
                <a:latin typeface="Times New Roman"/>
              </a:rPr>
              <a:t>Production or manufacturing overheads</a:t>
            </a:r>
          </a:p>
          <a:p>
            <a:pPr marR="0" lvl="0" rtl="0">
              <a:lnSpc>
                <a:spcPct val="150000"/>
              </a:lnSpc>
            </a:pPr>
            <a:r>
              <a:rPr lang="en-IN" baseline="0" dirty="0" smtClean="0">
                <a:latin typeface="Times New Roman"/>
              </a:rPr>
              <a:t>Administrative expenses</a:t>
            </a:r>
          </a:p>
          <a:p>
            <a:pPr marR="0" lvl="0" rtl="0">
              <a:lnSpc>
                <a:spcPct val="150000"/>
              </a:lnSpc>
            </a:pPr>
            <a:r>
              <a:rPr lang="en-IN" baseline="0" dirty="0" smtClean="0">
                <a:latin typeface="Times New Roman"/>
              </a:rPr>
              <a:t>Selling Expenses</a:t>
            </a:r>
          </a:p>
          <a:p>
            <a:pPr marR="0" lvl="0" rtl="0">
              <a:lnSpc>
                <a:spcPct val="150000"/>
              </a:lnSpc>
            </a:pPr>
            <a:r>
              <a:rPr lang="en-IN" baseline="0" dirty="0" smtClean="0">
                <a:latin typeface="Times New Roman"/>
              </a:rPr>
              <a:t>Distribution expenses</a:t>
            </a:r>
          </a:p>
          <a:p>
            <a:pPr marR="0" lvl="0" rtl="0">
              <a:lnSpc>
                <a:spcPct val="150000"/>
              </a:lnSpc>
            </a:pPr>
            <a:r>
              <a:rPr lang="en-IN" baseline="0" dirty="0" smtClean="0">
                <a:latin typeface="Times New Roman"/>
              </a:rPr>
              <a:t>Research and development expenses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Cost Sheet</a:t>
            </a:r>
          </a:p>
        </p:txBody>
      </p:sp>
      <p:sp>
        <p:nvSpPr>
          <p:cNvPr id="3" name="Text Placeholder 2"/>
          <p:cNvSpPr>
            <a:spLocks noGrp="1"/>
          </p:cNvSpPr>
          <p:nvPr>
            <p:ph type="body" idx="1"/>
          </p:nvPr>
        </p:nvSpPr>
        <p:spPr/>
        <p:txBody>
          <a:bodyPr>
            <a:normAutofit fontScale="62500" lnSpcReduction="20000"/>
          </a:bodyPr>
          <a:lstStyle/>
          <a:p>
            <a:pPr marR="0" lvl="0" algn="just" rtl="0">
              <a:lnSpc>
                <a:spcPct val="170000"/>
              </a:lnSpc>
            </a:pPr>
            <a:r>
              <a:rPr lang="en-IN" baseline="0" dirty="0" smtClean="0">
                <a:latin typeface="Times New Roman"/>
              </a:rPr>
              <a:t>A cost sheet is prepared to know the outcome and breakup of costs for a particular accounting period. Columnar form is most popular. Although cost sheets are prepared as per the requirements of the management, the information to be incorporated in a cost sheet should comprise of cost per unit and the total cost for the current period along with the cost per unit and the total cost of preceding period. Data of financial statement is used for preparation of cost sheet. Therefore, reconciliation of cost sheet and financial statement should be done on a regular interval.</a:t>
            </a:r>
          </a:p>
          <a:p>
            <a:pPr marR="0" lvl="0" algn="just" rtl="0">
              <a:lnSpc>
                <a:spcPct val="170000"/>
              </a:lnSpc>
            </a:pPr>
            <a:r>
              <a:rPr lang="en-IN" baseline="0" dirty="0" smtClean="0">
                <a:latin typeface="Times New Roman"/>
              </a:rPr>
              <a:t>Format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489908"/>
          </a:xfrm>
        </p:spPr>
        <p:txBody>
          <a:bodyPr anchor="t">
            <a:noAutofit/>
          </a:bodyPr>
          <a:lstStyle/>
          <a:p>
            <a:pPr marR="0" rtl="0"/>
            <a:r>
              <a:rPr lang="en-IN" sz="3600" b="1" baseline="0" dirty="0" smtClean="0">
                <a:solidFill>
                  <a:srgbClr val="365F91"/>
                </a:solidFill>
                <a:latin typeface="Cambria"/>
              </a:rPr>
              <a:t>COST SHEET OR STATEMENT OF COST</a:t>
            </a:r>
          </a:p>
        </p:txBody>
      </p:sp>
      <p:sp>
        <p:nvSpPr>
          <p:cNvPr id="3" name="Text Placeholder 2"/>
          <p:cNvSpPr>
            <a:spLocks noGrp="1"/>
          </p:cNvSpPr>
          <p:nvPr>
            <p:ph type="body" idx="1"/>
          </p:nvPr>
        </p:nvSpPr>
        <p:spPr>
          <a:xfrm>
            <a:off x="457200" y="964395"/>
            <a:ext cx="8229600" cy="3779055"/>
          </a:xfrm>
        </p:spPr>
        <p:txBody>
          <a:bodyPr>
            <a:normAutofit fontScale="25000" lnSpcReduction="20000"/>
          </a:bodyPr>
          <a:lstStyle/>
          <a:p>
            <a:r>
              <a:rPr lang="en-IN" sz="8000" dirty="0" smtClean="0"/>
              <a:t>Opening Stock of Raw material</a:t>
            </a:r>
          </a:p>
          <a:p>
            <a:r>
              <a:rPr lang="en-IN" sz="8000" dirty="0" smtClean="0"/>
              <a:t>Add: Purchases</a:t>
            </a:r>
          </a:p>
          <a:p>
            <a:r>
              <a:rPr lang="en-IN" sz="8000" dirty="0" smtClean="0"/>
              <a:t>Less: Closing Stock</a:t>
            </a:r>
          </a:p>
          <a:p>
            <a:r>
              <a:rPr lang="en-IN" sz="8000" dirty="0" smtClean="0"/>
              <a:t>Cost of material Consumed →</a:t>
            </a:r>
          </a:p>
          <a:p>
            <a:r>
              <a:rPr lang="en-IN" sz="8000" dirty="0" smtClean="0"/>
              <a:t>Add: Direct Labour/Wages</a:t>
            </a:r>
          </a:p>
          <a:p>
            <a:r>
              <a:rPr lang="en-IN" sz="8000" dirty="0" smtClean="0"/>
              <a:t>Prime Cost →</a:t>
            </a:r>
          </a:p>
          <a:p>
            <a:r>
              <a:rPr lang="en-IN" sz="8000" dirty="0" smtClean="0"/>
              <a:t>Add: Works overheads</a:t>
            </a:r>
          </a:p>
          <a:p>
            <a:r>
              <a:rPr lang="en-IN" sz="8000" dirty="0" smtClean="0"/>
              <a:t>Works Cost →</a:t>
            </a:r>
          </a:p>
          <a:p>
            <a:r>
              <a:rPr lang="en-IN" sz="8000" dirty="0" smtClean="0"/>
              <a:t>Add: Administration overheads</a:t>
            </a:r>
          </a:p>
          <a:p>
            <a:r>
              <a:rPr lang="en-IN" sz="8000" dirty="0" smtClean="0"/>
              <a:t>Cost of Production →</a:t>
            </a:r>
          </a:p>
          <a:p>
            <a:r>
              <a:rPr lang="en-IN" sz="8000" dirty="0" smtClean="0"/>
              <a:t>Add: Selling and distribution overheads</a:t>
            </a:r>
          </a:p>
          <a:p>
            <a:r>
              <a:rPr lang="en-IN" sz="8000" dirty="0" smtClean="0"/>
              <a:t>Total Cost or Cost of Sale →</a:t>
            </a:r>
          </a:p>
          <a:p>
            <a:r>
              <a:rPr lang="en-IN" b="1" dirty="0" smtClean="0"/>
              <a:t>... ... ... ...</a:t>
            </a:r>
          </a:p>
          <a:p>
            <a:pPr>
              <a:buNone/>
            </a:pP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Classification of Cost</a:t>
            </a:r>
          </a:p>
        </p:txBody>
      </p:sp>
      <p:sp>
        <p:nvSpPr>
          <p:cNvPr id="3" name="Text Placeholder 2"/>
          <p:cNvSpPr>
            <a:spLocks noGrp="1"/>
          </p:cNvSpPr>
          <p:nvPr>
            <p:ph type="body" idx="1"/>
          </p:nvPr>
        </p:nvSpPr>
        <p:spPr/>
        <p:txBody>
          <a:bodyPr/>
          <a:lstStyle/>
          <a:p>
            <a:pPr marR="0" lvl="0" rtl="0">
              <a:lnSpc>
                <a:spcPct val="200000"/>
              </a:lnSpc>
            </a:pPr>
            <a:r>
              <a:rPr lang="en-IN" baseline="0" dirty="0" smtClean="0">
                <a:latin typeface="Times New Roman"/>
              </a:rPr>
              <a:t>Costs can be classified based on the following attributes: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By Nature</a:t>
            </a:r>
          </a:p>
        </p:txBody>
      </p:sp>
      <p:sp>
        <p:nvSpPr>
          <p:cNvPr id="3" name="Text Placeholder 2"/>
          <p:cNvSpPr>
            <a:spLocks noGrp="1"/>
          </p:cNvSpPr>
          <p:nvPr>
            <p:ph type="body" idx="1"/>
          </p:nvPr>
        </p:nvSpPr>
        <p:spPr/>
        <p:txBody>
          <a:bodyPr/>
          <a:lstStyle/>
          <a:p>
            <a:pPr marR="0" lvl="0" algn="just" rtl="0">
              <a:lnSpc>
                <a:spcPct val="200000"/>
              </a:lnSpc>
            </a:pPr>
            <a:r>
              <a:rPr lang="en-IN" baseline="0" dirty="0" smtClean="0">
                <a:latin typeface="Times New Roman"/>
              </a:rPr>
              <a:t>In this type, material, labour and overheads are three costs, which can be further sub-divided into raw materials, consumables, packing materials, and spare parts etc.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IN" b="1" baseline="0" smtClean="0">
                <a:solidFill>
                  <a:srgbClr val="365F91"/>
                </a:solidFill>
                <a:latin typeface="Times New Roman"/>
              </a:rPr>
              <a:t>By Degree of Traceability of the Product</a:t>
            </a:r>
          </a:p>
        </p:txBody>
      </p:sp>
      <p:sp>
        <p:nvSpPr>
          <p:cNvPr id="3" name="Text Placeholder 2"/>
          <p:cNvSpPr>
            <a:spLocks noGrp="1"/>
          </p:cNvSpPr>
          <p:nvPr>
            <p:ph type="body" idx="1"/>
          </p:nvPr>
        </p:nvSpPr>
        <p:spPr/>
        <p:txBody>
          <a:bodyPr>
            <a:normAutofit fontScale="85000" lnSpcReduction="10000"/>
          </a:bodyPr>
          <a:lstStyle/>
          <a:p>
            <a:pPr marR="0" lvl="0" algn="just" rtl="0">
              <a:lnSpc>
                <a:spcPct val="200000"/>
              </a:lnSpc>
            </a:pPr>
            <a:r>
              <a:rPr lang="en-IN" baseline="0" dirty="0" smtClean="0">
                <a:latin typeface="Times New Roman"/>
              </a:rPr>
              <a:t>Direct and indirect expenses are main types of costs come under it. Direct expenses may directly attributable to a particular product. Leather in shoe manufacturing is a direct expense and salaries, rent of building etc. come under indirect expenses.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By Controllability</a:t>
            </a:r>
          </a:p>
        </p:txBody>
      </p:sp>
      <p:sp>
        <p:nvSpPr>
          <p:cNvPr id="3" name="Text Placeholder 2"/>
          <p:cNvSpPr>
            <a:spLocks noGrp="1"/>
          </p:cNvSpPr>
          <p:nvPr>
            <p:ph type="body" idx="1"/>
          </p:nvPr>
        </p:nvSpPr>
        <p:spPr/>
        <p:txBody>
          <a:bodyPr>
            <a:normAutofit lnSpcReduction="10000"/>
          </a:bodyPr>
          <a:lstStyle/>
          <a:p>
            <a:pPr marR="0" lvl="0" rtl="0"/>
            <a:r>
              <a:rPr lang="en-IN" baseline="0" dirty="0" smtClean="0">
                <a:latin typeface="Times New Roman"/>
              </a:rPr>
              <a:t>In this classification, two types of costs fall:</a:t>
            </a:r>
          </a:p>
          <a:p>
            <a:pPr marR="0" lvl="0" rtl="0">
              <a:buNone/>
            </a:pPr>
            <a:endParaRPr lang="en-IN" baseline="0" dirty="0" smtClean="0">
              <a:latin typeface="Times New Roman"/>
            </a:endParaRPr>
          </a:p>
          <a:p>
            <a:pPr marR="0" lvl="0" rtl="0"/>
            <a:r>
              <a:rPr lang="en-IN" b="1" baseline="0" dirty="0" smtClean="0">
                <a:latin typeface="Times New Roman"/>
              </a:rPr>
              <a:t>Controllable </a:t>
            </a:r>
            <a:r>
              <a:rPr lang="en-IN" baseline="0" dirty="0" smtClean="0">
                <a:latin typeface="Times New Roman"/>
              </a:rPr>
              <a:t>- These are controlled by management like material labour and direct expenses.</a:t>
            </a:r>
          </a:p>
          <a:p>
            <a:pPr marR="0" lvl="0" rtl="0">
              <a:buNone/>
            </a:pPr>
            <a:endParaRPr lang="en-IN" baseline="0" dirty="0" smtClean="0">
              <a:latin typeface="Times New Roman"/>
            </a:endParaRPr>
          </a:p>
          <a:p>
            <a:pPr marR="0" lvl="0" rtl="0"/>
            <a:r>
              <a:rPr lang="en-IN" b="1" baseline="0" dirty="0" smtClean="0">
                <a:latin typeface="Times New Roman"/>
              </a:rPr>
              <a:t>Uncontrollable </a:t>
            </a:r>
            <a:r>
              <a:rPr lang="en-IN" baseline="0" dirty="0" smtClean="0">
                <a:latin typeface="Times New Roman"/>
              </a:rPr>
              <a:t>- They are not influenced by management or any group of people. They include rent of a building, salaries, and other indirect expenses.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IN" b="1" baseline="0" smtClean="0">
                <a:solidFill>
                  <a:srgbClr val="365F91"/>
                </a:solidFill>
                <a:latin typeface="Times New Roman"/>
              </a:rPr>
              <a:t>By Relationship with Accounting Period</a:t>
            </a:r>
          </a:p>
        </p:txBody>
      </p:sp>
      <p:sp>
        <p:nvSpPr>
          <p:cNvPr id="3" name="Text Placeholder 2"/>
          <p:cNvSpPr>
            <a:spLocks noGrp="1"/>
          </p:cNvSpPr>
          <p:nvPr>
            <p:ph type="body" idx="1"/>
          </p:nvPr>
        </p:nvSpPr>
        <p:spPr/>
        <p:txBody>
          <a:bodyPr>
            <a:normAutofit fontScale="85000" lnSpcReduction="10000"/>
          </a:bodyPr>
          <a:lstStyle/>
          <a:p>
            <a:pPr marR="0" lvl="0" algn="just" rtl="0">
              <a:lnSpc>
                <a:spcPct val="150000"/>
              </a:lnSpc>
            </a:pPr>
            <a:r>
              <a:rPr lang="en-IN" baseline="0" dirty="0" smtClean="0">
                <a:latin typeface="Times New Roman"/>
              </a:rPr>
              <a:t>Classifications are measured by the period of use and benefit. The capital expenditure and revenue expenditure are classified under it. Revenue expenses relate to current accounting period. Capital expenditures are the benefits beyond accounting period. Fixed assets come under category of capital expenditure and maintenance of assets comes under revenue expenditure category.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IN" b="1" baseline="0" smtClean="0">
                <a:solidFill>
                  <a:srgbClr val="365F91"/>
                </a:solidFill>
                <a:latin typeface="Times New Roman"/>
              </a:rPr>
              <a:t>By Association with the Product</a:t>
            </a:r>
          </a:p>
        </p:txBody>
      </p:sp>
      <p:sp>
        <p:nvSpPr>
          <p:cNvPr id="3" name="Text Placeholder 2"/>
          <p:cNvSpPr>
            <a:spLocks noGrp="1"/>
          </p:cNvSpPr>
          <p:nvPr>
            <p:ph type="body" idx="1"/>
          </p:nvPr>
        </p:nvSpPr>
        <p:spPr/>
        <p:txBody>
          <a:bodyPr>
            <a:normAutofit fontScale="62500" lnSpcReduction="20000"/>
          </a:bodyPr>
          <a:lstStyle/>
          <a:p>
            <a:pPr marR="0" lvl="0" rtl="0">
              <a:lnSpc>
                <a:spcPct val="170000"/>
              </a:lnSpc>
            </a:pPr>
            <a:r>
              <a:rPr lang="en-IN" b="1" baseline="0" dirty="0" smtClean="0">
                <a:latin typeface="Times New Roman"/>
              </a:rPr>
              <a:t>Product cost </a:t>
            </a:r>
            <a:r>
              <a:rPr lang="en-IN" baseline="0" dirty="0" smtClean="0">
                <a:latin typeface="Times New Roman"/>
              </a:rPr>
              <a:t>- Product cost is identifiable in any product. It includes direct material, direct labour and direct overheads. Up to sale, these products are shown and valued as inventory and they form a part of balance sheet. Any profitability is reflected only when these products are sold. The Costs of these products are transferred to costs of goods sold account.</a:t>
            </a:r>
          </a:p>
          <a:p>
            <a:pPr marR="0" lvl="0" rtl="0">
              <a:lnSpc>
                <a:spcPct val="170000"/>
              </a:lnSpc>
            </a:pPr>
            <a:endParaRPr lang="en-IN" baseline="0" dirty="0" smtClean="0">
              <a:latin typeface="Times New Roman"/>
            </a:endParaRPr>
          </a:p>
          <a:p>
            <a:pPr marR="0" lvl="0" rtl="0">
              <a:lnSpc>
                <a:spcPct val="170000"/>
              </a:lnSpc>
            </a:pPr>
            <a:r>
              <a:rPr lang="en-IN" b="1" baseline="0" dirty="0" smtClean="0">
                <a:latin typeface="Times New Roman"/>
              </a:rPr>
              <a:t>Time/Period base cost</a:t>
            </a:r>
            <a:r>
              <a:rPr lang="en-IN" baseline="0" dirty="0" smtClean="0">
                <a:latin typeface="Times New Roman"/>
              </a:rPr>
              <a:t> - Selling expenditure and Administrative expenditure, both are time or period based expenditures. For example, rent of a building, salaries to employees are related to period only. Profitability and costs are depends on both, product cost and time/period cost.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By Functions</a:t>
            </a:r>
          </a:p>
        </p:txBody>
      </p:sp>
      <p:sp>
        <p:nvSpPr>
          <p:cNvPr id="3" name="Text Placeholder 2"/>
          <p:cNvSpPr>
            <a:spLocks noGrp="1"/>
          </p:cNvSpPr>
          <p:nvPr>
            <p:ph type="body" idx="1"/>
          </p:nvPr>
        </p:nvSpPr>
        <p:spPr>
          <a:xfrm>
            <a:off x="428596" y="1446602"/>
            <a:ext cx="8229600" cy="3291840"/>
          </a:xfrm>
        </p:spPr>
        <p:txBody>
          <a:bodyPr>
            <a:normAutofit fontScale="70000" lnSpcReduction="20000"/>
          </a:bodyPr>
          <a:lstStyle/>
          <a:p>
            <a:pPr marR="0" lvl="0" rtl="0">
              <a:lnSpc>
                <a:spcPct val="170000"/>
              </a:lnSpc>
              <a:buNone/>
            </a:pPr>
            <a:r>
              <a:rPr lang="en-IN" baseline="0" dirty="0" smtClean="0">
                <a:latin typeface="Times New Roman"/>
              </a:rPr>
              <a:t>Under this category, the cost is divided by its function as follows:</a:t>
            </a:r>
          </a:p>
          <a:p>
            <a:pPr marR="0" lvl="0" rtl="0">
              <a:lnSpc>
                <a:spcPct val="170000"/>
              </a:lnSpc>
              <a:buNone/>
            </a:pPr>
            <a:endParaRPr lang="en-IN" baseline="0" dirty="0" smtClean="0">
              <a:latin typeface="Times New Roman"/>
            </a:endParaRPr>
          </a:p>
          <a:p>
            <a:pPr marR="0" lvl="0" rtl="0">
              <a:lnSpc>
                <a:spcPct val="170000"/>
              </a:lnSpc>
            </a:pPr>
            <a:r>
              <a:rPr lang="en-IN" b="1" baseline="0" dirty="0" smtClean="0">
                <a:latin typeface="Times New Roman"/>
              </a:rPr>
              <a:t>Production Cost </a:t>
            </a:r>
            <a:r>
              <a:rPr lang="en-IN" baseline="0" dirty="0" smtClean="0">
                <a:latin typeface="Times New Roman"/>
              </a:rPr>
              <a:t>- It represents the total manufacturing or production cost.</a:t>
            </a:r>
          </a:p>
          <a:p>
            <a:pPr marR="0" lvl="0" rtl="0">
              <a:lnSpc>
                <a:spcPct val="170000"/>
              </a:lnSpc>
            </a:pPr>
            <a:endParaRPr lang="en-IN" baseline="0" dirty="0" smtClean="0">
              <a:latin typeface="Times New Roman"/>
            </a:endParaRPr>
          </a:p>
          <a:p>
            <a:pPr marR="0" lvl="0" rtl="0">
              <a:lnSpc>
                <a:spcPct val="170000"/>
              </a:lnSpc>
            </a:pPr>
            <a:r>
              <a:rPr lang="en-IN" b="1" baseline="0" dirty="0" smtClean="0">
                <a:latin typeface="Times New Roman"/>
              </a:rPr>
              <a:t>Commercial cost </a:t>
            </a:r>
            <a:r>
              <a:rPr lang="en-IN" baseline="0" dirty="0" smtClean="0">
                <a:latin typeface="Times New Roman"/>
              </a:rPr>
              <a:t>- It includes operational expenses of the business and may be sub-divided into administration cost and selling and distribution cost.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rtl="0"/>
            <a:r>
              <a:rPr lang="en-IN" b="1" baseline="0" smtClean="0">
                <a:solidFill>
                  <a:srgbClr val="365F91"/>
                </a:solidFill>
                <a:latin typeface="Times New Roman"/>
              </a:rPr>
              <a:t>By Change in Activity or Volume</a:t>
            </a:r>
          </a:p>
        </p:txBody>
      </p:sp>
      <p:sp>
        <p:nvSpPr>
          <p:cNvPr id="3" name="Text Placeholder 2"/>
          <p:cNvSpPr>
            <a:spLocks noGrp="1"/>
          </p:cNvSpPr>
          <p:nvPr>
            <p:ph type="body" idx="1"/>
          </p:nvPr>
        </p:nvSpPr>
        <p:spPr/>
        <p:txBody>
          <a:bodyPr>
            <a:normAutofit fontScale="55000" lnSpcReduction="20000"/>
          </a:bodyPr>
          <a:lstStyle/>
          <a:p>
            <a:pPr marR="0" lvl="0" rtl="0">
              <a:buNone/>
            </a:pPr>
            <a:r>
              <a:rPr lang="en-IN" b="1" baseline="0" dirty="0" smtClean="0">
                <a:latin typeface="Times New Roman"/>
              </a:rPr>
              <a:t>Under this category, the cost is divided as fixed, variable, and semi-variable costs:</a:t>
            </a:r>
          </a:p>
          <a:p>
            <a:pPr marR="0" lvl="0" rtl="0">
              <a:lnSpc>
                <a:spcPct val="170000"/>
              </a:lnSpc>
            </a:pPr>
            <a:r>
              <a:rPr lang="en-IN" b="1" baseline="0" dirty="0" smtClean="0">
                <a:latin typeface="Times New Roman"/>
              </a:rPr>
              <a:t>Fixed cost - </a:t>
            </a:r>
            <a:r>
              <a:rPr lang="en-IN" baseline="0" dirty="0" smtClean="0">
                <a:latin typeface="Times New Roman"/>
              </a:rPr>
              <a:t>It mainly relates to time or period. It remains unchanged irrespective of volume of production like factory rent, insurance, etc. The cost per unit fluctuates according to the production. The cost per unit decreases if production increases and cost per unit increases if the production decreases. </a:t>
            </a:r>
          </a:p>
          <a:p>
            <a:pPr marR="0" lvl="0" rtl="0">
              <a:lnSpc>
                <a:spcPct val="170000"/>
              </a:lnSpc>
            </a:pPr>
            <a:endParaRPr lang="en-IN" b="1" baseline="0" dirty="0" smtClean="0">
              <a:latin typeface="Times New Roman"/>
            </a:endParaRPr>
          </a:p>
          <a:p>
            <a:pPr marR="0" lvl="0" rtl="0">
              <a:lnSpc>
                <a:spcPct val="170000"/>
              </a:lnSpc>
            </a:pPr>
            <a:r>
              <a:rPr lang="en-IN" b="1" baseline="0" dirty="0" smtClean="0">
                <a:latin typeface="Times New Roman"/>
              </a:rPr>
              <a:t>Variable cost - </a:t>
            </a:r>
            <a:r>
              <a:rPr lang="en-IN" baseline="0" dirty="0" smtClean="0">
                <a:latin typeface="Times New Roman"/>
              </a:rPr>
              <a:t>Variable cost directly associates with unit. It increases or decreases according to the volume of production. Direct material and direct labour are the most common examples of variable cost. It means the variable cost per unit remains constant irrespective of production of units.</a:t>
            </a:r>
          </a:p>
          <a:p>
            <a:pPr marR="0" lvl="0" rtl="0">
              <a:lnSpc>
                <a:spcPct val="170000"/>
              </a:lnSpc>
            </a:pPr>
            <a:endParaRPr lang="en-IN" b="1" baseline="0" dirty="0" smtClean="0">
              <a:latin typeface="Times New Roman"/>
            </a:endParaRPr>
          </a:p>
          <a:p>
            <a:pPr marR="0" lvl="0" rtl="0"/>
            <a:endParaRPr lang="en-IN" b="1" baseline="0" dirty="0" smtClean="0">
              <a:latin typeface="Times New Roman"/>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TotalTime>
  <Words>604</Words>
  <Application>Microsoft Office PowerPoint</Application>
  <PresentationFormat>On-screen Show (16:9)</PresentationFormat>
  <Paragraphs>66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Classification of Cost</vt:lpstr>
      <vt:lpstr>Classification of Cost</vt:lpstr>
      <vt:lpstr>By Nature</vt:lpstr>
      <vt:lpstr>By Degree of Traceability of the Product</vt:lpstr>
      <vt:lpstr>By Controllability</vt:lpstr>
      <vt:lpstr>By Relationship with Accounting Period</vt:lpstr>
      <vt:lpstr>By Association with the Product</vt:lpstr>
      <vt:lpstr>By Functions</vt:lpstr>
      <vt:lpstr>By Change in Activity or Volume</vt:lpstr>
      <vt:lpstr>By Change in Activity or Volume</vt:lpstr>
      <vt:lpstr>Slide 11</vt:lpstr>
      <vt:lpstr>Direct or Indirect Materials</vt:lpstr>
      <vt:lpstr>Direct Labour</vt:lpstr>
      <vt:lpstr>Overheads</vt:lpstr>
      <vt:lpstr>Cost Sheet</vt:lpstr>
      <vt:lpstr>COST SHEET OR STATEMENT OF COST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Classification of Cost</dc:title>
  <dc:creator>Safaa</dc:creator>
  <cp:lastModifiedBy>Safaa</cp:lastModifiedBy>
  <cp:revision>12</cp:revision>
  <dcterms:created xsi:type="dcterms:W3CDTF">2020-08-23T20:52:39Z</dcterms:created>
  <dcterms:modified xsi:type="dcterms:W3CDTF">2020-10-21T09:47:22Z</dcterms:modified>
</cp:coreProperties>
</file>