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 id="274"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C9224C46-3472-4353-AE47-A67927CC273B}" type="datetimeFigureOut">
              <a:rPr lang="en-US" smtClean="0"/>
              <a:pPr/>
              <a:t>10/21/2020</a:t>
            </a:fld>
            <a:endParaRPr lang="en-IN"/>
          </a:p>
        </p:txBody>
      </p:sp>
      <p:sp>
        <p:nvSpPr>
          <p:cNvPr id="17" name="Footer Placeholder 16"/>
          <p:cNvSpPr>
            <a:spLocks noGrp="1"/>
          </p:cNvSpPr>
          <p:nvPr>
            <p:ph type="ftr" sz="quarter" idx="11"/>
          </p:nvPr>
        </p:nvSpPr>
        <p:spPr/>
        <p:txBody>
          <a:bodyPr/>
          <a:lstStyle>
            <a:extLst/>
          </a:lstStyle>
          <a:p>
            <a:endParaRPr lang="en-IN"/>
          </a:p>
        </p:txBody>
      </p:sp>
      <p:sp>
        <p:nvSpPr>
          <p:cNvPr id="29" name="Slide Number Placeholder 28"/>
          <p:cNvSpPr>
            <a:spLocks noGrp="1"/>
          </p:cNvSpPr>
          <p:nvPr>
            <p:ph type="sldNum" sz="quarter" idx="12"/>
          </p:nvPr>
        </p:nvSpPr>
        <p:spPr/>
        <p:txBody>
          <a:bodyPr/>
          <a:lstStyle>
            <a:extLst/>
          </a:lstStyle>
          <a:p>
            <a:fld id="{7BD19281-0C65-48A7-BA61-4FD682FEE4DC}" type="slidenum">
              <a:rPr lang="en-IN" smtClean="0"/>
              <a:pPr/>
              <a:t>‹#›</a:t>
            </a:fld>
            <a:endParaRPr lang="en-IN"/>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224C46-3472-4353-AE47-A67927CC273B}" type="datetimeFigureOut">
              <a:rPr lang="en-US" smtClean="0"/>
              <a:pPr/>
              <a:t>10/21/2020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BD19281-0C65-48A7-BA61-4FD682FEE4DC}"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224C46-3472-4353-AE47-A67927CC273B}" type="datetimeFigureOut">
              <a:rPr lang="en-US" smtClean="0"/>
              <a:pPr/>
              <a:t>10/21/2020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BD19281-0C65-48A7-BA61-4FD682FEE4DC}" type="slidenum">
              <a:rPr lang="en-IN" smtClean="0"/>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662D057-B3AB-4CB2-ABB1-C722BA3619D6}" type="datetimeFigureOut">
              <a:rPr lang="en-US" smtClean="0"/>
              <a:pPr/>
              <a:t>10/21/2020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8584B0-70DE-4781-8CD8-40EC1860482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224C46-3472-4353-AE47-A67927CC273B}" type="datetimeFigureOut">
              <a:rPr lang="en-US" smtClean="0"/>
              <a:pPr/>
              <a:t>10/21/2020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BD19281-0C65-48A7-BA61-4FD682FEE4DC}"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9224C46-3472-4353-AE47-A67927CC273B}" type="datetimeFigureOut">
              <a:rPr lang="en-US" smtClean="0"/>
              <a:pPr/>
              <a:t>10/21/2020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BD19281-0C65-48A7-BA61-4FD682FEE4DC}" type="slidenum">
              <a:rPr lang="en-IN" smtClean="0"/>
              <a:pPr/>
              <a:t>‹#›</a:t>
            </a:fld>
            <a:endParaRPr lang="en-IN"/>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9224C46-3472-4353-AE47-A67927CC273B}" type="datetimeFigureOut">
              <a:rPr lang="en-US" smtClean="0"/>
              <a:pPr/>
              <a:t>10/21/2020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7BD19281-0C65-48A7-BA61-4FD682FEE4DC}"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9224C46-3472-4353-AE47-A67927CC273B}" type="datetimeFigureOut">
              <a:rPr lang="en-US" smtClean="0"/>
              <a:pPr/>
              <a:t>10/21/2020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7BD19281-0C65-48A7-BA61-4FD682FEE4DC}" type="slidenum">
              <a:rPr lang="en-IN" smtClean="0"/>
              <a:pPr/>
              <a:t>‹#›</a:t>
            </a:fld>
            <a:endParaRPr lang="en-IN"/>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9224C46-3472-4353-AE47-A67927CC273B}" type="datetimeFigureOut">
              <a:rPr lang="en-US" smtClean="0"/>
              <a:pPr/>
              <a:t>10/21/2020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7BD19281-0C65-48A7-BA61-4FD682FEE4DC}"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9224C46-3472-4353-AE47-A67927CC273B}" type="datetimeFigureOut">
              <a:rPr lang="en-US" smtClean="0"/>
              <a:pPr/>
              <a:t>10/21/2020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7BD19281-0C65-48A7-BA61-4FD682FEE4DC}"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9224C46-3472-4353-AE47-A67927CC273B}" type="datetimeFigureOut">
              <a:rPr lang="en-US" smtClean="0"/>
              <a:pPr/>
              <a:t>10/21/2020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7BD19281-0C65-48A7-BA61-4FD682FEE4DC}"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C9224C46-3472-4353-AE47-A67927CC273B}" type="datetimeFigureOut">
              <a:rPr lang="en-US" smtClean="0"/>
              <a:pPr/>
              <a:t>10/21/2020</a:t>
            </a:fld>
            <a:endParaRPr lang="en-IN"/>
          </a:p>
        </p:txBody>
      </p:sp>
      <p:sp>
        <p:nvSpPr>
          <p:cNvPr id="6" name="Footer Placeholder 5"/>
          <p:cNvSpPr>
            <a:spLocks noGrp="1"/>
          </p:cNvSpPr>
          <p:nvPr>
            <p:ph type="ftr" sz="quarter" idx="11"/>
          </p:nvPr>
        </p:nvSpPr>
        <p:spPr>
          <a:xfrm>
            <a:off x="914400" y="55499"/>
            <a:ext cx="5562600" cy="365125"/>
          </a:xfrm>
        </p:spPr>
        <p:txBody>
          <a:bodyPr/>
          <a:lstStyle>
            <a:extLst/>
          </a:lstStyle>
          <a:p>
            <a:endParaRPr lang="en-IN"/>
          </a:p>
        </p:txBody>
      </p:sp>
      <p:sp>
        <p:nvSpPr>
          <p:cNvPr id="7" name="Slide Number Placeholder 6"/>
          <p:cNvSpPr>
            <a:spLocks noGrp="1"/>
          </p:cNvSpPr>
          <p:nvPr>
            <p:ph type="sldNum" sz="quarter" idx="12"/>
          </p:nvPr>
        </p:nvSpPr>
        <p:spPr>
          <a:xfrm>
            <a:off x="8610600" y="55499"/>
            <a:ext cx="457200" cy="365125"/>
          </a:xfrm>
        </p:spPr>
        <p:txBody>
          <a:bodyPr/>
          <a:lstStyle>
            <a:extLst/>
          </a:lstStyle>
          <a:p>
            <a:fld id="{7BD19281-0C65-48A7-BA61-4FD682FEE4DC}"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C9224C46-3472-4353-AE47-A67927CC273B}" type="datetimeFigureOut">
              <a:rPr lang="en-US" smtClean="0"/>
              <a:pPr/>
              <a:t>10/21/2020</a:t>
            </a:fld>
            <a:endParaRPr lang="en-IN"/>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IN"/>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BD19281-0C65-48A7-BA61-4FD682FEE4DC}"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algn="ctr" rtl="0"/>
            <a:r>
              <a:rPr lang="en-IN" b="1" baseline="0" dirty="0" smtClean="0">
                <a:solidFill>
                  <a:schemeClr val="tx1"/>
                </a:solidFill>
                <a:latin typeface="Times New Roman"/>
              </a:rPr>
              <a:t>BUSINESS</a:t>
            </a:r>
            <a:r>
              <a:rPr lang="en-IN" b="1" dirty="0" smtClean="0">
                <a:solidFill>
                  <a:schemeClr val="tx1"/>
                </a:solidFill>
                <a:latin typeface="Times New Roman"/>
              </a:rPr>
              <a:t> LAW</a:t>
            </a:r>
            <a:endParaRPr lang="en-IN" b="1" baseline="0" dirty="0" smtClean="0">
              <a:solidFill>
                <a:schemeClr val="tx1"/>
              </a:solidFill>
              <a:latin typeface="Times New Roman"/>
            </a:endParaRPr>
          </a:p>
        </p:txBody>
      </p:sp>
      <p:sp>
        <p:nvSpPr>
          <p:cNvPr id="3" name="Text Placeholder 2"/>
          <p:cNvSpPr>
            <a:spLocks noGrp="1"/>
          </p:cNvSpPr>
          <p:nvPr>
            <p:ph type="body" idx="1"/>
          </p:nvPr>
        </p:nvSpPr>
        <p:spPr/>
        <p:txBody>
          <a:bodyPr>
            <a:normAutofit lnSpcReduction="10000"/>
          </a:bodyPr>
          <a:lstStyle/>
          <a:p>
            <a:pPr algn="r">
              <a:buClr>
                <a:schemeClr val="tx2">
                  <a:lumMod val="50000"/>
                </a:schemeClr>
              </a:buClr>
              <a:buNone/>
            </a:pPr>
            <a:endParaRPr lang="en-IN" dirty="0" smtClean="0"/>
          </a:p>
          <a:p>
            <a:pPr algn="r">
              <a:buClr>
                <a:schemeClr val="tx2">
                  <a:lumMod val="50000"/>
                </a:schemeClr>
              </a:buClr>
              <a:buNone/>
            </a:pPr>
            <a:endParaRPr lang="en-IN" dirty="0" smtClean="0"/>
          </a:p>
          <a:p>
            <a:pPr algn="r">
              <a:buClr>
                <a:schemeClr val="tx2">
                  <a:lumMod val="50000"/>
                </a:schemeClr>
              </a:buClr>
              <a:buNone/>
            </a:pPr>
            <a:endParaRPr lang="en-IN" dirty="0" smtClean="0"/>
          </a:p>
          <a:p>
            <a:pPr algn="r">
              <a:buClr>
                <a:schemeClr val="tx2">
                  <a:lumMod val="50000"/>
                </a:schemeClr>
              </a:buClr>
              <a:buNone/>
            </a:pPr>
            <a:endParaRPr lang="en-IN" dirty="0" smtClean="0"/>
          </a:p>
          <a:p>
            <a:pPr algn="r">
              <a:buClr>
                <a:schemeClr val="tx2">
                  <a:lumMod val="50000"/>
                </a:schemeClr>
              </a:buClr>
              <a:buNone/>
            </a:pPr>
            <a:r>
              <a:rPr lang="en-IN" b="1" dirty="0" smtClean="0"/>
              <a:t>H. ANIS FATHIMA</a:t>
            </a:r>
          </a:p>
          <a:p>
            <a:pPr algn="r">
              <a:buClr>
                <a:schemeClr val="tx2">
                  <a:lumMod val="50000"/>
                </a:schemeClr>
              </a:buClr>
              <a:buNone/>
            </a:pPr>
            <a:r>
              <a:rPr lang="en-IN" b="1" dirty="0" smtClean="0"/>
              <a:t>ASSISTANT PROFESSOR</a:t>
            </a:r>
          </a:p>
          <a:p>
            <a:pPr algn="r">
              <a:buClr>
                <a:schemeClr val="tx2">
                  <a:lumMod val="50000"/>
                </a:schemeClr>
              </a:buClr>
              <a:buNone/>
            </a:pPr>
            <a:r>
              <a:rPr lang="en-IN" b="1" dirty="0" smtClean="0"/>
              <a:t>DEPARTMENT OF B.COM BANKING</a:t>
            </a:r>
          </a:p>
          <a:p>
            <a:pPr algn="r">
              <a:buClr>
                <a:schemeClr val="tx2">
                  <a:lumMod val="50000"/>
                </a:schemeClr>
              </a:buClr>
              <a:buNone/>
            </a:pPr>
            <a:r>
              <a:rPr lang="en-IN" b="1" dirty="0" smtClean="0"/>
              <a:t>HKRH COLLEGE</a:t>
            </a:r>
          </a:p>
          <a:p>
            <a:pPr algn="r">
              <a:buClr>
                <a:schemeClr val="tx2">
                  <a:lumMod val="50000"/>
                </a:schemeClr>
              </a:buClr>
              <a:buNone/>
            </a:pPr>
            <a:r>
              <a:rPr lang="en-IN" b="1" dirty="0" smtClean="0"/>
              <a:t>UTHAMAPALAYAM</a:t>
            </a:r>
          </a:p>
          <a:p>
            <a:pPr>
              <a:buClr>
                <a:schemeClr val="tx2">
                  <a:lumMod val="50000"/>
                </a:schemeClr>
              </a:buClr>
              <a:buNone/>
            </a:pP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Implied Contract</a:t>
            </a:r>
          </a:p>
        </p:txBody>
      </p:sp>
      <p:sp>
        <p:nvSpPr>
          <p:cNvPr id="3" name="Text Placeholder 2"/>
          <p:cNvSpPr>
            <a:spLocks noGrp="1"/>
          </p:cNvSpPr>
          <p:nvPr>
            <p:ph type="body" idx="1"/>
          </p:nvPr>
        </p:nvSpPr>
        <p:spPr/>
        <p:txBody>
          <a:bodyPr/>
          <a:lstStyle/>
          <a:p>
            <a:pPr marR="0" lvl="0" algn="just" rtl="0"/>
            <a:r>
              <a:rPr lang="en-IN" b="1" baseline="0" dirty="0" smtClean="0">
                <a:solidFill>
                  <a:srgbClr val="4F81BD"/>
                </a:solidFill>
                <a:latin typeface="Times New Roman"/>
              </a:rPr>
              <a:t>A contract which is not formed by words spoken or written is known as ‘Implied contract’. It may be of the following types.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Quasi / Constructive Contract</a:t>
            </a:r>
          </a:p>
        </p:txBody>
      </p:sp>
      <p:sp>
        <p:nvSpPr>
          <p:cNvPr id="3" name="Text Placeholder 2"/>
          <p:cNvSpPr>
            <a:spLocks noGrp="1"/>
          </p:cNvSpPr>
          <p:nvPr>
            <p:ph type="body" idx="1"/>
          </p:nvPr>
        </p:nvSpPr>
        <p:spPr/>
        <p:txBody>
          <a:bodyPr/>
          <a:lstStyle/>
          <a:p>
            <a:pPr marR="0" lvl="0" algn="just" rtl="0"/>
            <a:r>
              <a:rPr lang="en-IN" b="1" baseline="0" dirty="0" smtClean="0">
                <a:solidFill>
                  <a:srgbClr val="4F81BD"/>
                </a:solidFill>
                <a:latin typeface="Times New Roman"/>
              </a:rPr>
              <a:t>It means a contract implied by law. Example: A pays money by mistake to B, then it creates an obligation on B to refund that money to 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Tacit Contract</a:t>
            </a:r>
          </a:p>
        </p:txBody>
      </p:sp>
      <p:sp>
        <p:nvSpPr>
          <p:cNvPr id="3" name="Text Placeholder 2"/>
          <p:cNvSpPr>
            <a:spLocks noGrp="1"/>
          </p:cNvSpPr>
          <p:nvPr>
            <p:ph type="body" idx="1"/>
          </p:nvPr>
        </p:nvSpPr>
        <p:spPr/>
        <p:txBody>
          <a:bodyPr/>
          <a:lstStyle/>
          <a:p>
            <a:pPr marR="0" lvl="0" algn="just" rtl="0"/>
            <a:r>
              <a:rPr lang="en-IN" b="1" baseline="0" dirty="0" smtClean="0">
                <a:solidFill>
                  <a:srgbClr val="4F81BD"/>
                </a:solidFill>
                <a:latin typeface="Times New Roman"/>
              </a:rPr>
              <a:t>It is a contract inferred from the contract of the parties. Example: A enters a bus and obtains a ticket for travel. Here the offer and acceptance are inferred from the conduct of the parties.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According to Performance</a:t>
            </a:r>
          </a:p>
        </p:txBody>
      </p:sp>
      <p:sp>
        <p:nvSpPr>
          <p:cNvPr id="3" name="Text Placeholder 2"/>
          <p:cNvSpPr>
            <a:spLocks noGrp="1"/>
          </p:cNvSpPr>
          <p:nvPr>
            <p:ph type="body" idx="1"/>
          </p:nvPr>
        </p:nvSpPr>
        <p:spPr/>
        <p:txBody>
          <a:bodyPr/>
          <a:lstStyle/>
          <a:p>
            <a:r>
              <a:rPr lang="en-IN" b="1" dirty="0" smtClean="0">
                <a:solidFill>
                  <a:schemeClr val="tx2">
                    <a:lumMod val="50000"/>
                  </a:schemeClr>
                </a:solidFill>
              </a:rPr>
              <a:t>Unilateral Contract</a:t>
            </a:r>
          </a:p>
          <a:p>
            <a:r>
              <a:rPr lang="en-IN" b="1" dirty="0" smtClean="0">
                <a:solidFill>
                  <a:schemeClr val="tx2">
                    <a:lumMod val="50000"/>
                  </a:schemeClr>
                </a:solidFill>
              </a:rPr>
              <a:t>Bilateral Contract</a:t>
            </a:r>
            <a:endParaRPr lang="en-IN" b="1" dirty="0">
              <a:solidFill>
                <a:schemeClr val="tx2">
                  <a:lumMod val="5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Executed / Unilateral Contract</a:t>
            </a:r>
          </a:p>
        </p:txBody>
      </p:sp>
      <p:sp>
        <p:nvSpPr>
          <p:cNvPr id="3" name="Text Placeholder 2"/>
          <p:cNvSpPr>
            <a:spLocks noGrp="1"/>
          </p:cNvSpPr>
          <p:nvPr>
            <p:ph type="body" idx="1"/>
          </p:nvPr>
        </p:nvSpPr>
        <p:spPr/>
        <p:txBody>
          <a:bodyPr/>
          <a:lstStyle/>
          <a:p>
            <a:pPr marR="0" lvl="0" algn="just" rtl="0"/>
            <a:r>
              <a:rPr lang="en-IN" b="1" baseline="0" dirty="0" smtClean="0">
                <a:solidFill>
                  <a:srgbClr val="4F81BD"/>
                </a:solidFill>
                <a:latin typeface="Times New Roman"/>
              </a:rPr>
              <a:t>It is a contract in which one party has performed his obligation at the time of contract and the obligation of other is outstanding. For example, A has paid Rs.10/- to B. In return B promised to give a pen. In this case, B’s promise to give a pen is outstanding. Therefore, it is an executed contract.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Executory / BilateralContract   </a:t>
            </a:r>
          </a:p>
        </p:txBody>
      </p:sp>
      <p:sp>
        <p:nvSpPr>
          <p:cNvPr id="3" name="Text Placeholder 2"/>
          <p:cNvSpPr>
            <a:spLocks noGrp="1"/>
          </p:cNvSpPr>
          <p:nvPr>
            <p:ph type="body" idx="1"/>
          </p:nvPr>
        </p:nvSpPr>
        <p:spPr/>
        <p:txBody>
          <a:bodyPr/>
          <a:lstStyle/>
          <a:p>
            <a:pPr marR="0" lvl="0" algn="just" rtl="0"/>
            <a:r>
              <a:rPr lang="en-IN" b="1" baseline="0" dirty="0" smtClean="0">
                <a:solidFill>
                  <a:srgbClr val="4F81BD"/>
                </a:solidFill>
                <a:latin typeface="Times New Roman"/>
              </a:rPr>
              <a:t>It is a contract in which the obligations of both parties are outstanding. Therefore, it is an executor contract.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28596" y="0"/>
          <a:ext cx="8715403" cy="6858000"/>
        </p:xfrm>
        <a:graphic>
          <a:graphicData uri="http://schemas.openxmlformats.org/drawingml/2006/table">
            <a:tbl>
              <a:tblPr/>
              <a:tblGrid>
                <a:gridCol w="642942"/>
                <a:gridCol w="4271142"/>
                <a:gridCol w="3801319"/>
              </a:tblGrid>
              <a:tr h="549596">
                <a:tc>
                  <a:txBody>
                    <a:bodyPr/>
                    <a:lstStyle/>
                    <a:p>
                      <a:pPr algn="ctr">
                        <a:lnSpc>
                          <a:spcPct val="150000"/>
                        </a:lnSpc>
                        <a:spcAft>
                          <a:spcPts val="0"/>
                        </a:spcAft>
                      </a:pPr>
                      <a:endParaRPr lang="en-IN" sz="1200">
                        <a:latin typeface="Book Antiqua"/>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400"/>
                        </a:spcBef>
                        <a:spcAft>
                          <a:spcPts val="0"/>
                        </a:spcAft>
                      </a:pPr>
                      <a:r>
                        <a:rPr lang="en-IN" sz="1600" b="1" kern="0">
                          <a:solidFill>
                            <a:srgbClr val="365F91"/>
                          </a:solidFill>
                          <a:latin typeface="Book Antiqua"/>
                          <a:ea typeface="Times New Roman"/>
                          <a:cs typeface="Times New Roman"/>
                        </a:rPr>
                        <a:t>Cross Offer</a:t>
                      </a:r>
                      <a:endParaRPr lang="en-IN" sz="1200" b="1" kern="0">
                        <a:solidFill>
                          <a:srgbClr val="365F91"/>
                        </a:solidFill>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400"/>
                        </a:spcBef>
                        <a:spcAft>
                          <a:spcPts val="0"/>
                        </a:spcAft>
                      </a:pPr>
                      <a:r>
                        <a:rPr lang="en-IN" sz="1600" b="1" kern="0">
                          <a:solidFill>
                            <a:srgbClr val="365F91"/>
                          </a:solidFill>
                          <a:latin typeface="Book Antiqua"/>
                          <a:ea typeface="Times New Roman"/>
                          <a:cs typeface="Times New Roman"/>
                        </a:rPr>
                        <a:t>Counter Offer</a:t>
                      </a:r>
                      <a:endParaRPr lang="en-IN" sz="1200" b="1" kern="0">
                        <a:solidFill>
                          <a:srgbClr val="365F91"/>
                        </a:solidFill>
                        <a:latin typeface="Book Antiqu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8788">
                <a:tc>
                  <a:txBody>
                    <a:bodyPr/>
                    <a:lstStyle/>
                    <a:p>
                      <a:pPr>
                        <a:lnSpc>
                          <a:spcPct val="150000"/>
                        </a:lnSpc>
                        <a:spcAft>
                          <a:spcPts val="0"/>
                        </a:spcAft>
                      </a:pPr>
                      <a:r>
                        <a:rPr lang="en-IN" sz="1200">
                          <a:latin typeface="Book Antiqua"/>
                          <a:ea typeface="Calibri"/>
                          <a:cs typeface="Times New Roman"/>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0"/>
                        </a:spcBef>
                        <a:spcAft>
                          <a:spcPts val="0"/>
                        </a:spcAft>
                      </a:pPr>
                      <a:r>
                        <a:rPr lang="en-IN" sz="1200" b="1" dirty="0">
                          <a:solidFill>
                            <a:srgbClr val="4F81BD"/>
                          </a:solidFill>
                          <a:latin typeface="Book Antiqua"/>
                          <a:ea typeface="Times New Roman"/>
                          <a:cs typeface="Times New Roman"/>
                        </a:rPr>
                        <a:t>The offers made by two persons to each other for a same matter at the same time are known as cross offers.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0"/>
                        </a:spcBef>
                        <a:spcAft>
                          <a:spcPts val="0"/>
                        </a:spcAft>
                      </a:pPr>
                      <a:r>
                        <a:rPr lang="en-IN" sz="1200" b="1">
                          <a:solidFill>
                            <a:srgbClr val="4F81BD"/>
                          </a:solidFill>
                          <a:latin typeface="Book Antiqua"/>
                          <a:ea typeface="Times New Roman"/>
                          <a:cs typeface="Times New Roman"/>
                        </a:rPr>
                        <a:t>The offer made by a person instead of accepting the offer made to him by another it is known as counter offer.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7648">
                <a:tc>
                  <a:txBody>
                    <a:bodyPr/>
                    <a:lstStyle/>
                    <a:p>
                      <a:pPr>
                        <a:lnSpc>
                          <a:spcPct val="150000"/>
                        </a:lnSpc>
                        <a:spcAft>
                          <a:spcPts val="0"/>
                        </a:spcAft>
                      </a:pPr>
                      <a:r>
                        <a:rPr lang="en-IN" sz="1200">
                          <a:latin typeface="Book Antiqua"/>
                          <a:ea typeface="Calibri"/>
                          <a:cs typeface="Times New Roman"/>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0"/>
                        </a:spcBef>
                        <a:spcAft>
                          <a:spcPts val="0"/>
                        </a:spcAft>
                      </a:pPr>
                      <a:r>
                        <a:rPr lang="en-IN" sz="1200" b="1">
                          <a:solidFill>
                            <a:srgbClr val="4F81BD"/>
                          </a:solidFill>
                          <a:latin typeface="Book Antiqua"/>
                          <a:ea typeface="Times New Roman"/>
                          <a:cs typeface="Times New Roman"/>
                        </a:rPr>
                        <a:t>The offers are identical.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0"/>
                        </a:spcBef>
                        <a:spcAft>
                          <a:spcPts val="0"/>
                        </a:spcAft>
                      </a:pPr>
                      <a:r>
                        <a:rPr lang="en-IN" sz="1200" b="1">
                          <a:solidFill>
                            <a:srgbClr val="4F81BD"/>
                          </a:solidFill>
                          <a:latin typeface="Book Antiqua"/>
                          <a:ea typeface="Times New Roman"/>
                          <a:cs typeface="Times New Roman"/>
                        </a:rPr>
                        <a:t>The offers are different.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6590">
                <a:tc>
                  <a:txBody>
                    <a:bodyPr/>
                    <a:lstStyle/>
                    <a:p>
                      <a:pPr>
                        <a:lnSpc>
                          <a:spcPct val="150000"/>
                        </a:lnSpc>
                        <a:spcAft>
                          <a:spcPts val="0"/>
                        </a:spcAft>
                      </a:pPr>
                      <a:r>
                        <a:rPr lang="en-IN" sz="1200">
                          <a:latin typeface="Book Antiqua"/>
                          <a:ea typeface="Calibri"/>
                          <a:cs typeface="Times New Roman"/>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0"/>
                        </a:spcBef>
                        <a:spcAft>
                          <a:spcPts val="0"/>
                        </a:spcAft>
                      </a:pPr>
                      <a:r>
                        <a:rPr lang="en-IN" sz="1200" b="1">
                          <a:solidFill>
                            <a:srgbClr val="4F81BD"/>
                          </a:solidFill>
                          <a:latin typeface="Book Antiqua"/>
                          <a:ea typeface="Times New Roman"/>
                          <a:cs typeface="Times New Roman"/>
                        </a:rPr>
                        <a:t>Both the parties are making their offers at the same time.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0"/>
                        </a:spcBef>
                        <a:spcAft>
                          <a:spcPts val="0"/>
                        </a:spcAft>
                      </a:pPr>
                      <a:r>
                        <a:rPr lang="en-IN" sz="1200" b="1">
                          <a:solidFill>
                            <a:srgbClr val="4F81BD"/>
                          </a:solidFill>
                          <a:latin typeface="Book Antiqua"/>
                          <a:ea typeface="Times New Roman"/>
                          <a:cs typeface="Times New Roman"/>
                        </a:rPr>
                        <a:t>Only after the offer made by one party, the another party makes an offer.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6590">
                <a:tc>
                  <a:txBody>
                    <a:bodyPr/>
                    <a:lstStyle/>
                    <a:p>
                      <a:pPr>
                        <a:lnSpc>
                          <a:spcPct val="150000"/>
                        </a:lnSpc>
                        <a:spcAft>
                          <a:spcPts val="0"/>
                        </a:spcAft>
                      </a:pPr>
                      <a:r>
                        <a:rPr lang="en-IN" sz="1200">
                          <a:latin typeface="Book Antiqua"/>
                          <a:ea typeface="Calibri"/>
                          <a:cs typeface="Times New Roman"/>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0"/>
                        </a:spcBef>
                        <a:spcAft>
                          <a:spcPts val="0"/>
                        </a:spcAft>
                      </a:pPr>
                      <a:r>
                        <a:rPr lang="en-IN" sz="1200" b="1">
                          <a:solidFill>
                            <a:srgbClr val="4F81BD"/>
                          </a:solidFill>
                          <a:latin typeface="Book Antiqua"/>
                          <a:ea typeface="Times New Roman"/>
                          <a:cs typeface="Times New Roman"/>
                        </a:rPr>
                        <a:t>At the time of making offer, both parties does not know the offer of each other.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0"/>
                        </a:spcBef>
                        <a:spcAft>
                          <a:spcPts val="0"/>
                        </a:spcAft>
                      </a:pPr>
                      <a:r>
                        <a:rPr lang="en-IN" sz="1200" b="1">
                          <a:solidFill>
                            <a:srgbClr val="4F81BD"/>
                          </a:solidFill>
                          <a:latin typeface="Book Antiqua"/>
                          <a:ea typeface="Times New Roman"/>
                          <a:cs typeface="Times New Roman"/>
                        </a:rPr>
                        <a:t>At the time of making the offer the second party knows the offer of first party.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8788">
                <a:tc>
                  <a:txBody>
                    <a:bodyPr/>
                    <a:lstStyle/>
                    <a:p>
                      <a:pPr>
                        <a:lnSpc>
                          <a:spcPct val="150000"/>
                        </a:lnSpc>
                        <a:spcAft>
                          <a:spcPts val="0"/>
                        </a:spcAft>
                      </a:pPr>
                      <a:r>
                        <a:rPr lang="en-IN" sz="1200">
                          <a:latin typeface="Book Antiqua"/>
                          <a:ea typeface="Calibri"/>
                          <a:cs typeface="Times New Roman"/>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0"/>
                        </a:spcBef>
                        <a:spcAft>
                          <a:spcPts val="0"/>
                        </a:spcAft>
                      </a:pPr>
                      <a:r>
                        <a:rPr lang="en-IN" sz="1200" b="1">
                          <a:solidFill>
                            <a:srgbClr val="4F81BD"/>
                          </a:solidFill>
                          <a:latin typeface="Book Antiqua"/>
                          <a:ea typeface="Times New Roman"/>
                          <a:cs typeface="Times New Roman"/>
                        </a:rPr>
                        <a:t>The offers made by both the parties at the same time cross one another and reach each of them.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0"/>
                        </a:spcBef>
                        <a:spcAft>
                          <a:spcPts val="0"/>
                        </a:spcAft>
                      </a:pPr>
                      <a:r>
                        <a:rPr lang="en-IN" sz="1200" b="1" dirty="0">
                          <a:solidFill>
                            <a:srgbClr val="4F81BD"/>
                          </a:solidFill>
                          <a:latin typeface="Book Antiqua"/>
                          <a:ea typeface="Times New Roman"/>
                          <a:cs typeface="Times New Roman"/>
                        </a:rPr>
                        <a:t>Here, the second person makes a different offer instead of accepting the offer made to him by the first person.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Classifications of Contracts:</a:t>
            </a:r>
          </a:p>
        </p:txBody>
      </p:sp>
      <p:sp>
        <p:nvSpPr>
          <p:cNvPr id="3" name="Text Placeholder 2"/>
          <p:cNvSpPr>
            <a:spLocks noGrp="1"/>
          </p:cNvSpPr>
          <p:nvPr>
            <p:ph type="body" idx="1"/>
          </p:nvPr>
        </p:nvSpPr>
        <p:spPr/>
        <p:txBody>
          <a:bodyPr/>
          <a:lstStyle/>
          <a:p>
            <a:r>
              <a:rPr lang="en-IN" b="1" dirty="0" smtClean="0">
                <a:solidFill>
                  <a:srgbClr val="365F91"/>
                </a:solidFill>
                <a:latin typeface="Times New Roman"/>
              </a:rPr>
              <a:t>According to Validity</a:t>
            </a:r>
          </a:p>
          <a:p>
            <a:pPr marL="912114" lvl="1" indent="-514350">
              <a:buClr>
                <a:schemeClr val="tx2">
                  <a:lumMod val="50000"/>
                </a:schemeClr>
              </a:buClr>
              <a:buFont typeface="+mj-lt"/>
              <a:buAutoNum type="alphaLcParenR"/>
            </a:pPr>
            <a:r>
              <a:rPr lang="en-IN" b="1" dirty="0" smtClean="0">
                <a:solidFill>
                  <a:srgbClr val="365F91"/>
                </a:solidFill>
                <a:latin typeface="Times New Roman"/>
              </a:rPr>
              <a:t>	Valid Contract</a:t>
            </a:r>
          </a:p>
          <a:p>
            <a:pPr marL="912114" lvl="1" indent="-514350">
              <a:buClr>
                <a:schemeClr val="tx2">
                  <a:lumMod val="50000"/>
                </a:schemeClr>
              </a:buClr>
              <a:buFont typeface="+mj-lt"/>
              <a:buAutoNum type="alphaLcParenR"/>
            </a:pPr>
            <a:r>
              <a:rPr lang="en-IN" b="1" dirty="0" smtClean="0">
                <a:solidFill>
                  <a:srgbClr val="365F91"/>
                </a:solidFill>
                <a:latin typeface="Times New Roman"/>
              </a:rPr>
              <a:t>	Void Contract</a:t>
            </a:r>
          </a:p>
          <a:p>
            <a:pPr marL="912114" lvl="1" indent="-514350">
              <a:buClr>
                <a:schemeClr val="tx2">
                  <a:lumMod val="50000"/>
                </a:schemeClr>
              </a:buClr>
              <a:buFont typeface="+mj-lt"/>
              <a:buAutoNum type="alphaLcParenR"/>
            </a:pPr>
            <a:r>
              <a:rPr lang="en-IN" b="1" dirty="0" smtClean="0">
                <a:solidFill>
                  <a:srgbClr val="365F91"/>
                </a:solidFill>
                <a:latin typeface="Times New Roman"/>
              </a:rPr>
              <a:t>	Voidable Contract</a:t>
            </a:r>
          </a:p>
          <a:p>
            <a:pPr marL="912114" lvl="1" indent="-514350">
              <a:buClr>
                <a:schemeClr val="tx2">
                  <a:lumMod val="50000"/>
                </a:schemeClr>
              </a:buClr>
              <a:buFont typeface="+mj-lt"/>
              <a:buAutoNum type="alphaLcParenR"/>
            </a:pPr>
            <a:r>
              <a:rPr lang="en-IN" b="1" dirty="0" smtClean="0">
                <a:solidFill>
                  <a:srgbClr val="365F91"/>
                </a:solidFill>
                <a:latin typeface="Times New Roman"/>
              </a:rPr>
              <a:t>	Illegal Contract</a:t>
            </a:r>
          </a:p>
          <a:p>
            <a:pPr marL="912114" lvl="1" indent="-514350">
              <a:buClr>
                <a:schemeClr val="tx2">
                  <a:lumMod val="50000"/>
                </a:schemeClr>
              </a:buClr>
              <a:buFont typeface="+mj-lt"/>
              <a:buAutoNum type="alphaLcParenR"/>
            </a:pPr>
            <a:r>
              <a:rPr lang="en-IN" b="1" dirty="0" smtClean="0">
                <a:solidFill>
                  <a:srgbClr val="365F91"/>
                </a:solidFill>
                <a:latin typeface="Times New Roman"/>
              </a:rPr>
              <a:t>	Unenforceable Contract</a:t>
            </a:r>
          </a:p>
          <a:p>
            <a:pPr>
              <a:buClr>
                <a:schemeClr val="tx2">
                  <a:lumMod val="50000"/>
                </a:schemeClr>
              </a:buClr>
              <a:buNone/>
            </a:pP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Valid Contract</a:t>
            </a:r>
          </a:p>
        </p:txBody>
      </p:sp>
      <p:sp>
        <p:nvSpPr>
          <p:cNvPr id="3" name="Text Placeholder 2"/>
          <p:cNvSpPr>
            <a:spLocks noGrp="1"/>
          </p:cNvSpPr>
          <p:nvPr>
            <p:ph type="body" idx="1"/>
          </p:nvPr>
        </p:nvSpPr>
        <p:spPr/>
        <p:txBody>
          <a:bodyPr/>
          <a:lstStyle/>
          <a:p>
            <a:pPr marR="0" lvl="0" rtl="0"/>
            <a:r>
              <a:rPr lang="en-IN" b="1" baseline="0" smtClean="0">
                <a:solidFill>
                  <a:srgbClr val="4F81BD"/>
                </a:solidFill>
                <a:latin typeface="Times New Roman"/>
              </a:rPr>
              <a:t>An agreement entered into an enforceable under the Indian Contract Act is known as ‘valid contract’.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4F81BD"/>
                </a:solidFill>
                <a:latin typeface="Times New Roman"/>
              </a:rPr>
              <a:t>Void Contract </a:t>
            </a:r>
          </a:p>
        </p:txBody>
      </p:sp>
      <p:sp>
        <p:nvSpPr>
          <p:cNvPr id="3" name="Text Placeholder 2"/>
          <p:cNvSpPr>
            <a:spLocks noGrp="1"/>
          </p:cNvSpPr>
          <p:nvPr>
            <p:ph type="body" idx="1"/>
          </p:nvPr>
        </p:nvSpPr>
        <p:spPr/>
        <p:txBody>
          <a:bodyPr/>
          <a:lstStyle/>
          <a:p>
            <a:pPr marR="0" lvl="0" algn="just" rtl="0"/>
            <a:r>
              <a:rPr lang="en-IN" b="1" baseline="0" dirty="0" smtClean="0">
                <a:solidFill>
                  <a:srgbClr val="4F81BD"/>
                </a:solidFill>
                <a:latin typeface="Times New Roman"/>
              </a:rPr>
              <a:t>An agreement not enforceable by law is said to be void. It does not give rise to any rights and obligations. It may be void from its very inception. Example: An agreement between the exporter and importer may become void if a war is declared between their countries.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Voidable Contract  </a:t>
            </a:r>
          </a:p>
        </p:txBody>
      </p:sp>
      <p:sp>
        <p:nvSpPr>
          <p:cNvPr id="3" name="Text Placeholder 2"/>
          <p:cNvSpPr>
            <a:spLocks noGrp="1"/>
          </p:cNvSpPr>
          <p:nvPr>
            <p:ph type="body" idx="1"/>
          </p:nvPr>
        </p:nvSpPr>
        <p:spPr/>
        <p:txBody>
          <a:bodyPr>
            <a:normAutofit fontScale="92500"/>
          </a:bodyPr>
          <a:lstStyle/>
          <a:p>
            <a:pPr marR="0" lvl="0" algn="just" rtl="0"/>
            <a:r>
              <a:rPr lang="en-IN" b="1" baseline="0" dirty="0" smtClean="0">
                <a:solidFill>
                  <a:srgbClr val="4F81BD"/>
                </a:solidFill>
                <a:latin typeface="Times New Roman"/>
              </a:rPr>
              <a:t>An agreement which is enforceable by law at the option of one or more of the parties but not at the option of other or others is voidable contract. Under this contract, the consent of one of the parties will not be free.</a:t>
            </a:r>
          </a:p>
          <a:p>
            <a:pPr marR="0" lvl="0" algn="just" rtl="0"/>
            <a:r>
              <a:rPr lang="en-IN" b="1" baseline="0" dirty="0" smtClean="0">
                <a:solidFill>
                  <a:srgbClr val="4F81BD"/>
                </a:solidFill>
                <a:latin typeface="Times New Roman"/>
              </a:rPr>
              <a:t>A voidable contract may be avoided or enforced by one of the parties whose consent was not free. Example: B is forced to sell watch to A. B’s consent is obtained by force. The contract is voidable at the option of B.</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Illegal contract</a:t>
            </a:r>
          </a:p>
        </p:txBody>
      </p:sp>
      <p:sp>
        <p:nvSpPr>
          <p:cNvPr id="3" name="Text Placeholder 2"/>
          <p:cNvSpPr>
            <a:spLocks noGrp="1"/>
          </p:cNvSpPr>
          <p:nvPr>
            <p:ph type="body" idx="1"/>
          </p:nvPr>
        </p:nvSpPr>
        <p:spPr/>
        <p:txBody>
          <a:bodyPr/>
          <a:lstStyle/>
          <a:p>
            <a:pPr marR="0" lvl="0" algn="just" rtl="0"/>
            <a:r>
              <a:rPr lang="en-IN" b="1" baseline="0" dirty="0" smtClean="0">
                <a:solidFill>
                  <a:srgbClr val="4F81BD"/>
                </a:solidFill>
                <a:latin typeface="Times New Roman"/>
              </a:rPr>
              <a:t>An agreement which is against public policy or immoral in nature is known as illegal agreement. It makes transactions between the immediate parties and also the collateral transactions void. Thus, all the illegal agreements are void but not all void agreements are illegal. Example: A borrows Rs. 2000/- from B for the purchase of prohibited goods.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Unenforceable Contract</a:t>
            </a:r>
          </a:p>
        </p:txBody>
      </p:sp>
      <p:sp>
        <p:nvSpPr>
          <p:cNvPr id="3" name="Text Placeholder 2"/>
          <p:cNvSpPr>
            <a:spLocks noGrp="1"/>
          </p:cNvSpPr>
          <p:nvPr>
            <p:ph type="body" idx="1"/>
          </p:nvPr>
        </p:nvSpPr>
        <p:spPr/>
        <p:txBody>
          <a:bodyPr/>
          <a:lstStyle/>
          <a:p>
            <a:pPr marR="0" lvl="0" algn="just" rtl="0"/>
            <a:r>
              <a:rPr lang="en-IN" b="1" baseline="0" dirty="0" smtClean="0">
                <a:solidFill>
                  <a:srgbClr val="4F81BD"/>
                </a:solidFill>
                <a:latin typeface="Times New Roman"/>
              </a:rPr>
              <a:t>A contract which cannot be enforced in a court of law because of technical defects is known as unenforceable contract. Example: an unstamped document.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According to Formation</a:t>
            </a:r>
          </a:p>
        </p:txBody>
      </p:sp>
      <p:sp>
        <p:nvSpPr>
          <p:cNvPr id="3" name="Text Placeholder 2"/>
          <p:cNvSpPr>
            <a:spLocks noGrp="1"/>
          </p:cNvSpPr>
          <p:nvPr>
            <p:ph type="body" idx="1"/>
          </p:nvPr>
        </p:nvSpPr>
        <p:spPr/>
        <p:txBody>
          <a:bodyPr/>
          <a:lstStyle/>
          <a:p>
            <a:r>
              <a:rPr lang="en-IN" b="1" dirty="0" smtClean="0">
                <a:solidFill>
                  <a:schemeClr val="tx2">
                    <a:lumMod val="50000"/>
                  </a:schemeClr>
                </a:solidFill>
              </a:rPr>
              <a:t>Express Contract</a:t>
            </a:r>
          </a:p>
          <a:p>
            <a:pPr>
              <a:buNone/>
            </a:pPr>
            <a:endParaRPr lang="en-IN" b="1" dirty="0" smtClean="0">
              <a:solidFill>
                <a:schemeClr val="tx2">
                  <a:lumMod val="50000"/>
                </a:schemeClr>
              </a:solidFill>
            </a:endParaRPr>
          </a:p>
          <a:p>
            <a:r>
              <a:rPr lang="en-IN" b="1" dirty="0" smtClean="0">
                <a:solidFill>
                  <a:schemeClr val="tx2">
                    <a:lumMod val="50000"/>
                  </a:schemeClr>
                </a:solidFill>
              </a:rPr>
              <a:t>Implied Contract</a:t>
            </a:r>
          </a:p>
          <a:p>
            <a:pPr>
              <a:buNone/>
            </a:pPr>
            <a:endParaRPr lang="en-IN" b="1" dirty="0" smtClean="0">
              <a:solidFill>
                <a:schemeClr val="tx2">
                  <a:lumMod val="50000"/>
                </a:schemeClr>
              </a:solidFill>
            </a:endParaRPr>
          </a:p>
          <a:p>
            <a:r>
              <a:rPr lang="en-IN" b="1" dirty="0" smtClean="0">
                <a:solidFill>
                  <a:schemeClr val="tx2">
                    <a:lumMod val="50000"/>
                  </a:schemeClr>
                </a:solidFill>
              </a:rPr>
              <a:t>Quasi Contract</a:t>
            </a:r>
          </a:p>
          <a:p>
            <a:pPr>
              <a:buNone/>
            </a:pPr>
            <a:endParaRPr lang="en-IN" b="1" dirty="0" smtClean="0">
              <a:solidFill>
                <a:schemeClr val="tx2">
                  <a:lumMod val="50000"/>
                </a:schemeClr>
              </a:solidFill>
            </a:endParaRPr>
          </a:p>
          <a:p>
            <a:r>
              <a:rPr lang="en-IN" b="1" dirty="0" smtClean="0">
                <a:solidFill>
                  <a:schemeClr val="tx2">
                    <a:lumMod val="50000"/>
                  </a:schemeClr>
                </a:solidFill>
              </a:rPr>
              <a:t>Tacit Contract</a:t>
            </a:r>
            <a:endParaRPr lang="en-IN" b="1" dirty="0">
              <a:solidFill>
                <a:schemeClr val="tx2">
                  <a:lumMod val="5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Express Contract</a:t>
            </a:r>
          </a:p>
        </p:txBody>
      </p:sp>
      <p:sp>
        <p:nvSpPr>
          <p:cNvPr id="3" name="Text Placeholder 2"/>
          <p:cNvSpPr>
            <a:spLocks noGrp="1"/>
          </p:cNvSpPr>
          <p:nvPr>
            <p:ph type="body" idx="1"/>
          </p:nvPr>
        </p:nvSpPr>
        <p:spPr/>
        <p:txBody>
          <a:bodyPr/>
          <a:lstStyle/>
          <a:p>
            <a:pPr marR="0" lvl="0" rtl="0"/>
            <a:r>
              <a:rPr lang="en-IN" b="1" baseline="0" smtClean="0">
                <a:solidFill>
                  <a:srgbClr val="4F81BD"/>
                </a:solidFill>
                <a:latin typeface="Times New Roman"/>
              </a:rPr>
              <a:t>It is a contract formed in words spoken or written.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15</TotalTime>
  <Words>693</Words>
  <Application>Microsoft Office PowerPoint</Application>
  <PresentationFormat>On-screen Show (4:3)</PresentationFormat>
  <Paragraphs>68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Metro</vt:lpstr>
      <vt:lpstr>BUSINESS LAW</vt:lpstr>
      <vt:lpstr>Classifications of Contracts:</vt:lpstr>
      <vt:lpstr>Valid Contract</vt:lpstr>
      <vt:lpstr>Void Contract </vt:lpstr>
      <vt:lpstr>Voidable Contract  </vt:lpstr>
      <vt:lpstr>Illegal contract</vt:lpstr>
      <vt:lpstr>Unenforceable Contract</vt:lpstr>
      <vt:lpstr>According to Formation</vt:lpstr>
      <vt:lpstr>Express Contract</vt:lpstr>
      <vt:lpstr>Implied Contract</vt:lpstr>
      <vt:lpstr>Quasi / Constructive Contract</vt:lpstr>
      <vt:lpstr>Tacit Contract</vt:lpstr>
      <vt:lpstr>According to Performance</vt:lpstr>
      <vt:lpstr>Executed / Unilateral Contract</vt:lpstr>
      <vt:lpstr>Executory / BilateralContract   </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Classifications of Contracts:</dc:title>
  <dc:creator>Safaa</dc:creator>
  <cp:lastModifiedBy>Safaa</cp:lastModifiedBy>
  <cp:revision>4</cp:revision>
  <dcterms:created xsi:type="dcterms:W3CDTF">2020-08-24T15:01:39Z</dcterms:created>
  <dcterms:modified xsi:type="dcterms:W3CDTF">2020-10-21T09:40:55Z</dcterms:modified>
</cp:coreProperties>
</file>