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470E05-92CB-4B47-9357-81882F124839}" type="datetimeFigureOut">
              <a:rPr lang="en-US" smtClean="0"/>
              <a:pPr/>
              <a:t>10/20/2020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90433C-9EA2-4B98-B2E1-B14C2A951B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90433C-9EA2-4B98-B2E1-B14C2A951B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90433C-9EA2-4B98-B2E1-B14C2A951B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90433C-9EA2-4B98-B2E1-B14C2A951B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90433C-9EA2-4B98-B2E1-B14C2A951B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90433C-9EA2-4B98-B2E1-B14C2A951B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90433C-9EA2-4B98-B2E1-B14C2A951B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90433C-9EA2-4B98-B2E1-B14C2A951B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470E05-92CB-4B47-9357-81882F124839}" type="datetimeFigureOut">
              <a:rPr lang="en-US" smtClean="0"/>
              <a:pPr/>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290433C-9EA2-4B98-B2E1-B14C2A951B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470E05-92CB-4B47-9357-81882F124839}"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90433C-9EA2-4B98-B2E1-B14C2A951B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470E05-92CB-4B47-9357-81882F124839}" type="datetimeFigureOut">
              <a:rPr lang="en-US" smtClean="0"/>
              <a:pPr/>
              <a:t>10/20/2020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90433C-9EA2-4B98-B2E1-B14C2A951B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470E05-92CB-4B47-9357-81882F124839}" type="datetimeFigureOut">
              <a:rPr lang="en-US" smtClean="0"/>
              <a:pPr/>
              <a:t>10/20/2020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90433C-9EA2-4B98-B2E1-B14C2A951B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BCOM(BANKING)</a:t>
            </a:r>
            <a:endParaRPr lang="en-US" dirty="0"/>
          </a:p>
        </p:txBody>
      </p:sp>
      <p:sp>
        <p:nvSpPr>
          <p:cNvPr id="3" name="Subtitle 2"/>
          <p:cNvSpPr>
            <a:spLocks noGrp="1"/>
          </p:cNvSpPr>
          <p:nvPr>
            <p:ph type="subTitle" idx="1"/>
          </p:nvPr>
        </p:nvSpPr>
        <p:spPr/>
        <p:txBody>
          <a:bodyPr>
            <a:normAutofit fontScale="62500" lnSpcReduction="20000"/>
          </a:bodyPr>
          <a:lstStyle/>
          <a:p>
            <a:r>
              <a:rPr lang="en-US" sz="3600" b="1" dirty="0" smtClean="0">
                <a:latin typeface="Arial Black" pitchFamily="34" charset="0"/>
              </a:rPr>
              <a:t>L.SARAVANAPRIYA</a:t>
            </a:r>
          </a:p>
          <a:p>
            <a:endParaRPr lang="en-US" b="1" dirty="0" smtClean="0">
              <a:latin typeface="Arial Black" pitchFamily="34" charset="0"/>
            </a:endParaRPr>
          </a:p>
          <a:p>
            <a:r>
              <a:rPr lang="en-US" b="1" dirty="0" smtClean="0">
                <a:latin typeface="Arial Black" pitchFamily="34" charset="0"/>
              </a:rPr>
              <a:t>SUBJECT : CO-OPERATIVE </a:t>
            </a:r>
            <a:r>
              <a:rPr lang="en-US" b="1" dirty="0" smtClean="0">
                <a:latin typeface="Arial Black" pitchFamily="34" charset="0"/>
              </a:rPr>
              <a:t>BANKNG</a:t>
            </a:r>
          </a:p>
          <a:p>
            <a:r>
              <a:rPr lang="en-US" b="1" dirty="0" smtClean="0">
                <a:latin typeface="Arial Black" pitchFamily="34" charset="0"/>
              </a:rPr>
              <a:t>CLASS : II BCOM BANKING </a:t>
            </a:r>
            <a:r>
              <a:rPr lang="en-US" b="1" dirty="0" smtClean="0">
                <a:latin typeface="Arial Black" pitchFamily="34" charset="0"/>
              </a:rPr>
              <a:t> </a:t>
            </a:r>
            <a:endParaRPr lang="en-US" b="1" dirty="0" smtClean="0">
              <a:latin typeface="Arial Black"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p>
          <a:p>
            <a:r>
              <a:rPr lang="en-US" b="1" dirty="0" smtClean="0"/>
              <a:t>Co</a:t>
            </a:r>
            <a:r>
              <a:rPr lang="en-US" dirty="0" smtClean="0"/>
              <a:t>-</a:t>
            </a:r>
            <a:r>
              <a:rPr lang="en-US" b="1" dirty="0" smtClean="0"/>
              <a:t>operative banks</a:t>
            </a:r>
            <a:r>
              <a:rPr lang="en-US" dirty="0" smtClean="0"/>
              <a:t> aim to offer credit to the common man at moderate interest rates, eliminating the dominance of private money lenders. ... Providing easy access to credit for rural industries. Providing financial services in rural areas where </a:t>
            </a:r>
            <a:r>
              <a:rPr lang="en-US" b="1" dirty="0" smtClean="0"/>
              <a:t>banking</a:t>
            </a:r>
            <a:r>
              <a:rPr lang="en-US" dirty="0" smtClean="0"/>
              <a:t> facilities are scarce.</a:t>
            </a:r>
          </a:p>
          <a:p>
            <a:pPr>
              <a:buNone/>
            </a:pP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      Co-operative Banking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Engage in rural financing and micro-financing</a:t>
            </a:r>
          </a:p>
          <a:p>
            <a:endParaRPr lang="en-US" dirty="0" smtClean="0"/>
          </a:p>
          <a:p>
            <a:r>
              <a:rPr lang="en-US" dirty="0" smtClean="0"/>
              <a:t>To remove the dominance of the common man by the middleman and money lenders</a:t>
            </a:r>
          </a:p>
          <a:p>
            <a:endParaRPr lang="en-US" dirty="0" smtClean="0"/>
          </a:p>
          <a:p>
            <a:r>
              <a:rPr lang="en-US" dirty="0" smtClean="0"/>
              <a:t>Ensure credit services to farmers at the low rate of interest providing the socioeconomic condition to the people</a:t>
            </a:r>
          </a:p>
          <a:p>
            <a:endParaRPr lang="en-US" dirty="0" smtClean="0"/>
          </a:p>
          <a:p>
            <a:r>
              <a:rPr lang="en-US" dirty="0" smtClean="0"/>
              <a:t>Provide financial support for the needy people and farmers in the rural areas</a:t>
            </a:r>
          </a:p>
          <a:p>
            <a:endParaRPr lang="en-US" dirty="0" smtClean="0"/>
          </a:p>
          <a:p>
            <a:r>
              <a:rPr lang="en-US" dirty="0" smtClean="0"/>
              <a:t>Provides personal financial services for those engaged in small-scale industries and self-employment driven activities for people in both rural and urban areas</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t/>
            </a:r>
            <a:br>
              <a:rPr lang="en-US" b="0" dirty="0" smtClean="0"/>
            </a:br>
            <a:r>
              <a:rPr lang="en-US" b="0" dirty="0" smtClean="0"/>
              <a:t/>
            </a:r>
            <a:br>
              <a:rPr lang="en-US" b="0" dirty="0" smtClean="0"/>
            </a:br>
            <a:r>
              <a:rPr lang="en-US" b="0" dirty="0" smtClean="0"/>
              <a:t>Objectives of Cooperative banks:</a:t>
            </a:r>
            <a:br>
              <a:rPr lang="en-US" b="0" dirty="0" smtClean="0"/>
            </a:br>
            <a:r>
              <a:rPr lang="en-US" b="0" dirty="0" smtClean="0"/>
              <a:t/>
            </a:r>
            <a:br>
              <a:rPr lang="en-US" b="0"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They function with the rule of “one member, one vote” and function on “no profit, no loss” basis</a:t>
            </a:r>
          </a:p>
          <a:p>
            <a:r>
              <a:rPr lang="en-US" dirty="0" smtClean="0"/>
              <a:t>It performs all the main banking functions of deposit mobilization, the supply of credit and provision of remittance facilities</a:t>
            </a:r>
          </a:p>
          <a:p>
            <a:r>
              <a:rPr lang="en-US" dirty="0" smtClean="0"/>
              <a:t>It provides financial assistance to the people with small means to protect them from the debt trap of the moneylenders</a:t>
            </a:r>
          </a:p>
          <a:p>
            <a:r>
              <a:rPr lang="en-US" dirty="0" smtClean="0"/>
              <a:t>It is engaged in tasks of production, processing, marketing, distribution, servicing and banking in India</a:t>
            </a:r>
          </a:p>
          <a:p>
            <a:r>
              <a:rPr lang="en-US" dirty="0" smtClean="0"/>
              <a:t>It supervises and guides affiliated societies</a:t>
            </a:r>
          </a:p>
          <a:p>
            <a:r>
              <a:rPr lang="en-US" dirty="0" smtClean="0"/>
              <a:t>Mobilization of funds from their members</a:t>
            </a:r>
          </a:p>
          <a:p>
            <a:r>
              <a:rPr lang="en-US" dirty="0" smtClean="0"/>
              <a:t>Advance loans to the members</a:t>
            </a:r>
          </a:p>
          <a:p>
            <a:r>
              <a:rPr lang="en-US" dirty="0" smtClean="0"/>
              <a:t>Rural financing for farming, cattle, milk, hatchery, personal finance, etc.</a:t>
            </a:r>
          </a:p>
          <a:p>
            <a:r>
              <a:rPr lang="en-US" dirty="0" smtClean="0"/>
              <a:t>Urban financing for Self – employment, Industries Small scale units, Home finance, Consumer finance, Personal finance</a:t>
            </a:r>
          </a:p>
          <a:p>
            <a:endParaRPr lang="en-US" dirty="0"/>
          </a:p>
        </p:txBody>
      </p:sp>
      <p:sp>
        <p:nvSpPr>
          <p:cNvPr id="3" name="Title 2"/>
          <p:cNvSpPr>
            <a:spLocks noGrp="1"/>
          </p:cNvSpPr>
          <p:nvPr>
            <p:ph type="title"/>
          </p:nvPr>
        </p:nvSpPr>
        <p:spPr/>
        <p:txBody>
          <a:bodyPr>
            <a:normAutofit fontScale="90000"/>
          </a:bodyPr>
          <a:lstStyle/>
          <a:p>
            <a:r>
              <a:rPr lang="en-US" b="0" dirty="0" smtClean="0"/>
              <a:t/>
            </a:r>
            <a:br>
              <a:rPr lang="en-US" b="0" dirty="0" smtClean="0"/>
            </a:br>
            <a:r>
              <a:rPr lang="en-US" b="0" dirty="0" smtClean="0"/>
              <a:t/>
            </a:r>
            <a:br>
              <a:rPr lang="en-US" b="0" dirty="0" smtClean="0"/>
            </a:br>
            <a:r>
              <a:rPr lang="en-US" b="0" dirty="0" smtClean="0"/>
              <a:t>Functions of Cooperative Banks in India:</a:t>
            </a:r>
            <a:br>
              <a:rPr lang="en-US" b="0" dirty="0" smtClean="0"/>
            </a:br>
            <a:r>
              <a:rPr lang="en-US" b="0" dirty="0" smtClean="0"/>
              <a:t/>
            </a:r>
            <a:br>
              <a:rPr lang="en-US" b="0"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dirty="0" smtClean="0"/>
              <a:t>It is 3-Pillars structure (Pyramid Structure)</a:t>
            </a:r>
            <a:endParaRPr lang="en-US" dirty="0" smtClean="0"/>
          </a:p>
          <a:p>
            <a:r>
              <a:rPr lang="en-US" dirty="0" smtClean="0"/>
              <a:t>SCB – State Cooperative Bank</a:t>
            </a:r>
          </a:p>
          <a:p>
            <a:r>
              <a:rPr lang="en-US" dirty="0" smtClean="0"/>
              <a:t>DCCB – District Central Cooperative Bank</a:t>
            </a:r>
          </a:p>
          <a:p>
            <a:r>
              <a:rPr lang="en-US" dirty="0" smtClean="0"/>
              <a:t>PACS – Primary Agriculture credit services (There should be 10 members in PACS)</a:t>
            </a:r>
          </a:p>
          <a:p>
            <a:r>
              <a:rPr lang="en-US" b="1" dirty="0" smtClean="0"/>
              <a:t>State Cooperative banks</a:t>
            </a:r>
            <a:r>
              <a:rPr lang="en-US" dirty="0" smtClean="0"/>
              <a:t>:</a:t>
            </a:r>
          </a:p>
          <a:p>
            <a:r>
              <a:rPr lang="en-US" dirty="0" smtClean="0"/>
              <a:t>It is a federation of central Co-operative bank and acts as a watchdog. They obtain their funds from share capital, deposits, loans and overdrafts from the Reserve Bank of India and can lend money to central co-operative banks and primary societies and not directly to the farmers.</a:t>
            </a:r>
          </a:p>
          <a:p>
            <a:r>
              <a:rPr lang="en-US" b="1" dirty="0" smtClean="0"/>
              <a:t>District Central Cooperative Bank</a:t>
            </a:r>
            <a:endParaRPr lang="en-US" dirty="0" smtClean="0"/>
          </a:p>
          <a:p>
            <a:r>
              <a:rPr lang="en-US" dirty="0" smtClean="0"/>
              <a:t>These are the federations of primary credit societies in a district and are of two types-those having a membership of primary societies only and those having a membership of societies as well as individuals. The funds of the bank consist of share capital, deposits, loans and overdrafts from state co-operative banks and joint stocks. These banks provide finance to member societies within the limits of the borrowing capacity of societies. They also conduct all the business of a joint stock bank</a:t>
            </a:r>
          </a:p>
          <a:p>
            <a:r>
              <a:rPr lang="en-US" b="1" dirty="0" smtClean="0"/>
              <a:t>Primary Agriculture credit services</a:t>
            </a:r>
            <a:endParaRPr lang="en-US" dirty="0" smtClean="0"/>
          </a:p>
          <a:p>
            <a:r>
              <a:rPr lang="en-US" dirty="0" smtClean="0"/>
              <a:t>The primary cooperative credit society is an association of borrowers and non-borrowers residing in a locality. The funds of the society are derived from the share capital and deposits of members and loans from central cooperative banks. The borrowing powers of the members as well as of the society are fixed. The loans are given to members for the purchase of cattle, fodder, fertilizers, pesticides, etc</a:t>
            </a:r>
          </a:p>
          <a:p>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b="0" dirty="0" smtClean="0"/>
              <a:t/>
            </a:r>
            <a:br>
              <a:rPr lang="en-US" b="0" dirty="0" smtClean="0"/>
            </a:br>
            <a:r>
              <a:rPr lang="en-US" b="0" dirty="0" smtClean="0"/>
              <a:t>Structure of cooperative banks in India:</a:t>
            </a:r>
            <a:br>
              <a:rPr lang="en-US" b="0"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Easy to form</a:t>
            </a:r>
          </a:p>
          <a:p>
            <a:endParaRPr lang="en-US" dirty="0" smtClean="0"/>
          </a:p>
          <a:p>
            <a:r>
              <a:rPr lang="en-US" dirty="0" smtClean="0"/>
              <a:t>No obstruction for membership</a:t>
            </a:r>
          </a:p>
          <a:p>
            <a:endParaRPr lang="en-US" dirty="0" smtClean="0"/>
          </a:p>
          <a:p>
            <a:r>
              <a:rPr lang="en-US" dirty="0" smtClean="0"/>
              <a:t>Limited liability</a:t>
            </a:r>
          </a:p>
          <a:p>
            <a:endParaRPr lang="en-US" dirty="0" smtClean="0"/>
          </a:p>
          <a:p>
            <a:r>
              <a:rPr lang="en-US" dirty="0" smtClean="0"/>
              <a:t>Service motive</a:t>
            </a:r>
          </a:p>
          <a:p>
            <a:endParaRPr lang="en-US" dirty="0" smtClean="0"/>
          </a:p>
          <a:p>
            <a:r>
              <a:rPr lang="en-US" dirty="0" smtClean="0"/>
              <a:t>Democratic management</a:t>
            </a:r>
          </a:p>
          <a:p>
            <a:endParaRPr lang="en-US" dirty="0" smtClean="0"/>
          </a:p>
          <a:p>
            <a:r>
              <a:rPr lang="en-US" dirty="0" smtClean="0"/>
              <a:t>Stability and Continuity</a:t>
            </a:r>
          </a:p>
          <a:p>
            <a:endParaRPr lang="en-US" dirty="0" smtClean="0"/>
          </a:p>
          <a:p>
            <a:r>
              <a:rPr lang="en-US" dirty="0" smtClean="0"/>
              <a:t>Economic operations</a:t>
            </a:r>
          </a:p>
          <a:p>
            <a:endParaRPr lang="en-US" dirty="0" smtClean="0"/>
          </a:p>
          <a:p>
            <a:r>
              <a:rPr lang="en-US" dirty="0" smtClean="0"/>
              <a:t>State patronage</a:t>
            </a:r>
          </a:p>
          <a:p>
            <a:pPr>
              <a:buNone/>
            </a:pP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b="0" dirty="0" smtClean="0"/>
              <a:t/>
            </a:r>
            <a:br>
              <a:rPr lang="en-US" b="0" dirty="0" smtClean="0"/>
            </a:br>
            <a:r>
              <a:rPr lang="en-US" b="0" dirty="0" smtClean="0"/>
              <a:t>Advantages of Cooperative Banks in India:</a:t>
            </a:r>
            <a:br>
              <a:rPr lang="en-US" b="0"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endParaRPr lang="en-US" dirty="0" smtClean="0"/>
          </a:p>
          <a:p>
            <a:endParaRPr lang="en-US" dirty="0" smtClean="0"/>
          </a:p>
          <a:p>
            <a:r>
              <a:rPr lang="en-US" dirty="0" smtClean="0"/>
              <a:t>They are too small to be economical and viable; besides too many of them are dormant, existing only on paper</a:t>
            </a:r>
          </a:p>
          <a:p>
            <a:r>
              <a:rPr lang="en-US" dirty="0" smtClean="0"/>
              <a:t>Co-operative banks are not doing well in all the states; only a few accounts for a major part of their business</a:t>
            </a:r>
          </a:p>
          <a:p>
            <a:r>
              <a:rPr lang="en-US" dirty="0" smtClean="0"/>
              <a:t>These banks still rely very heavily on refinancing facilities from the government, the RBI, and NABARD</a:t>
            </a:r>
          </a:p>
          <a:p>
            <a:r>
              <a:rPr lang="en-US" dirty="0" smtClean="0"/>
              <a:t>They suffer from dangerously low or weak quality of loan assets, and from the highly unsatisfactory recovery of loans.</a:t>
            </a:r>
          </a:p>
          <a:p>
            <a:r>
              <a:rPr lang="en-US" dirty="0" smtClean="0"/>
              <a:t>They do not look like banks and do not inspire confidence in the potential members, depositors, and borrowers.</a:t>
            </a:r>
          </a:p>
          <a:p>
            <a:r>
              <a:rPr lang="en-US" dirty="0" smtClean="0"/>
              <a:t>Most of the Co-operative banks are suffering from a lack of professional management.</a:t>
            </a:r>
          </a:p>
          <a:p>
            <a:r>
              <a:rPr lang="en-US" dirty="0" smtClean="0"/>
              <a:t>Except for some Co-operative banks, technological development in Information Technology or computerized data management is conspicuously absent.</a:t>
            </a:r>
          </a:p>
          <a:p>
            <a:r>
              <a:rPr lang="en-US" dirty="0" smtClean="0"/>
              <a:t>As there is no formal system of corporate governance in co-operative banks, many banks have become the hotbed of political patronage, unscrupulous financial practice, and gross mismanagement.</a:t>
            </a:r>
          </a:p>
          <a:p>
            <a:r>
              <a:rPr lang="en-US" dirty="0" smtClean="0"/>
              <a:t>Another problem arises out of the duality of control over them i.e. these banks are organized under the dual control of RBI and as well as respective state government.</a:t>
            </a:r>
          </a:p>
          <a:p>
            <a:r>
              <a:rPr lang="en-US" dirty="0" smtClean="0"/>
              <a:t>They unduly depend on government capital rather than member capital.</a:t>
            </a:r>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b="0" dirty="0" smtClean="0"/>
              <a:t/>
            </a:r>
            <a:br>
              <a:rPr lang="en-US" b="0" dirty="0" smtClean="0"/>
            </a:br>
            <a:r>
              <a:rPr lang="en-US" b="0" dirty="0" smtClean="0"/>
              <a:t/>
            </a:r>
            <a:br>
              <a:rPr lang="en-US" b="0" dirty="0" smtClean="0"/>
            </a:br>
            <a:r>
              <a:rPr lang="en-US" b="0" dirty="0" smtClean="0"/>
              <a:t> Weakness of Cooperative Banks in India:</a:t>
            </a:r>
            <a:br>
              <a:rPr lang="en-US" b="0" dirty="0" smtClean="0"/>
            </a:br>
            <a:r>
              <a:rPr lang="en-US" b="0" dirty="0" smtClean="0"/>
              <a:t/>
            </a:r>
            <a:br>
              <a:rPr lang="en-US" b="0"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714</Words>
  <Application>Microsoft Office PowerPoint</Application>
  <PresentationFormat>On-screen Show (4:3)</PresentationFormat>
  <Paragraphs>72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DEPARTMENT OF BCOM(BANKING)</vt:lpstr>
      <vt:lpstr>      Co-operative Banking </vt:lpstr>
      <vt:lpstr>  Objectives of Cooperative banks:  </vt:lpstr>
      <vt:lpstr>  Functions of Cooperative Banks in India:  </vt:lpstr>
      <vt:lpstr> Structure of cooperative banks in India: </vt:lpstr>
      <vt:lpstr> Advantages of Cooperative Banks in India: </vt:lpstr>
      <vt:lpstr>   Weakness of Cooperative Banks in India: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BCOM(BANKING)</dc:title>
  <dc:creator>GOD</dc:creator>
  <cp:lastModifiedBy>GOD</cp:lastModifiedBy>
  <cp:revision>4</cp:revision>
  <dcterms:created xsi:type="dcterms:W3CDTF">2020-10-19T17:17:22Z</dcterms:created>
  <dcterms:modified xsi:type="dcterms:W3CDTF">2020-10-20T08:19:44Z</dcterms:modified>
</cp:coreProperties>
</file>