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406E76-1186-4174-BD5C-F499D8D23A77}" type="datetimeFigureOut">
              <a:rPr lang="en-US" smtClean="0"/>
              <a:t>10/21/2020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8E5C73-5D99-474F-8663-197C7F341CE9}"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ed75ccf_0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ed75ccf_0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ed75ccf_0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ed75ccf_0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ed75ccf_0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35f391192_0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5f391192_0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5f391192_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ed75ccf_0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EC8D2CC-E2AD-4C42-91A8-2850413D41F3}" type="datetimeFigureOut">
              <a:rPr lang="en-US" smtClean="0"/>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C0A2B9-CDF6-462C-942A-7B4BB439CE83}"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EC8D2CC-E2AD-4C42-91A8-2850413D41F3}" type="datetimeFigureOut">
              <a:rPr lang="en-US" smtClean="0"/>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C0A2B9-CDF6-462C-942A-7B4BB439CE83}"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EC8D2CC-E2AD-4C42-91A8-2850413D41F3}" type="datetimeFigureOut">
              <a:rPr lang="en-US" smtClean="0"/>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C0A2B9-CDF6-462C-942A-7B4BB439CE83}" type="slidenum">
              <a:rPr lang="en-IN" smtClean="0"/>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grpSp>
        <p:nvGrpSpPr>
          <p:cNvPr id="2" name="Google Shape;10;p2"/>
          <p:cNvGrpSpPr/>
          <p:nvPr/>
        </p:nvGrpSpPr>
        <p:grpSpPr>
          <a:xfrm>
            <a:off x="-13164" y="1898759"/>
            <a:ext cx="9157393" cy="4959229"/>
            <a:chOff x="187960" y="1453515"/>
            <a:chExt cx="3861435" cy="1568450"/>
          </a:xfrm>
        </p:grpSpPr>
        <p:sp>
          <p:nvSpPr>
            <p:cNvPr id="11" name="Google Shape;11;p2"/>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12" name="Google Shape;12;p2"/>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13" name="Google Shape;13;p2"/>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14" name="Google Shape;14;p2"/>
          <p:cNvSpPr txBox="1">
            <a:spLocks noGrp="1"/>
          </p:cNvSpPr>
          <p:nvPr>
            <p:ph type="ctrTitle"/>
          </p:nvPr>
        </p:nvSpPr>
        <p:spPr>
          <a:xfrm>
            <a:off x="1034300" y="1233367"/>
            <a:ext cx="7075500" cy="1546400"/>
          </a:xfrm>
          <a:prstGeom prst="rect">
            <a:avLst/>
          </a:prstGeom>
        </p:spPr>
        <p:txBody>
          <a:bodyPr spcFirstLastPara="1" wrap="square" lIns="0" tIns="0" rIns="0" bIns="0" anchor="t" anchorCtr="0">
            <a:noAutofit/>
          </a:bodyPr>
          <a:lstStyle>
            <a:lvl1pPr lvl="0" rtl="0">
              <a:spcBef>
                <a:spcPts val="0"/>
              </a:spcBef>
              <a:spcAft>
                <a:spcPts val="0"/>
              </a:spcAft>
              <a:buSzPts val="5400"/>
              <a:buNone/>
              <a:defRPr sz="5400"/>
            </a:lvl1pPr>
            <a:lvl2pPr lvl="1" rtl="0">
              <a:spcBef>
                <a:spcPts val="0"/>
              </a:spcBef>
              <a:spcAft>
                <a:spcPts val="0"/>
              </a:spcAft>
              <a:buSzPts val="5400"/>
              <a:buNone/>
              <a:defRPr sz="5400"/>
            </a:lvl2pPr>
            <a:lvl3pPr lvl="2" rtl="0">
              <a:spcBef>
                <a:spcPts val="0"/>
              </a:spcBef>
              <a:spcAft>
                <a:spcPts val="0"/>
              </a:spcAft>
              <a:buSzPts val="5400"/>
              <a:buNone/>
              <a:defRPr sz="5400"/>
            </a:lvl3pPr>
            <a:lvl4pPr lvl="3" rtl="0">
              <a:spcBef>
                <a:spcPts val="0"/>
              </a:spcBef>
              <a:spcAft>
                <a:spcPts val="0"/>
              </a:spcAft>
              <a:buSzPts val="5400"/>
              <a:buNone/>
              <a:defRPr sz="5400"/>
            </a:lvl4pPr>
            <a:lvl5pPr lvl="4" rtl="0">
              <a:spcBef>
                <a:spcPts val="0"/>
              </a:spcBef>
              <a:spcAft>
                <a:spcPts val="0"/>
              </a:spcAft>
              <a:buSzPts val="5400"/>
              <a:buNone/>
              <a:defRPr sz="5400"/>
            </a:lvl5pPr>
            <a:lvl6pPr lvl="5" rtl="0">
              <a:spcBef>
                <a:spcPts val="0"/>
              </a:spcBef>
              <a:spcAft>
                <a:spcPts val="0"/>
              </a:spcAft>
              <a:buSzPts val="5400"/>
              <a:buNone/>
              <a:defRPr sz="5400"/>
            </a:lvl6pPr>
            <a:lvl7pPr lvl="6" rtl="0">
              <a:spcBef>
                <a:spcPts val="0"/>
              </a:spcBef>
              <a:spcAft>
                <a:spcPts val="0"/>
              </a:spcAft>
              <a:buSzPts val="5400"/>
              <a:buNone/>
              <a:defRPr sz="5400"/>
            </a:lvl7pPr>
            <a:lvl8pPr lvl="7" rtl="0">
              <a:spcBef>
                <a:spcPts val="0"/>
              </a:spcBef>
              <a:spcAft>
                <a:spcPts val="0"/>
              </a:spcAft>
              <a:buSzPts val="5400"/>
              <a:buNone/>
              <a:defRPr sz="5400"/>
            </a:lvl8pPr>
            <a:lvl9pPr lvl="8" rtl="0">
              <a:spcBef>
                <a:spcPts val="0"/>
              </a:spcBef>
              <a:spcAft>
                <a:spcPts val="0"/>
              </a:spcAft>
              <a:buSzPts val="5400"/>
              <a:buNone/>
              <a:defRPr sz="54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bottom waves">
  <p:cSld name="Blank bottom waves">
    <p:spTree>
      <p:nvGrpSpPr>
        <p:cNvPr id="1" name="Shape 80"/>
        <p:cNvGrpSpPr/>
        <p:nvPr/>
      </p:nvGrpSpPr>
      <p:grpSpPr>
        <a:xfrm>
          <a:off x="0" y="0"/>
          <a:ext cx="0" cy="0"/>
          <a:chOff x="0" y="0"/>
          <a:chExt cx="0" cy="0"/>
        </a:xfrm>
      </p:grpSpPr>
      <p:grpSp>
        <p:nvGrpSpPr>
          <p:cNvPr id="2" name="Google Shape;81;p11"/>
          <p:cNvGrpSpPr/>
          <p:nvPr/>
        </p:nvGrpSpPr>
        <p:grpSpPr>
          <a:xfrm>
            <a:off x="-13177" y="4777815"/>
            <a:ext cx="9157393" cy="2080183"/>
            <a:chOff x="187960" y="1453515"/>
            <a:chExt cx="3861435" cy="1568450"/>
          </a:xfrm>
        </p:grpSpPr>
        <p:sp>
          <p:nvSpPr>
            <p:cNvPr id="82" name="Google Shape;82;p11"/>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83" name="Google Shape;83;p11"/>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84" name="Google Shape;84;p11"/>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85" name="Google Shape;85;p11"/>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5"/>
        <p:cNvGrpSpPr/>
        <p:nvPr/>
      </p:nvGrpSpPr>
      <p:grpSpPr>
        <a:xfrm>
          <a:off x="0" y="0"/>
          <a:ext cx="0" cy="0"/>
          <a:chOff x="0" y="0"/>
          <a:chExt cx="0" cy="0"/>
        </a:xfrm>
      </p:grpSpPr>
      <p:sp>
        <p:nvSpPr>
          <p:cNvPr id="16" name="Google Shape;16;p3"/>
          <p:cNvSpPr/>
          <p:nvPr/>
        </p:nvSpPr>
        <p:spPr>
          <a:xfrm>
            <a:off x="14" y="3889671"/>
            <a:ext cx="9140444" cy="2966636"/>
          </a:xfrm>
          <a:custGeom>
            <a:avLst/>
            <a:gdLst/>
            <a:ahLst/>
            <a:cxnLst/>
            <a:rect l="l" t="t" r="r" b="b"/>
            <a:pathLst>
              <a:path w="3860800" h="939800" extrusionOk="0">
                <a:moveTo>
                  <a:pt x="1304290" y="494030"/>
                </a:moveTo>
                <a:cubicBezTo>
                  <a:pt x="857250" y="494030"/>
                  <a:pt x="421005" y="451485"/>
                  <a:pt x="0" y="370840"/>
                </a:cubicBezTo>
                <a:lnTo>
                  <a:pt x="0" y="942340"/>
                </a:lnTo>
                <a:lnTo>
                  <a:pt x="3864610" y="942340"/>
                </a:lnTo>
                <a:lnTo>
                  <a:pt x="3864610" y="0"/>
                </a:lnTo>
                <a:cubicBezTo>
                  <a:pt x="3082290" y="317500"/>
                  <a:pt x="2216150" y="494030"/>
                  <a:pt x="1304290" y="49403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 name="Google Shape;17;p3"/>
          <p:cNvSpPr/>
          <p:nvPr/>
        </p:nvSpPr>
        <p:spPr>
          <a:xfrm>
            <a:off x="14" y="2568416"/>
            <a:ext cx="9140444" cy="4289595"/>
          </a:xfrm>
          <a:custGeom>
            <a:avLst/>
            <a:gdLst/>
            <a:ahLst/>
            <a:cxnLst/>
            <a:rect l="l" t="t" r="r" b="b"/>
            <a:pathLst>
              <a:path w="3860800" h="1358900" extrusionOk="0">
                <a:moveTo>
                  <a:pt x="175260" y="1096010"/>
                </a:moveTo>
                <a:cubicBezTo>
                  <a:pt x="116840" y="1096010"/>
                  <a:pt x="58420" y="1095375"/>
                  <a:pt x="0" y="1094105"/>
                </a:cubicBezTo>
                <a:lnTo>
                  <a:pt x="0" y="1360805"/>
                </a:lnTo>
                <a:lnTo>
                  <a:pt x="3864610" y="1360805"/>
                </a:lnTo>
                <a:lnTo>
                  <a:pt x="3864610" y="0"/>
                </a:lnTo>
                <a:cubicBezTo>
                  <a:pt x="2827655" y="689610"/>
                  <a:pt x="1553210" y="1096010"/>
                  <a:pt x="175260" y="1096010"/>
                </a:cubicBezTo>
                <a:close/>
              </a:path>
            </a:pathLst>
          </a:custGeom>
          <a:gradFill>
            <a:gsLst>
              <a:gs pos="0">
                <a:srgbClr val="F20122">
                  <a:alpha val="51764"/>
                  <a:alpha val="20000"/>
                </a:srgbClr>
              </a:gs>
              <a:gs pos="100000">
                <a:srgbClr val="FF6A00">
                  <a:alpha val="71764"/>
                  <a:alpha val="20000"/>
                </a:srgbClr>
              </a:gs>
            </a:gsLst>
            <a:lin ang="108014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 name="Google Shape;18;p3"/>
          <p:cNvSpPr/>
          <p:nvPr/>
        </p:nvSpPr>
        <p:spPr>
          <a:xfrm>
            <a:off x="1518" y="4551301"/>
            <a:ext cx="9140444" cy="2305156"/>
          </a:xfrm>
          <a:custGeom>
            <a:avLst/>
            <a:gdLst/>
            <a:ahLst/>
            <a:cxnLst/>
            <a:rect l="l" t="t" r="r" b="b"/>
            <a:pathLst>
              <a:path w="3860800" h="730250" extrusionOk="0">
                <a:moveTo>
                  <a:pt x="2672715" y="539750"/>
                </a:moveTo>
                <a:cubicBezTo>
                  <a:pt x="1717040" y="539750"/>
                  <a:pt x="811530" y="346075"/>
                  <a:pt x="0" y="0"/>
                </a:cubicBezTo>
                <a:lnTo>
                  <a:pt x="0" y="732790"/>
                </a:lnTo>
                <a:lnTo>
                  <a:pt x="3863975" y="732790"/>
                </a:lnTo>
                <a:lnTo>
                  <a:pt x="3863975" y="437515"/>
                </a:lnTo>
                <a:cubicBezTo>
                  <a:pt x="3477895" y="504190"/>
                  <a:pt x="3079750" y="539750"/>
                  <a:pt x="2672715" y="539750"/>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 name="Google Shape;19;p3"/>
          <p:cNvSpPr txBox="1">
            <a:spLocks noGrp="1"/>
          </p:cNvSpPr>
          <p:nvPr>
            <p:ph type="ctrTitle"/>
          </p:nvPr>
        </p:nvSpPr>
        <p:spPr>
          <a:xfrm>
            <a:off x="1034300" y="2111133"/>
            <a:ext cx="6342900" cy="1546400"/>
          </a:xfrm>
          <a:prstGeom prst="rect">
            <a:avLst/>
          </a:prstGeom>
        </p:spPr>
        <p:txBody>
          <a:bodyPr spcFirstLastPara="1" wrap="square" lIns="0" tIns="0" rIns="0" bIns="0" anchor="b"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20" name="Google Shape;20;p3"/>
          <p:cNvSpPr txBox="1">
            <a:spLocks noGrp="1"/>
          </p:cNvSpPr>
          <p:nvPr>
            <p:ph type="subTitle" idx="1"/>
          </p:nvPr>
        </p:nvSpPr>
        <p:spPr>
          <a:xfrm>
            <a:off x="1034300" y="3786736"/>
            <a:ext cx="6342900" cy="1046400"/>
          </a:xfrm>
          <a:prstGeom prst="rect">
            <a:avLst/>
          </a:prstGeom>
        </p:spPr>
        <p:txBody>
          <a:bodyPr spcFirstLastPara="1" wrap="square" lIns="0" tIns="0" rIns="0" bIns="0" anchor="t" anchorCtr="0">
            <a:noAutofit/>
          </a:bodyPr>
          <a:lstStyle>
            <a:lvl1pPr lvl="0" rtl="0">
              <a:spcBef>
                <a:spcPts val="0"/>
              </a:spcBef>
              <a:spcAft>
                <a:spcPts val="0"/>
              </a:spcAft>
              <a:buClr>
                <a:schemeClr val="accent5"/>
              </a:buClr>
              <a:buSzPts val="2400"/>
              <a:buNone/>
              <a:defRPr>
                <a:solidFill>
                  <a:schemeClr val="accent5"/>
                </a:solidFill>
              </a:defRPr>
            </a:lvl1pPr>
            <a:lvl2pPr lvl="1" rtl="0">
              <a:spcBef>
                <a:spcPts val="0"/>
              </a:spcBef>
              <a:spcAft>
                <a:spcPts val="0"/>
              </a:spcAft>
              <a:buClr>
                <a:schemeClr val="accent5"/>
              </a:buClr>
              <a:buSzPts val="3000"/>
              <a:buNone/>
              <a:defRPr sz="3000">
                <a:solidFill>
                  <a:schemeClr val="accent5"/>
                </a:solidFill>
              </a:defRPr>
            </a:lvl2pPr>
            <a:lvl3pPr lvl="2" rtl="0">
              <a:spcBef>
                <a:spcPts val="0"/>
              </a:spcBef>
              <a:spcAft>
                <a:spcPts val="0"/>
              </a:spcAft>
              <a:buClr>
                <a:schemeClr val="accent5"/>
              </a:buClr>
              <a:buSzPts val="3000"/>
              <a:buNone/>
              <a:defRPr sz="3000">
                <a:solidFill>
                  <a:schemeClr val="accent5"/>
                </a:solidFill>
              </a:defRPr>
            </a:lvl3pPr>
            <a:lvl4pPr lvl="3" rtl="0">
              <a:spcBef>
                <a:spcPts val="0"/>
              </a:spcBef>
              <a:spcAft>
                <a:spcPts val="0"/>
              </a:spcAft>
              <a:buClr>
                <a:schemeClr val="accent5"/>
              </a:buClr>
              <a:buSzPts val="3000"/>
              <a:buNone/>
              <a:defRPr sz="3000">
                <a:solidFill>
                  <a:schemeClr val="accent5"/>
                </a:solidFill>
              </a:defRPr>
            </a:lvl4pPr>
            <a:lvl5pPr lvl="4" rtl="0">
              <a:spcBef>
                <a:spcPts val="0"/>
              </a:spcBef>
              <a:spcAft>
                <a:spcPts val="0"/>
              </a:spcAft>
              <a:buClr>
                <a:schemeClr val="accent5"/>
              </a:buClr>
              <a:buSzPts val="3000"/>
              <a:buNone/>
              <a:defRPr sz="3000">
                <a:solidFill>
                  <a:schemeClr val="accent5"/>
                </a:solidFill>
              </a:defRPr>
            </a:lvl5pPr>
            <a:lvl6pPr lvl="5" rtl="0">
              <a:spcBef>
                <a:spcPts val="0"/>
              </a:spcBef>
              <a:spcAft>
                <a:spcPts val="0"/>
              </a:spcAft>
              <a:buClr>
                <a:schemeClr val="accent5"/>
              </a:buClr>
              <a:buSzPts val="3000"/>
              <a:buNone/>
              <a:defRPr sz="3000">
                <a:solidFill>
                  <a:schemeClr val="accent5"/>
                </a:solidFill>
              </a:defRPr>
            </a:lvl6pPr>
            <a:lvl7pPr lvl="6" rtl="0">
              <a:spcBef>
                <a:spcPts val="0"/>
              </a:spcBef>
              <a:spcAft>
                <a:spcPts val="0"/>
              </a:spcAft>
              <a:buClr>
                <a:schemeClr val="accent5"/>
              </a:buClr>
              <a:buSzPts val="3000"/>
              <a:buNone/>
              <a:defRPr sz="3000">
                <a:solidFill>
                  <a:schemeClr val="accent5"/>
                </a:solidFill>
              </a:defRPr>
            </a:lvl7pPr>
            <a:lvl8pPr lvl="7" rtl="0">
              <a:spcBef>
                <a:spcPts val="0"/>
              </a:spcBef>
              <a:spcAft>
                <a:spcPts val="0"/>
              </a:spcAft>
              <a:buClr>
                <a:schemeClr val="accent5"/>
              </a:buClr>
              <a:buSzPts val="3000"/>
              <a:buNone/>
              <a:defRPr sz="3000">
                <a:solidFill>
                  <a:schemeClr val="accent5"/>
                </a:solidFill>
              </a:defRPr>
            </a:lvl8pPr>
            <a:lvl9pPr lvl="8" rtl="0">
              <a:spcBef>
                <a:spcPts val="0"/>
              </a:spcBef>
              <a:spcAft>
                <a:spcPts val="0"/>
              </a:spcAft>
              <a:buClr>
                <a:schemeClr val="accent5"/>
              </a:buClr>
              <a:buSzPts val="3000"/>
              <a:buNone/>
              <a:defRPr sz="3000">
                <a:solidFill>
                  <a:schemeClr val="accent5"/>
                </a:solidFil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21"/>
        <p:cNvGrpSpPr/>
        <p:nvPr/>
      </p:nvGrpSpPr>
      <p:grpSpPr>
        <a:xfrm>
          <a:off x="0" y="0"/>
          <a:ext cx="0" cy="0"/>
          <a:chOff x="0" y="0"/>
          <a:chExt cx="0" cy="0"/>
        </a:xfrm>
      </p:grpSpPr>
      <p:grpSp>
        <p:nvGrpSpPr>
          <p:cNvPr id="2" name="Google Shape;22;p4"/>
          <p:cNvGrpSpPr/>
          <p:nvPr/>
        </p:nvGrpSpPr>
        <p:grpSpPr>
          <a:xfrm rot="-5400000" flipH="1">
            <a:off x="4661123" y="2389303"/>
            <a:ext cx="6872324" cy="2093410"/>
            <a:chOff x="187960" y="1453515"/>
            <a:chExt cx="3861435" cy="1568450"/>
          </a:xfrm>
        </p:grpSpPr>
        <p:sp>
          <p:nvSpPr>
            <p:cNvPr id="23" name="Google Shape;23;p4"/>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24" name="Google Shape;24;p4"/>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25" name="Google Shape;25;p4"/>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26" name="Google Shape;26;p4"/>
          <p:cNvSpPr txBox="1">
            <a:spLocks noGrp="1"/>
          </p:cNvSpPr>
          <p:nvPr>
            <p:ph type="body" idx="1"/>
          </p:nvPr>
        </p:nvSpPr>
        <p:spPr>
          <a:xfrm>
            <a:off x="2038025" y="1968000"/>
            <a:ext cx="5067900" cy="4060000"/>
          </a:xfrm>
          <a:prstGeom prst="rect">
            <a:avLst/>
          </a:prstGeom>
        </p:spPr>
        <p:txBody>
          <a:bodyPr spcFirstLastPara="1" wrap="square" lIns="0" tIns="0" rIns="0" bIns="0" anchor="t" anchorCtr="0">
            <a:noAutofit/>
          </a:bodyPr>
          <a:lstStyle>
            <a:lvl1pPr marL="457200" lvl="0" indent="-431800" algn="ctr" rtl="0">
              <a:spcBef>
                <a:spcPts val="600"/>
              </a:spcBef>
              <a:spcAft>
                <a:spcPts val="0"/>
              </a:spcAft>
              <a:buSzPts val="3200"/>
              <a:buChar char="◦"/>
              <a:defRPr sz="3200" i="1"/>
            </a:lvl1pPr>
            <a:lvl2pPr marL="914400" lvl="1" indent="-431800" algn="ctr" rtl="0">
              <a:spcBef>
                <a:spcPts val="0"/>
              </a:spcBef>
              <a:spcAft>
                <a:spcPts val="0"/>
              </a:spcAft>
              <a:buSzPts val="3200"/>
              <a:buChar char="◦"/>
              <a:defRPr sz="3200" i="1"/>
            </a:lvl2pPr>
            <a:lvl3pPr marL="1371600" lvl="2" indent="-431800" algn="ctr" rtl="0">
              <a:spcBef>
                <a:spcPts val="0"/>
              </a:spcBef>
              <a:spcAft>
                <a:spcPts val="0"/>
              </a:spcAft>
              <a:buSzPts val="3200"/>
              <a:buChar char="◦"/>
              <a:defRPr sz="3200" i="1"/>
            </a:lvl3pPr>
            <a:lvl4pPr marL="1828800" lvl="3" indent="-431800" algn="ctr" rtl="0">
              <a:spcBef>
                <a:spcPts val="0"/>
              </a:spcBef>
              <a:spcAft>
                <a:spcPts val="0"/>
              </a:spcAft>
              <a:buSzPts val="3200"/>
              <a:buChar char="◦"/>
              <a:defRPr sz="3200" i="1"/>
            </a:lvl4pPr>
            <a:lvl5pPr marL="2286000" lvl="4" indent="-431800" algn="ctr" rtl="0">
              <a:spcBef>
                <a:spcPts val="0"/>
              </a:spcBef>
              <a:spcAft>
                <a:spcPts val="0"/>
              </a:spcAft>
              <a:buSzPts val="3200"/>
              <a:buChar char="◦"/>
              <a:defRPr sz="3200" i="1"/>
            </a:lvl5pPr>
            <a:lvl6pPr marL="2743200" lvl="5" indent="-431800" algn="ctr" rtl="0">
              <a:spcBef>
                <a:spcPts val="0"/>
              </a:spcBef>
              <a:spcAft>
                <a:spcPts val="0"/>
              </a:spcAft>
              <a:buSzPts val="3200"/>
              <a:buChar char="◦"/>
              <a:defRPr sz="3200" i="1"/>
            </a:lvl6pPr>
            <a:lvl7pPr marL="3200400" lvl="6" indent="-431800" algn="ctr" rtl="0">
              <a:spcBef>
                <a:spcPts val="0"/>
              </a:spcBef>
              <a:spcAft>
                <a:spcPts val="0"/>
              </a:spcAft>
              <a:buSzPts val="3200"/>
              <a:buChar char="◦"/>
              <a:defRPr sz="3200" i="1"/>
            </a:lvl7pPr>
            <a:lvl8pPr marL="3657600" lvl="7" indent="-431800" algn="ctr" rtl="0">
              <a:spcBef>
                <a:spcPts val="0"/>
              </a:spcBef>
              <a:spcAft>
                <a:spcPts val="0"/>
              </a:spcAft>
              <a:buSzPts val="3200"/>
              <a:buChar char="◦"/>
              <a:defRPr sz="3200" i="1"/>
            </a:lvl8pPr>
            <a:lvl9pPr marL="4114800" lvl="8" indent="-431800" algn="ctr" rtl="0">
              <a:spcBef>
                <a:spcPts val="0"/>
              </a:spcBef>
              <a:spcAft>
                <a:spcPts val="0"/>
              </a:spcAft>
              <a:buSzPts val="3200"/>
              <a:buChar char="◦"/>
              <a:defRPr sz="3200" i="1"/>
            </a:lvl9pPr>
          </a:lstStyle>
          <a:p>
            <a:endParaRPr/>
          </a:p>
        </p:txBody>
      </p:sp>
      <p:sp>
        <p:nvSpPr>
          <p:cNvPr id="27" name="Google Shape;27;p4"/>
          <p:cNvSpPr txBox="1"/>
          <p:nvPr/>
        </p:nvSpPr>
        <p:spPr>
          <a:xfrm>
            <a:off x="3593400" y="737025"/>
            <a:ext cx="1957200" cy="871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9600" b="1">
                <a:solidFill>
                  <a:schemeClr val="accent5"/>
                </a:solidFill>
                <a:latin typeface="Lato"/>
                <a:ea typeface="Lato"/>
                <a:cs typeface="Lato"/>
                <a:sym typeface="Lato"/>
              </a:rPr>
              <a:t>“</a:t>
            </a:r>
            <a:endParaRPr sz="9600" b="1">
              <a:solidFill>
                <a:schemeClr val="accent5"/>
              </a:solidFill>
              <a:latin typeface="Lato"/>
              <a:ea typeface="Lato"/>
              <a:cs typeface="Lato"/>
              <a:sym typeface="Lato"/>
            </a:endParaRPr>
          </a:p>
        </p:txBody>
      </p:sp>
      <p:sp>
        <p:nvSpPr>
          <p:cNvPr id="28" name="Google Shape;28;p4"/>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grpSp>
        <p:nvGrpSpPr>
          <p:cNvPr id="3" name="Google Shape;29;p4"/>
          <p:cNvGrpSpPr/>
          <p:nvPr/>
        </p:nvGrpSpPr>
        <p:grpSpPr>
          <a:xfrm rot="5400000" flipH="1">
            <a:off x="-2389452" y="2389303"/>
            <a:ext cx="6872324" cy="2093410"/>
            <a:chOff x="187960" y="1453515"/>
            <a:chExt cx="3861435" cy="1568450"/>
          </a:xfrm>
        </p:grpSpPr>
        <p:sp>
          <p:nvSpPr>
            <p:cNvPr id="30" name="Google Shape;30;p4"/>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31" name="Google Shape;31;p4"/>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32" name="Google Shape;32;p4"/>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3"/>
        <p:cNvGrpSpPr/>
        <p:nvPr/>
      </p:nvGrpSpPr>
      <p:grpSpPr>
        <a:xfrm>
          <a:off x="0" y="0"/>
          <a:ext cx="0" cy="0"/>
          <a:chOff x="0" y="0"/>
          <a:chExt cx="0" cy="0"/>
        </a:xfrm>
      </p:grpSpPr>
      <p:grpSp>
        <p:nvGrpSpPr>
          <p:cNvPr id="2" name="Google Shape;34;p5"/>
          <p:cNvGrpSpPr/>
          <p:nvPr/>
        </p:nvGrpSpPr>
        <p:grpSpPr>
          <a:xfrm rot="-5400000" flipH="1">
            <a:off x="4661123" y="2389303"/>
            <a:ext cx="6872324" cy="2093410"/>
            <a:chOff x="187960" y="1453515"/>
            <a:chExt cx="3861435" cy="1568450"/>
          </a:xfrm>
        </p:grpSpPr>
        <p:sp>
          <p:nvSpPr>
            <p:cNvPr id="35" name="Google Shape;35;p5"/>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36" name="Google Shape;36;p5"/>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37" name="Google Shape;37;p5"/>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38" name="Google Shape;38;p5"/>
          <p:cNvSpPr txBox="1">
            <a:spLocks noGrp="1"/>
          </p:cNvSpPr>
          <p:nvPr>
            <p:ph type="title"/>
          </p:nvPr>
        </p:nvSpPr>
        <p:spPr>
          <a:xfrm>
            <a:off x="737850" y="690033"/>
            <a:ext cx="6034500" cy="992400"/>
          </a:xfrm>
          <a:prstGeom prst="rect">
            <a:avLst/>
          </a:prstGeom>
        </p:spPr>
        <p:txBody>
          <a:bodyPr spcFirstLastPara="1" wrap="square" lIns="0" tIns="0" rIns="0" bIns="0"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9" name="Google Shape;39;p5"/>
          <p:cNvSpPr txBox="1">
            <a:spLocks noGrp="1"/>
          </p:cNvSpPr>
          <p:nvPr>
            <p:ph type="body" idx="1"/>
          </p:nvPr>
        </p:nvSpPr>
        <p:spPr>
          <a:xfrm>
            <a:off x="737850" y="1967600"/>
            <a:ext cx="6034500" cy="4057600"/>
          </a:xfrm>
          <a:prstGeom prst="rect">
            <a:avLst/>
          </a:prstGeom>
        </p:spPr>
        <p:txBody>
          <a:bodyPr spcFirstLastPara="1" wrap="square" lIns="0" tIns="0" rIns="0" bIns="0" anchor="t" anchorCtr="0">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40" name="Google Shape;40;p5"/>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41"/>
        <p:cNvGrpSpPr/>
        <p:nvPr/>
      </p:nvGrpSpPr>
      <p:grpSpPr>
        <a:xfrm>
          <a:off x="0" y="0"/>
          <a:ext cx="0" cy="0"/>
          <a:chOff x="0" y="0"/>
          <a:chExt cx="0" cy="0"/>
        </a:xfrm>
      </p:grpSpPr>
      <p:grpSp>
        <p:nvGrpSpPr>
          <p:cNvPr id="2" name="Google Shape;42;p6"/>
          <p:cNvGrpSpPr/>
          <p:nvPr/>
        </p:nvGrpSpPr>
        <p:grpSpPr>
          <a:xfrm rot="-5400000" flipH="1">
            <a:off x="4661123" y="2389303"/>
            <a:ext cx="6872324" cy="2093410"/>
            <a:chOff x="187960" y="1453515"/>
            <a:chExt cx="3861435" cy="1568450"/>
          </a:xfrm>
        </p:grpSpPr>
        <p:sp>
          <p:nvSpPr>
            <p:cNvPr id="43" name="Google Shape;43;p6"/>
            <p:cNvSpPr/>
            <p:nvPr/>
          </p:nvSpPr>
          <p:spPr>
            <a:xfrm>
              <a:off x="187960" y="1453515"/>
              <a:ext cx="3860800" cy="1568450"/>
            </a:xfrm>
            <a:custGeom>
              <a:avLst/>
              <a:gdLst/>
              <a:ahLst/>
              <a:cxnLst/>
              <a:rect l="l" t="t" r="r" b="b"/>
              <a:pathLst>
                <a:path w="3860800" h="1568450" extrusionOk="0">
                  <a:moveTo>
                    <a:pt x="1304290" y="810260"/>
                  </a:moveTo>
                  <a:cubicBezTo>
                    <a:pt x="857250" y="810260"/>
                    <a:pt x="421005" y="740410"/>
                    <a:pt x="0" y="608330"/>
                  </a:cubicBezTo>
                  <a:lnTo>
                    <a:pt x="0" y="1570355"/>
                  </a:lnTo>
                  <a:lnTo>
                    <a:pt x="3864610" y="1570355"/>
                  </a:lnTo>
                  <a:lnTo>
                    <a:pt x="3864610" y="0"/>
                  </a:lnTo>
                  <a:cubicBezTo>
                    <a:pt x="3082290" y="520700"/>
                    <a:pt x="2216150" y="810260"/>
                    <a:pt x="1304290" y="810260"/>
                  </a:cubicBezTo>
                  <a:close/>
                </a:path>
              </a:pathLst>
            </a:custGeom>
            <a:gradFill>
              <a:gsLst>
                <a:gs pos="0">
                  <a:srgbClr val="FFC486">
                    <a:alpha val="20000"/>
                  </a:srgbClr>
                </a:gs>
                <a:gs pos="100000">
                  <a:srgbClr val="FF866B">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44" name="Google Shape;44;p6"/>
            <p:cNvSpPr/>
            <p:nvPr/>
          </p:nvSpPr>
          <p:spPr>
            <a:xfrm>
              <a:off x="187960" y="2182495"/>
              <a:ext cx="3860800" cy="838200"/>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adFill>
              <a:gsLst>
                <a:gs pos="0">
                  <a:srgbClr val="F20122">
                    <a:alpha val="51764"/>
                    <a:alpha val="20000"/>
                  </a:srgbClr>
                </a:gs>
                <a:gs pos="100000">
                  <a:srgbClr val="FF6A00">
                    <a:alpha val="71764"/>
                    <a:alpha val="20000"/>
                  </a:srgbClr>
                </a:gs>
              </a:gsLst>
              <a:lin ang="10800025"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45" name="Google Shape;45;p6"/>
            <p:cNvSpPr/>
            <p:nvPr/>
          </p:nvSpPr>
          <p:spPr>
            <a:xfrm>
              <a:off x="188595" y="1819275"/>
              <a:ext cx="3860800" cy="120015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adFill>
              <a:gsLst>
                <a:gs pos="0">
                  <a:srgbClr val="FF9F00">
                    <a:alpha val="56470"/>
                    <a:alpha val="20000"/>
                  </a:srgbClr>
                </a:gs>
                <a:gs pos="100000">
                  <a:srgbClr val="CC0000">
                    <a:alpha val="57254"/>
                    <a:alpha val="20000"/>
                  </a:srgbClr>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46" name="Google Shape;46;p6"/>
          <p:cNvSpPr txBox="1">
            <a:spLocks noGrp="1"/>
          </p:cNvSpPr>
          <p:nvPr>
            <p:ph type="title"/>
          </p:nvPr>
        </p:nvSpPr>
        <p:spPr>
          <a:xfrm>
            <a:off x="737850" y="690033"/>
            <a:ext cx="6034500" cy="992400"/>
          </a:xfrm>
          <a:prstGeom prst="rect">
            <a:avLst/>
          </a:prstGeom>
        </p:spPr>
        <p:txBody>
          <a:bodyPr spcFirstLastPara="1" wrap="square" lIns="0" tIns="0" rIns="0" bIns="0"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7" name="Google Shape;47;p6"/>
          <p:cNvSpPr txBox="1">
            <a:spLocks noGrp="1"/>
          </p:cNvSpPr>
          <p:nvPr>
            <p:ph type="body" idx="1"/>
          </p:nvPr>
        </p:nvSpPr>
        <p:spPr>
          <a:xfrm>
            <a:off x="737850" y="1967600"/>
            <a:ext cx="2891700" cy="39156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48" name="Google Shape;48;p6"/>
          <p:cNvSpPr txBox="1">
            <a:spLocks noGrp="1"/>
          </p:cNvSpPr>
          <p:nvPr>
            <p:ph type="body" idx="2"/>
          </p:nvPr>
        </p:nvSpPr>
        <p:spPr>
          <a:xfrm>
            <a:off x="3955979" y="1967600"/>
            <a:ext cx="2891700" cy="39156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49" name="Google Shape;49;p6"/>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EC8D2CC-E2AD-4C42-91A8-2850413D41F3}" type="datetimeFigureOut">
              <a:rPr lang="en-US" smtClean="0"/>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C0A2B9-CDF6-462C-942A-7B4BB439CE83}"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C8D2CC-E2AD-4C42-91A8-2850413D41F3}" type="datetimeFigureOut">
              <a:rPr lang="en-US" smtClean="0"/>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C0A2B9-CDF6-462C-942A-7B4BB439CE83}"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EC8D2CC-E2AD-4C42-91A8-2850413D41F3}" type="datetimeFigureOut">
              <a:rPr lang="en-US" smtClean="0"/>
              <a:t>10/21/2020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0C0A2B9-CDF6-462C-942A-7B4BB439CE83}"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EC8D2CC-E2AD-4C42-91A8-2850413D41F3}" type="datetimeFigureOut">
              <a:rPr lang="en-US" smtClean="0"/>
              <a:t>10/21/2020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0C0A2B9-CDF6-462C-942A-7B4BB439CE83}"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EC8D2CC-E2AD-4C42-91A8-2850413D41F3}" type="datetimeFigureOut">
              <a:rPr lang="en-US" smtClean="0"/>
              <a:t>10/21/2020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0C0A2B9-CDF6-462C-942A-7B4BB439CE83}"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8D2CC-E2AD-4C42-91A8-2850413D41F3}" type="datetimeFigureOut">
              <a:rPr lang="en-US" smtClean="0"/>
              <a:t>10/21/2020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0C0A2B9-CDF6-462C-942A-7B4BB439CE83}"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8D2CC-E2AD-4C42-91A8-2850413D41F3}" type="datetimeFigureOut">
              <a:rPr lang="en-US" smtClean="0"/>
              <a:t>10/21/2020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0C0A2B9-CDF6-462C-942A-7B4BB439CE83}"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8D2CC-E2AD-4C42-91A8-2850413D41F3}" type="datetimeFigureOut">
              <a:rPr lang="en-US" smtClean="0"/>
              <a:t>10/21/2020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0C0A2B9-CDF6-462C-942A-7B4BB439CE83}"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8D2CC-E2AD-4C42-91A8-2850413D41F3}" type="datetimeFigureOut">
              <a:rPr lang="en-US" smtClean="0"/>
              <a:t>10/21/2020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0A2B9-CDF6-462C-942A-7B4BB439CE83}"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https://www.toppr.com/guides/principles-and-practice-of-accounting/capital-and-revenue-expenditure-and-receipts/capital-expenditures-and-revenue-expenditures/"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hyperlink" Target="https://www.toppr.com/guides/business-studies/principles-of-management/concept-of-principles-of-managemen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toppr.com/guides/fundamentals-of-laws-and-ethics/payment-of-wages-act/definition-of-wages-and-other-important-terms/"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hyperlink" Target="https://image.slidesharecdn.com/cost-121108004752-phpapp02/95/management-accounting-8-638.jpg?cb=1352335777"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2"/>
          <p:cNvSpPr txBox="1">
            <a:spLocks noGrp="1"/>
          </p:cNvSpPr>
          <p:nvPr>
            <p:ph type="ctrTitle"/>
          </p:nvPr>
        </p:nvSpPr>
        <p:spPr>
          <a:xfrm>
            <a:off x="1588704" y="1233367"/>
            <a:ext cx="5966592" cy="15464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n" b="1" dirty="0" smtClean="0">
                <a:solidFill>
                  <a:schemeClr val="accent3">
                    <a:lumMod val="50000"/>
                  </a:schemeClr>
                </a:solidFill>
                <a:latin typeface="Candara" pitchFamily="34" charset="0"/>
              </a:rPr>
              <a:t>COST ACCOUNTING</a:t>
            </a:r>
            <a:endParaRPr b="1">
              <a:solidFill>
                <a:schemeClr val="accent3">
                  <a:lumMod val="50000"/>
                </a:schemeClr>
              </a:solidFill>
              <a:latin typeface="Candara" pitchFamily="34" charset="0"/>
            </a:endParaRPr>
          </a:p>
        </p:txBody>
      </p:sp>
      <p:sp>
        <p:nvSpPr>
          <p:cNvPr id="4" name="Google Shape;318;p33"/>
          <p:cNvSpPr/>
          <p:nvPr/>
        </p:nvSpPr>
        <p:spPr>
          <a:xfrm>
            <a:off x="2288727" y="3881992"/>
            <a:ext cx="4566546" cy="2976009"/>
          </a:xfrm>
          <a:custGeom>
            <a:avLst/>
            <a:gdLst/>
            <a:ahLst/>
            <a:cxnLst/>
            <a:rect l="l" t="t" r="r" b="b"/>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gradFill>
            <a:gsLst>
              <a:gs pos="0">
                <a:schemeClr val="accent3"/>
              </a:gs>
              <a:gs pos="100000">
                <a:schemeClr val="accent1"/>
              </a:gs>
            </a:gsLst>
            <a:lin ang="5400012" scaled="0"/>
          </a:gradFill>
          <a:ln>
            <a:noFill/>
          </a:ln>
          <a:effectLst>
            <a:outerShdw blurRad="171450" dist="38100" dir="5400000" algn="bl" rotWithShape="0">
              <a:schemeClr val="dk1">
                <a:alpha val="16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Rectangle 6"/>
          <p:cNvSpPr/>
          <p:nvPr/>
        </p:nvSpPr>
        <p:spPr>
          <a:xfrm>
            <a:off x="2285984" y="4286256"/>
            <a:ext cx="4572000" cy="1754326"/>
          </a:xfrm>
          <a:prstGeom prst="rect">
            <a:avLst/>
          </a:prstGeom>
        </p:spPr>
        <p:txBody>
          <a:bodyPr wrap="square">
            <a:spAutoFit/>
          </a:bodyPr>
          <a:lstStyle/>
          <a:p>
            <a:pPr algn="ctr"/>
            <a:r>
              <a:rPr lang="en-IN" sz="1800" b="1" dirty="0" err="1" smtClean="0">
                <a:solidFill>
                  <a:schemeClr val="accent3">
                    <a:lumMod val="50000"/>
                  </a:schemeClr>
                </a:solidFill>
                <a:latin typeface="Century Gothic" pitchFamily="34" charset="0"/>
              </a:rPr>
              <a:t>H.Anis</a:t>
            </a:r>
            <a:r>
              <a:rPr lang="en-IN" sz="1800" b="1" dirty="0" smtClean="0">
                <a:solidFill>
                  <a:schemeClr val="accent3">
                    <a:lumMod val="50000"/>
                  </a:schemeClr>
                </a:solidFill>
                <a:latin typeface="Century Gothic" pitchFamily="34" charset="0"/>
              </a:rPr>
              <a:t> </a:t>
            </a:r>
            <a:r>
              <a:rPr lang="en-IN" sz="1800" b="1" dirty="0" err="1" smtClean="0">
                <a:solidFill>
                  <a:schemeClr val="accent3">
                    <a:lumMod val="50000"/>
                  </a:schemeClr>
                </a:solidFill>
                <a:latin typeface="Century Gothic" pitchFamily="34" charset="0"/>
              </a:rPr>
              <a:t>Fathima</a:t>
            </a:r>
            <a:endParaRPr lang="en-IN" sz="1800" b="1" dirty="0" smtClean="0">
              <a:solidFill>
                <a:schemeClr val="accent3">
                  <a:lumMod val="50000"/>
                </a:schemeClr>
              </a:solidFill>
              <a:latin typeface="Century Gothic" pitchFamily="34" charset="0"/>
            </a:endParaRPr>
          </a:p>
          <a:p>
            <a:pPr algn="ctr"/>
            <a:r>
              <a:rPr lang="en-IN" b="1" dirty="0" smtClean="0">
                <a:solidFill>
                  <a:schemeClr val="accent3">
                    <a:lumMod val="50000"/>
                  </a:schemeClr>
                </a:solidFill>
                <a:latin typeface="Century Gothic" pitchFamily="34" charset="0"/>
              </a:rPr>
              <a:t>Assistant Professor</a:t>
            </a:r>
          </a:p>
          <a:p>
            <a:pPr algn="ctr"/>
            <a:r>
              <a:rPr lang="en-IN" b="1" dirty="0" smtClean="0">
                <a:solidFill>
                  <a:schemeClr val="accent3">
                    <a:lumMod val="50000"/>
                  </a:schemeClr>
                </a:solidFill>
                <a:latin typeface="Century Gothic" pitchFamily="34" charset="0"/>
              </a:rPr>
              <a:t>Department of Commerce (Banking)</a:t>
            </a:r>
          </a:p>
          <a:p>
            <a:pPr algn="ctr"/>
            <a:r>
              <a:rPr lang="en-IN" b="1" dirty="0" err="1" smtClean="0">
                <a:solidFill>
                  <a:schemeClr val="accent3">
                    <a:lumMod val="50000"/>
                  </a:schemeClr>
                </a:solidFill>
                <a:latin typeface="Century Gothic" pitchFamily="34" charset="0"/>
              </a:rPr>
              <a:t>Hajee</a:t>
            </a:r>
            <a:r>
              <a:rPr lang="en-IN" b="1" dirty="0" smtClean="0">
                <a:solidFill>
                  <a:schemeClr val="accent3">
                    <a:lumMod val="50000"/>
                  </a:schemeClr>
                </a:solidFill>
                <a:latin typeface="Century Gothic" pitchFamily="34" charset="0"/>
              </a:rPr>
              <a:t> </a:t>
            </a:r>
            <a:r>
              <a:rPr lang="en-IN" b="1" dirty="0" err="1" smtClean="0">
                <a:solidFill>
                  <a:schemeClr val="accent3">
                    <a:lumMod val="50000"/>
                  </a:schemeClr>
                </a:solidFill>
                <a:latin typeface="Century Gothic" pitchFamily="34" charset="0"/>
              </a:rPr>
              <a:t>Karutha</a:t>
            </a:r>
            <a:r>
              <a:rPr lang="en-IN" b="1" dirty="0" smtClean="0">
                <a:solidFill>
                  <a:schemeClr val="accent3">
                    <a:lumMod val="50000"/>
                  </a:schemeClr>
                </a:solidFill>
                <a:latin typeface="Century Gothic" pitchFamily="34" charset="0"/>
              </a:rPr>
              <a:t> </a:t>
            </a:r>
            <a:r>
              <a:rPr lang="en-IN" b="1" dirty="0" err="1" smtClean="0">
                <a:solidFill>
                  <a:schemeClr val="accent3">
                    <a:lumMod val="50000"/>
                  </a:schemeClr>
                </a:solidFill>
                <a:latin typeface="Century Gothic" pitchFamily="34" charset="0"/>
              </a:rPr>
              <a:t>Rowther</a:t>
            </a:r>
            <a:r>
              <a:rPr lang="en-IN" b="1" dirty="0" smtClean="0">
                <a:solidFill>
                  <a:schemeClr val="accent3">
                    <a:lumMod val="50000"/>
                  </a:schemeClr>
                </a:solidFill>
                <a:latin typeface="Century Gothic" pitchFamily="34" charset="0"/>
              </a:rPr>
              <a:t> </a:t>
            </a:r>
            <a:r>
              <a:rPr lang="en-IN" b="1" dirty="0" err="1" smtClean="0">
                <a:solidFill>
                  <a:schemeClr val="accent3">
                    <a:lumMod val="50000"/>
                  </a:schemeClr>
                </a:solidFill>
                <a:latin typeface="Century Gothic" pitchFamily="34" charset="0"/>
              </a:rPr>
              <a:t>Howdia</a:t>
            </a:r>
            <a:r>
              <a:rPr lang="en-IN" b="1" dirty="0" smtClean="0">
                <a:solidFill>
                  <a:schemeClr val="accent3">
                    <a:lumMod val="50000"/>
                  </a:schemeClr>
                </a:solidFill>
                <a:latin typeface="Century Gothic" pitchFamily="34" charset="0"/>
              </a:rPr>
              <a:t> College,</a:t>
            </a:r>
          </a:p>
          <a:p>
            <a:pPr algn="ctr"/>
            <a:r>
              <a:rPr lang="en-IN" b="1" dirty="0" err="1" smtClean="0">
                <a:solidFill>
                  <a:schemeClr val="accent3">
                    <a:lumMod val="50000"/>
                  </a:schemeClr>
                </a:solidFill>
                <a:latin typeface="Century Gothic" pitchFamily="34" charset="0"/>
              </a:rPr>
              <a:t>Uthamapalayam</a:t>
            </a:r>
            <a:r>
              <a:rPr lang="en-IN" b="1" dirty="0" smtClean="0">
                <a:solidFill>
                  <a:schemeClr val="accent3">
                    <a:lumMod val="50000"/>
                  </a:schemeClr>
                </a:solidFill>
                <a:latin typeface="Century Gothic" pitchFamily="34" charset="0"/>
              </a:rPr>
              <a:t> -625 533.</a:t>
            </a:r>
            <a:endParaRPr lang="en-IN" b="1" dirty="0">
              <a:solidFill>
                <a:schemeClr val="accent3">
                  <a:lumMod val="50000"/>
                </a:schemeClr>
              </a:solidFill>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8"/>
          <p:cNvSpPr txBox="1">
            <a:spLocks noGrp="1"/>
          </p:cNvSpPr>
          <p:nvPr>
            <p:ph type="ctrTitle" idx="4294967295"/>
          </p:nvPr>
        </p:nvSpPr>
        <p:spPr>
          <a:xfrm>
            <a:off x="1034300" y="190478"/>
            <a:ext cx="6966724" cy="762005"/>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800" b="1" dirty="0" smtClean="0">
                <a:solidFill>
                  <a:schemeClr val="accent1"/>
                </a:solidFill>
              </a:rPr>
              <a:t>Importance of Cost Accounting</a:t>
            </a:r>
            <a:endParaRPr sz="2800" b="1">
              <a:solidFill>
                <a:schemeClr val="accent1"/>
              </a:solidFill>
            </a:endParaRPr>
          </a:p>
        </p:txBody>
      </p:sp>
      <p:sp>
        <p:nvSpPr>
          <p:cNvPr id="132" name="Google Shape;132;p18"/>
          <p:cNvSpPr txBox="1">
            <a:spLocks noGrp="1"/>
          </p:cNvSpPr>
          <p:nvPr>
            <p:ph type="subTitle" idx="4294967295"/>
          </p:nvPr>
        </p:nvSpPr>
        <p:spPr>
          <a:xfrm>
            <a:off x="214282" y="952483"/>
            <a:ext cx="7786742" cy="5619789"/>
          </a:xfrm>
          <a:prstGeom prst="rect">
            <a:avLst/>
          </a:prstGeom>
        </p:spPr>
        <p:txBody>
          <a:bodyPr spcFirstLastPara="1" wrap="square" lIns="0" tIns="0" rIns="0" bIns="0" anchor="t" anchorCtr="0">
            <a:noAutofit/>
          </a:bodyPr>
          <a:lstStyle/>
          <a:p>
            <a:pPr>
              <a:buNone/>
            </a:pPr>
            <a:r>
              <a:rPr lang="en-IN" b="1" dirty="0" smtClean="0"/>
              <a:t>Importance to Employees:</a:t>
            </a:r>
          </a:p>
          <a:p>
            <a:pPr algn="just">
              <a:buNone/>
            </a:pPr>
            <a:r>
              <a:rPr lang="en-IN" dirty="0" smtClean="0"/>
              <a:t>• </a:t>
            </a:r>
            <a:r>
              <a:rPr lang="en-IN" sz="2000" dirty="0" smtClean="0"/>
              <a:t>Worker and employees have an interest in which they are employed. An efficient costing system benefits employees through incentives plan in their enterprise, etc.</a:t>
            </a:r>
          </a:p>
          <a:p>
            <a:pPr algn="just">
              <a:buNone/>
            </a:pPr>
            <a:r>
              <a:rPr lang="en-IN" sz="2000" b="1" dirty="0" smtClean="0"/>
              <a:t>Importance to Creditors : </a:t>
            </a:r>
            <a:r>
              <a:rPr lang="en-IN" sz="2000" dirty="0" smtClean="0"/>
              <a:t>They can base their judgement about the profitability and prospects of the enterprise upon the studies and reports submitted by the cost accountant.</a:t>
            </a:r>
          </a:p>
          <a:p>
            <a:pPr algn="just">
              <a:buNone/>
            </a:pPr>
            <a:r>
              <a:rPr lang="en-IN" sz="2000" b="1" dirty="0" smtClean="0"/>
              <a:t>Importance to National Economy : </a:t>
            </a:r>
            <a:r>
              <a:rPr lang="en-IN" sz="2000" dirty="0" smtClean="0"/>
              <a:t>An efficient costing system benefits national economy by stepping up the government revenue by achieving higher production. The overall economic developments of a country take place due to efficiency of production.</a:t>
            </a:r>
            <a:endParaRPr sz="2000"/>
          </a:p>
        </p:txBody>
      </p:sp>
      <p:sp>
        <p:nvSpPr>
          <p:cNvPr id="133" name="Google Shape;133;p18"/>
          <p:cNvSpPr/>
          <p:nvPr/>
        </p:nvSpPr>
        <p:spPr>
          <a:xfrm>
            <a:off x="8643966" y="4191006"/>
            <a:ext cx="247756" cy="31542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134;p18"/>
          <p:cNvGrpSpPr/>
          <p:nvPr/>
        </p:nvGrpSpPr>
        <p:grpSpPr>
          <a:xfrm>
            <a:off x="7929586" y="380980"/>
            <a:ext cx="1061492" cy="1415681"/>
            <a:chOff x="6654650" y="3665275"/>
            <a:chExt cx="409100" cy="409125"/>
          </a:xfrm>
        </p:grpSpPr>
        <p:sp>
          <p:nvSpPr>
            <p:cNvPr id="135" name="Google Shape;135;p18"/>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8"/>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37;p18"/>
          <p:cNvGrpSpPr/>
          <p:nvPr/>
        </p:nvGrpSpPr>
        <p:grpSpPr>
          <a:xfrm rot="1057031">
            <a:off x="8353013" y="4882083"/>
            <a:ext cx="701299" cy="935139"/>
            <a:chOff x="570875" y="4322250"/>
            <a:chExt cx="443300" cy="443325"/>
          </a:xfrm>
        </p:grpSpPr>
        <p:sp>
          <p:nvSpPr>
            <p:cNvPr id="138" name="Google Shape;138;p18"/>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8"/>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8"/>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8"/>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2" name="Google Shape;142;p18"/>
          <p:cNvSpPr/>
          <p:nvPr/>
        </p:nvSpPr>
        <p:spPr>
          <a:xfrm rot="2466710">
            <a:off x="8138090" y="2097115"/>
            <a:ext cx="344265" cy="438288"/>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8"/>
          <p:cNvSpPr/>
          <p:nvPr/>
        </p:nvSpPr>
        <p:spPr>
          <a:xfrm rot="-1609645">
            <a:off x="6898061" y="1010046"/>
            <a:ext cx="247727" cy="315385"/>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8"/>
          <p:cNvSpPr/>
          <p:nvPr/>
        </p:nvSpPr>
        <p:spPr>
          <a:xfrm rot="2925875">
            <a:off x="8351325" y="2869395"/>
            <a:ext cx="247363" cy="177143"/>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8"/>
          <p:cNvSpPr/>
          <p:nvPr/>
        </p:nvSpPr>
        <p:spPr>
          <a:xfrm rot="-1609225">
            <a:off x="7610187" y="1257571"/>
            <a:ext cx="167149" cy="21280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8"/>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8"/>
          <p:cNvSpPr txBox="1">
            <a:spLocks noGrp="1"/>
          </p:cNvSpPr>
          <p:nvPr>
            <p:ph type="ctrTitle" idx="4294967295"/>
          </p:nvPr>
        </p:nvSpPr>
        <p:spPr>
          <a:xfrm>
            <a:off x="1034300" y="190478"/>
            <a:ext cx="6966724" cy="762005"/>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800" b="1" dirty="0" smtClean="0">
                <a:solidFill>
                  <a:schemeClr val="accent1"/>
                </a:solidFill>
              </a:rPr>
              <a:t>Advantages of Cost Accounting</a:t>
            </a:r>
            <a:endParaRPr sz="2800" b="1">
              <a:solidFill>
                <a:schemeClr val="accent1"/>
              </a:solidFill>
            </a:endParaRPr>
          </a:p>
        </p:txBody>
      </p:sp>
      <p:sp>
        <p:nvSpPr>
          <p:cNvPr id="132" name="Google Shape;132;p18"/>
          <p:cNvSpPr txBox="1">
            <a:spLocks noGrp="1"/>
          </p:cNvSpPr>
          <p:nvPr>
            <p:ph type="subTitle" idx="4294967295"/>
          </p:nvPr>
        </p:nvSpPr>
        <p:spPr>
          <a:xfrm>
            <a:off x="214282" y="952483"/>
            <a:ext cx="7786742" cy="5619789"/>
          </a:xfrm>
          <a:prstGeom prst="rect">
            <a:avLst/>
          </a:prstGeom>
        </p:spPr>
        <p:txBody>
          <a:bodyPr spcFirstLastPara="1" wrap="square" lIns="0" tIns="0" rIns="0" bIns="0" anchor="t" anchorCtr="0">
            <a:noAutofit/>
          </a:bodyPr>
          <a:lstStyle/>
          <a:p>
            <a:pPr>
              <a:buNone/>
            </a:pPr>
            <a:r>
              <a:rPr lang="en-IN" sz="1800" b="1" i="1" dirty="0" smtClean="0"/>
              <a:t>1</a:t>
            </a:r>
            <a:r>
              <a:rPr lang="en-IN" b="1" i="1" dirty="0" smtClean="0"/>
              <a:t>. </a:t>
            </a:r>
            <a:r>
              <a:rPr lang="en-IN" sz="1800" b="1" i="1" dirty="0" smtClean="0"/>
              <a:t>Measuring and Improving Efficiency</a:t>
            </a:r>
            <a:endParaRPr lang="en-IN" sz="1800" b="1" dirty="0" smtClean="0"/>
          </a:p>
          <a:p>
            <a:pPr algn="just"/>
            <a:r>
              <a:rPr lang="en-IN" sz="1800" dirty="0" smtClean="0"/>
              <a:t>Cost accounting allows for data that enables the firm to measure efficiency. This could be efficiencies with respect to cost, time, expenses etc.</a:t>
            </a:r>
          </a:p>
          <a:p>
            <a:pPr algn="just"/>
            <a:r>
              <a:rPr lang="en-IN" sz="1800" dirty="0" smtClean="0"/>
              <a:t>Standard costing is then used to compare actual numbers with the industry or economy standards to indicate changes in efficiency.</a:t>
            </a:r>
          </a:p>
          <a:p>
            <a:pPr>
              <a:buNone/>
            </a:pPr>
            <a:r>
              <a:rPr lang="en-IN" sz="1800" b="1" i="1" dirty="0" smtClean="0"/>
              <a:t>2. Identification of Unprofitable Activities</a:t>
            </a:r>
            <a:endParaRPr lang="en-IN" sz="1800" b="1" dirty="0" smtClean="0"/>
          </a:p>
          <a:p>
            <a:pPr algn="just"/>
            <a:r>
              <a:rPr lang="en-IN" sz="1800" dirty="0" smtClean="0"/>
              <a:t>Just because a firm is making overall profits, it does not mean all activities are profitable. Cost accounting will help us identify the profitable and unprofitable activities of the firm.</a:t>
            </a:r>
          </a:p>
          <a:p>
            <a:pPr algn="just"/>
            <a:r>
              <a:rPr lang="en-IN" sz="1800" dirty="0" smtClean="0"/>
              <a:t>So activities that cause the firm losses can be made profitable or eliminated. This can happen due to the cost ascertainment done in cost accounting.</a:t>
            </a:r>
            <a:endParaRPr lang="en-IN" dirty="0" smtClean="0"/>
          </a:p>
          <a:p>
            <a:pPr>
              <a:buNone/>
            </a:pPr>
            <a:endParaRPr lang="en-IN" dirty="0"/>
          </a:p>
        </p:txBody>
      </p:sp>
      <p:sp>
        <p:nvSpPr>
          <p:cNvPr id="133" name="Google Shape;133;p18"/>
          <p:cNvSpPr/>
          <p:nvPr/>
        </p:nvSpPr>
        <p:spPr>
          <a:xfrm>
            <a:off x="8643966" y="4191006"/>
            <a:ext cx="247756" cy="31542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134;p18"/>
          <p:cNvGrpSpPr/>
          <p:nvPr/>
        </p:nvGrpSpPr>
        <p:grpSpPr>
          <a:xfrm>
            <a:off x="7929586" y="380980"/>
            <a:ext cx="1061492" cy="1415681"/>
            <a:chOff x="6654650" y="3665275"/>
            <a:chExt cx="409100" cy="409125"/>
          </a:xfrm>
        </p:grpSpPr>
        <p:sp>
          <p:nvSpPr>
            <p:cNvPr id="135" name="Google Shape;135;p18"/>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8"/>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37;p18"/>
          <p:cNvGrpSpPr/>
          <p:nvPr/>
        </p:nvGrpSpPr>
        <p:grpSpPr>
          <a:xfrm rot="1057031">
            <a:off x="8353013" y="4882083"/>
            <a:ext cx="701299" cy="935139"/>
            <a:chOff x="570875" y="4322250"/>
            <a:chExt cx="443300" cy="443325"/>
          </a:xfrm>
        </p:grpSpPr>
        <p:sp>
          <p:nvSpPr>
            <p:cNvPr id="138" name="Google Shape;138;p18"/>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8"/>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8"/>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8"/>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2" name="Google Shape;142;p18"/>
          <p:cNvSpPr/>
          <p:nvPr/>
        </p:nvSpPr>
        <p:spPr>
          <a:xfrm rot="2466710">
            <a:off x="8138090" y="2097115"/>
            <a:ext cx="344265" cy="438288"/>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8"/>
          <p:cNvSpPr/>
          <p:nvPr/>
        </p:nvSpPr>
        <p:spPr>
          <a:xfrm rot="-1609645">
            <a:off x="6898061" y="1010046"/>
            <a:ext cx="247727" cy="315385"/>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8"/>
          <p:cNvSpPr/>
          <p:nvPr/>
        </p:nvSpPr>
        <p:spPr>
          <a:xfrm rot="2925875">
            <a:off x="8351325" y="2869395"/>
            <a:ext cx="247363" cy="177143"/>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8"/>
          <p:cNvSpPr/>
          <p:nvPr/>
        </p:nvSpPr>
        <p:spPr>
          <a:xfrm rot="-1609225">
            <a:off x="7610187" y="1257571"/>
            <a:ext cx="167149" cy="21280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8"/>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8"/>
          <p:cNvSpPr txBox="1">
            <a:spLocks noGrp="1"/>
          </p:cNvSpPr>
          <p:nvPr>
            <p:ph type="ctrTitle" idx="4294967295"/>
          </p:nvPr>
        </p:nvSpPr>
        <p:spPr>
          <a:xfrm>
            <a:off x="1034300" y="190478"/>
            <a:ext cx="6966724" cy="762005"/>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800" b="1" dirty="0" smtClean="0">
                <a:solidFill>
                  <a:schemeClr val="accent1"/>
                </a:solidFill>
              </a:rPr>
              <a:t>Advantages of Cost Accounting</a:t>
            </a:r>
            <a:endParaRPr sz="2800" b="1">
              <a:solidFill>
                <a:schemeClr val="accent1"/>
              </a:solidFill>
            </a:endParaRPr>
          </a:p>
        </p:txBody>
      </p:sp>
      <p:sp>
        <p:nvSpPr>
          <p:cNvPr id="132" name="Google Shape;132;p18"/>
          <p:cNvSpPr txBox="1">
            <a:spLocks noGrp="1"/>
          </p:cNvSpPr>
          <p:nvPr>
            <p:ph type="subTitle" idx="4294967295"/>
          </p:nvPr>
        </p:nvSpPr>
        <p:spPr>
          <a:xfrm>
            <a:off x="214282" y="952483"/>
            <a:ext cx="7786742" cy="5619789"/>
          </a:xfrm>
          <a:prstGeom prst="rect">
            <a:avLst/>
          </a:prstGeom>
        </p:spPr>
        <p:txBody>
          <a:bodyPr spcFirstLastPara="1" wrap="square" lIns="0" tIns="0" rIns="0" bIns="0" anchor="t" anchorCtr="0">
            <a:noAutofit/>
          </a:bodyPr>
          <a:lstStyle/>
          <a:p>
            <a:pPr>
              <a:buNone/>
            </a:pPr>
            <a:r>
              <a:rPr lang="en-IN" sz="1600" b="1" i="1" dirty="0" smtClean="0"/>
              <a:t>3.</a:t>
            </a:r>
            <a:r>
              <a:rPr lang="en-IN" sz="1200" b="1" i="1" dirty="0" smtClean="0"/>
              <a:t> </a:t>
            </a:r>
            <a:r>
              <a:rPr lang="en-IN" sz="1600" b="1" i="1" dirty="0" smtClean="0"/>
              <a:t>Fixing Prices</a:t>
            </a:r>
            <a:endParaRPr lang="en-IN" sz="1600" b="1" dirty="0" smtClean="0"/>
          </a:p>
          <a:p>
            <a:pPr algn="just"/>
            <a:r>
              <a:rPr lang="en-IN" sz="1600" dirty="0" smtClean="0"/>
              <a:t>This is one of the important advantages of cost accounting. Many businesses price their products based on the cost of production of these products.</a:t>
            </a:r>
          </a:p>
          <a:p>
            <a:pPr algn="just"/>
            <a:r>
              <a:rPr lang="en-IN" sz="1600" dirty="0" smtClean="0"/>
              <a:t>To enable this, we first need to calculate the actual cost of production of these products. Costing makes the distinction between fixed cost and variable cost, which allows the firm to fix prices in different economic scenarios. Prices that we fix without the help of cost accounting can be too high or low, and both cause losses to the business.</a:t>
            </a:r>
          </a:p>
          <a:p>
            <a:pPr>
              <a:buNone/>
            </a:pPr>
            <a:r>
              <a:rPr lang="en-IN" sz="1600" b="1" i="1" dirty="0" smtClean="0"/>
              <a:t>4. Price Reduction</a:t>
            </a:r>
            <a:endParaRPr lang="en-IN" sz="1600" b="1" dirty="0" smtClean="0"/>
          </a:p>
          <a:p>
            <a:pPr algn="just"/>
            <a:r>
              <a:rPr lang="en-IN" sz="1600" dirty="0" smtClean="0"/>
              <a:t>Sometimes during tough economic conditions, like depression, the prices have to be reduced. In some cases, these prices are reduced to below the total cost of the product.</a:t>
            </a:r>
          </a:p>
          <a:p>
            <a:pPr algn="just"/>
            <a:r>
              <a:rPr lang="en-IN" sz="1600" dirty="0" smtClean="0"/>
              <a:t>This is to help the company survive this tough period. Such decisions the management has to take are guided by cost accounting.</a:t>
            </a:r>
          </a:p>
          <a:p>
            <a:pPr>
              <a:buNone/>
            </a:pPr>
            <a:endParaRPr lang="en-IN" dirty="0"/>
          </a:p>
        </p:txBody>
      </p:sp>
      <p:sp>
        <p:nvSpPr>
          <p:cNvPr id="133" name="Google Shape;133;p18"/>
          <p:cNvSpPr/>
          <p:nvPr/>
        </p:nvSpPr>
        <p:spPr>
          <a:xfrm>
            <a:off x="8643966" y="4191006"/>
            <a:ext cx="247756" cy="31542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134;p18"/>
          <p:cNvGrpSpPr/>
          <p:nvPr/>
        </p:nvGrpSpPr>
        <p:grpSpPr>
          <a:xfrm>
            <a:off x="7929586" y="380980"/>
            <a:ext cx="1061492" cy="1415681"/>
            <a:chOff x="6654650" y="3665275"/>
            <a:chExt cx="409100" cy="409125"/>
          </a:xfrm>
        </p:grpSpPr>
        <p:sp>
          <p:nvSpPr>
            <p:cNvPr id="135" name="Google Shape;135;p18"/>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8"/>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37;p18"/>
          <p:cNvGrpSpPr/>
          <p:nvPr/>
        </p:nvGrpSpPr>
        <p:grpSpPr>
          <a:xfrm rot="1057031">
            <a:off x="8353013" y="4882083"/>
            <a:ext cx="701299" cy="935139"/>
            <a:chOff x="570875" y="4322250"/>
            <a:chExt cx="443300" cy="443325"/>
          </a:xfrm>
        </p:grpSpPr>
        <p:sp>
          <p:nvSpPr>
            <p:cNvPr id="138" name="Google Shape;138;p18"/>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8"/>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8"/>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8"/>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2" name="Google Shape;142;p18"/>
          <p:cNvSpPr/>
          <p:nvPr/>
        </p:nvSpPr>
        <p:spPr>
          <a:xfrm rot="2466710">
            <a:off x="8138090" y="2097115"/>
            <a:ext cx="344265" cy="438288"/>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8"/>
          <p:cNvSpPr/>
          <p:nvPr/>
        </p:nvSpPr>
        <p:spPr>
          <a:xfrm rot="-1609645">
            <a:off x="6898061" y="1010046"/>
            <a:ext cx="247727" cy="315385"/>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8"/>
          <p:cNvSpPr/>
          <p:nvPr/>
        </p:nvSpPr>
        <p:spPr>
          <a:xfrm rot="2925875">
            <a:off x="8351325" y="2869395"/>
            <a:ext cx="247363" cy="177143"/>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8"/>
          <p:cNvSpPr/>
          <p:nvPr/>
        </p:nvSpPr>
        <p:spPr>
          <a:xfrm rot="-1609225">
            <a:off x="7610187" y="1257571"/>
            <a:ext cx="167149" cy="21280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8"/>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8"/>
          <p:cNvSpPr txBox="1">
            <a:spLocks noGrp="1"/>
          </p:cNvSpPr>
          <p:nvPr>
            <p:ph type="ctrTitle" idx="4294967295"/>
          </p:nvPr>
        </p:nvSpPr>
        <p:spPr>
          <a:xfrm>
            <a:off x="1034300" y="190478"/>
            <a:ext cx="6966724" cy="762005"/>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800" b="1" dirty="0" smtClean="0">
                <a:solidFill>
                  <a:schemeClr val="accent1"/>
                </a:solidFill>
              </a:rPr>
              <a:t>Advantages of Cost Accounting</a:t>
            </a:r>
            <a:endParaRPr sz="2800" b="1">
              <a:solidFill>
                <a:schemeClr val="accent1"/>
              </a:solidFill>
            </a:endParaRPr>
          </a:p>
        </p:txBody>
      </p:sp>
      <p:sp>
        <p:nvSpPr>
          <p:cNvPr id="132" name="Google Shape;132;p18"/>
          <p:cNvSpPr txBox="1">
            <a:spLocks noGrp="1"/>
          </p:cNvSpPr>
          <p:nvPr>
            <p:ph type="subTitle" idx="4294967295"/>
          </p:nvPr>
        </p:nvSpPr>
        <p:spPr>
          <a:xfrm>
            <a:off x="214282" y="1047734"/>
            <a:ext cx="8286808" cy="5619789"/>
          </a:xfrm>
          <a:prstGeom prst="rect">
            <a:avLst/>
          </a:prstGeom>
        </p:spPr>
        <p:txBody>
          <a:bodyPr spcFirstLastPara="1" wrap="square" lIns="0" tIns="0" rIns="0" bIns="0" anchor="t" anchorCtr="0">
            <a:noAutofit/>
          </a:bodyPr>
          <a:lstStyle/>
          <a:p>
            <a:pPr>
              <a:buNone/>
            </a:pPr>
            <a:r>
              <a:rPr lang="en-IN" sz="1600" b="1" i="1" dirty="0" smtClean="0"/>
              <a:t>5. Control over Stock</a:t>
            </a:r>
            <a:endParaRPr lang="en-IN" sz="1600" b="1" dirty="0" smtClean="0"/>
          </a:p>
          <a:p>
            <a:pPr algn="just"/>
            <a:r>
              <a:rPr lang="en-IN" sz="1600" dirty="0" smtClean="0"/>
              <a:t>Another important advantage of cost accounting is that it helps with restocking and control over materials. Cost accounting will help us calculate the most ideal and economic re-order level and quantities.</a:t>
            </a:r>
          </a:p>
          <a:p>
            <a:pPr algn="just"/>
            <a:r>
              <a:rPr lang="en-IN" sz="1600" dirty="0" smtClean="0"/>
              <a:t>This will ensure that the firm is never overstocked or under stocked. Also costing allows the management to keep a check over these raw materials, WIP etc.</a:t>
            </a:r>
          </a:p>
          <a:p>
            <a:pPr>
              <a:buNone/>
            </a:pPr>
            <a:r>
              <a:rPr lang="en-IN" sz="1600" b="1" i="1" dirty="0" smtClean="0"/>
              <a:t>6. Evaluates the Reasons for Losses</a:t>
            </a:r>
            <a:endParaRPr lang="en-IN" sz="1600" b="1" dirty="0" smtClean="0"/>
          </a:p>
          <a:p>
            <a:pPr algn="just"/>
            <a:r>
              <a:rPr lang="en-IN" sz="1600" dirty="0" smtClean="0"/>
              <a:t>Every firm has to deal with periods of profits and losses. But now they must always evaluate or investigate the reasons for the losses suffered.</a:t>
            </a:r>
          </a:p>
          <a:p>
            <a:pPr algn="just"/>
            <a:r>
              <a:rPr lang="en-IN" sz="1600" dirty="0" smtClean="0"/>
              <a:t>This will help to tackle the problem or overcome the cause by some other means necessary. So if you cannot eliminate the reason you can at least minimize the losses.</a:t>
            </a:r>
          </a:p>
          <a:p>
            <a:pPr algn="just"/>
            <a:r>
              <a:rPr lang="en-IN" sz="1600" dirty="0" smtClean="0"/>
              <a:t>Cost accounting plays a huge role in determining the cause of any losses. Say, for example, your cost of production is low, and prices are high but yet losses persist. This can be due to low output levels due to inefficiency. Cost accounting helps us determine this.</a:t>
            </a:r>
          </a:p>
          <a:p>
            <a:pPr>
              <a:buNone/>
            </a:pPr>
            <a:endParaRPr lang="en-IN" dirty="0"/>
          </a:p>
        </p:txBody>
      </p:sp>
      <p:sp>
        <p:nvSpPr>
          <p:cNvPr id="133" name="Google Shape;133;p18"/>
          <p:cNvSpPr/>
          <p:nvPr/>
        </p:nvSpPr>
        <p:spPr>
          <a:xfrm>
            <a:off x="8643966" y="4191006"/>
            <a:ext cx="247756" cy="31542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134;p18"/>
          <p:cNvGrpSpPr/>
          <p:nvPr/>
        </p:nvGrpSpPr>
        <p:grpSpPr>
          <a:xfrm>
            <a:off x="8082508" y="1"/>
            <a:ext cx="1061492" cy="1415681"/>
            <a:chOff x="6654650" y="3665275"/>
            <a:chExt cx="409100" cy="409125"/>
          </a:xfrm>
        </p:grpSpPr>
        <p:sp>
          <p:nvSpPr>
            <p:cNvPr id="135" name="Google Shape;135;p18"/>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8"/>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37;p18"/>
          <p:cNvGrpSpPr/>
          <p:nvPr/>
        </p:nvGrpSpPr>
        <p:grpSpPr>
          <a:xfrm rot="1057031">
            <a:off x="8353013" y="4882083"/>
            <a:ext cx="701299" cy="935139"/>
            <a:chOff x="570875" y="4322250"/>
            <a:chExt cx="443300" cy="443325"/>
          </a:xfrm>
        </p:grpSpPr>
        <p:sp>
          <p:nvSpPr>
            <p:cNvPr id="138" name="Google Shape;138;p18"/>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8"/>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8"/>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8"/>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2" name="Google Shape;142;p18"/>
          <p:cNvSpPr/>
          <p:nvPr/>
        </p:nvSpPr>
        <p:spPr>
          <a:xfrm rot="2466710">
            <a:off x="8138090" y="2097115"/>
            <a:ext cx="344265" cy="438288"/>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8"/>
          <p:cNvSpPr/>
          <p:nvPr/>
        </p:nvSpPr>
        <p:spPr>
          <a:xfrm rot="-1609645">
            <a:off x="6898061" y="1010046"/>
            <a:ext cx="247727" cy="315385"/>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8"/>
          <p:cNvSpPr/>
          <p:nvPr/>
        </p:nvSpPr>
        <p:spPr>
          <a:xfrm rot="2925875">
            <a:off x="8351325" y="2869395"/>
            <a:ext cx="247363" cy="177143"/>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8"/>
          <p:cNvSpPr/>
          <p:nvPr/>
        </p:nvSpPr>
        <p:spPr>
          <a:xfrm rot="-1609225">
            <a:off x="7610187" y="1257571"/>
            <a:ext cx="167149" cy="21280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8"/>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8"/>
          <p:cNvSpPr txBox="1">
            <a:spLocks noGrp="1"/>
          </p:cNvSpPr>
          <p:nvPr>
            <p:ph type="ctrTitle" idx="4294967295"/>
          </p:nvPr>
        </p:nvSpPr>
        <p:spPr>
          <a:xfrm>
            <a:off x="1034300" y="190478"/>
            <a:ext cx="6966724" cy="762005"/>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800" b="1" dirty="0" smtClean="0">
                <a:solidFill>
                  <a:schemeClr val="accent1"/>
                </a:solidFill>
              </a:rPr>
              <a:t>Advantages of Cost Accounting</a:t>
            </a:r>
            <a:endParaRPr sz="2800" b="1">
              <a:solidFill>
                <a:schemeClr val="accent1"/>
              </a:solidFill>
            </a:endParaRPr>
          </a:p>
        </p:txBody>
      </p:sp>
      <p:sp>
        <p:nvSpPr>
          <p:cNvPr id="132" name="Google Shape;132;p18"/>
          <p:cNvSpPr txBox="1">
            <a:spLocks noGrp="1"/>
          </p:cNvSpPr>
          <p:nvPr>
            <p:ph type="subTitle" idx="4294967295"/>
          </p:nvPr>
        </p:nvSpPr>
        <p:spPr>
          <a:xfrm>
            <a:off x="214282" y="1047734"/>
            <a:ext cx="8286808" cy="5619789"/>
          </a:xfrm>
          <a:prstGeom prst="rect">
            <a:avLst/>
          </a:prstGeom>
        </p:spPr>
        <p:txBody>
          <a:bodyPr spcFirstLastPara="1" wrap="square" lIns="0" tIns="0" rIns="0" bIns="0" anchor="t" anchorCtr="0">
            <a:noAutofit/>
          </a:bodyPr>
          <a:lstStyle/>
          <a:p>
            <a:pPr>
              <a:buNone/>
            </a:pPr>
            <a:r>
              <a:rPr lang="en-IN" sz="1600" b="1" i="1" dirty="0" smtClean="0"/>
              <a:t>7. Aids Future Planning</a:t>
            </a:r>
            <a:endParaRPr lang="en-IN" sz="1600" b="1" dirty="0" smtClean="0"/>
          </a:p>
          <a:p>
            <a:pPr algn="just">
              <a:lnSpc>
                <a:spcPct val="150000"/>
              </a:lnSpc>
            </a:pPr>
            <a:r>
              <a:rPr lang="en-IN" sz="1600" dirty="0" smtClean="0"/>
              <a:t>One of the biggest advantages of cost accounting is that it will help the management with future plans they may have. For any production or selling plans, it is important to have detailed data about the machines, the labour capacity, output levels, levels of efficiency of each process etc.</a:t>
            </a:r>
          </a:p>
          <a:p>
            <a:pPr algn="just">
              <a:lnSpc>
                <a:spcPct val="150000"/>
              </a:lnSpc>
            </a:pPr>
            <a:r>
              <a:rPr lang="en-IN" sz="1600" dirty="0" smtClean="0"/>
              <a:t>Say for example the management wishes to expand the production to accommodate sales, cost accounting will help determine if the current machines can handle these levels of production or not.</a:t>
            </a:r>
          </a:p>
          <a:p>
            <a:pPr>
              <a:buNone/>
            </a:pPr>
            <a:endParaRPr lang="en-IN" dirty="0"/>
          </a:p>
        </p:txBody>
      </p:sp>
      <p:sp>
        <p:nvSpPr>
          <p:cNvPr id="133" name="Google Shape;133;p18"/>
          <p:cNvSpPr/>
          <p:nvPr/>
        </p:nvSpPr>
        <p:spPr>
          <a:xfrm>
            <a:off x="8643966" y="4191006"/>
            <a:ext cx="247756" cy="31542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134;p18"/>
          <p:cNvGrpSpPr/>
          <p:nvPr/>
        </p:nvGrpSpPr>
        <p:grpSpPr>
          <a:xfrm>
            <a:off x="8082508" y="1"/>
            <a:ext cx="1061492" cy="1415681"/>
            <a:chOff x="6654650" y="3665275"/>
            <a:chExt cx="409100" cy="409125"/>
          </a:xfrm>
        </p:grpSpPr>
        <p:sp>
          <p:nvSpPr>
            <p:cNvPr id="135" name="Google Shape;135;p18"/>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8"/>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37;p18"/>
          <p:cNvGrpSpPr/>
          <p:nvPr/>
        </p:nvGrpSpPr>
        <p:grpSpPr>
          <a:xfrm rot="1057031">
            <a:off x="8353013" y="4882083"/>
            <a:ext cx="701299" cy="935139"/>
            <a:chOff x="570875" y="4322250"/>
            <a:chExt cx="443300" cy="443325"/>
          </a:xfrm>
        </p:grpSpPr>
        <p:sp>
          <p:nvSpPr>
            <p:cNvPr id="138" name="Google Shape;138;p18"/>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8"/>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8"/>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8"/>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2" name="Google Shape;142;p18"/>
          <p:cNvSpPr/>
          <p:nvPr/>
        </p:nvSpPr>
        <p:spPr>
          <a:xfrm rot="2466710">
            <a:off x="7209398" y="5049885"/>
            <a:ext cx="344265" cy="438288"/>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8"/>
          <p:cNvSpPr/>
          <p:nvPr/>
        </p:nvSpPr>
        <p:spPr>
          <a:xfrm rot="-1609645">
            <a:off x="6898061" y="1010046"/>
            <a:ext cx="247727" cy="315385"/>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8"/>
          <p:cNvSpPr/>
          <p:nvPr/>
        </p:nvSpPr>
        <p:spPr>
          <a:xfrm rot="2925875">
            <a:off x="5719078" y="5702046"/>
            <a:ext cx="247363" cy="177143"/>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8"/>
          <p:cNvSpPr/>
          <p:nvPr/>
        </p:nvSpPr>
        <p:spPr>
          <a:xfrm rot="-1609225">
            <a:off x="7610187" y="1257571"/>
            <a:ext cx="167149" cy="21280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8"/>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9"/>
          <p:cNvSpPr txBox="1">
            <a:spLocks noGrp="1"/>
          </p:cNvSpPr>
          <p:nvPr>
            <p:ph type="body" idx="1"/>
          </p:nvPr>
        </p:nvSpPr>
        <p:spPr>
          <a:xfrm>
            <a:off x="285720" y="1047734"/>
            <a:ext cx="3643338" cy="5619789"/>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b="1" dirty="0" smtClean="0"/>
              <a:t>Financial Accounting</a:t>
            </a:r>
            <a:endParaRPr b="1"/>
          </a:p>
          <a:p>
            <a:pPr marL="342900" lvl="0" indent="-342900" algn="just">
              <a:buClrTx/>
              <a:buSzPct val="80000"/>
              <a:buFont typeface="+mj-lt"/>
              <a:buAutoNum type="arabicPeriod"/>
            </a:pPr>
            <a:r>
              <a:rPr lang="en-IN" sz="1800" dirty="0" smtClean="0"/>
              <a:t>Records financial data of the organization. So it records all relevant monetary data.</a:t>
            </a:r>
          </a:p>
          <a:p>
            <a:pPr marL="342900" lvl="0" indent="-342900" algn="just">
              <a:buClrTx/>
              <a:buSzPct val="80000"/>
              <a:buFont typeface="+mj-lt"/>
              <a:buAutoNum type="arabicPeriod"/>
            </a:pPr>
            <a:endParaRPr lang="en-IN" sz="1800" dirty="0" smtClean="0"/>
          </a:p>
          <a:p>
            <a:pPr marL="342900" lvl="0" indent="-342900" algn="just">
              <a:buClrTx/>
              <a:buSzPct val="80000"/>
              <a:buFont typeface="+mj-lt"/>
              <a:buAutoNum type="arabicPeriod"/>
            </a:pPr>
            <a:r>
              <a:rPr lang="en-IN" sz="1800" dirty="0" smtClean="0"/>
              <a:t>Financial accounting only deals in historical costs (only actual costs and figures).</a:t>
            </a:r>
          </a:p>
          <a:p>
            <a:pPr marL="342900" lvl="0" indent="-342900" algn="just">
              <a:buClrTx/>
              <a:buSzPct val="80000"/>
              <a:buFont typeface="+mj-lt"/>
              <a:buAutoNum type="arabicPeriod"/>
            </a:pPr>
            <a:r>
              <a:rPr lang="en-IN" sz="1800" dirty="0" smtClean="0"/>
              <a:t>The users of the information provided by financial accounting are both internal and external users.</a:t>
            </a:r>
            <a:endParaRPr sz="1800"/>
          </a:p>
        </p:txBody>
      </p:sp>
      <p:sp>
        <p:nvSpPr>
          <p:cNvPr id="152" name="Google Shape;152;p19"/>
          <p:cNvSpPr txBox="1">
            <a:spLocks noGrp="1"/>
          </p:cNvSpPr>
          <p:nvPr>
            <p:ph type="title"/>
          </p:nvPr>
        </p:nvSpPr>
        <p:spPr>
          <a:xfrm>
            <a:off x="737850" y="190479"/>
            <a:ext cx="7763240" cy="857256"/>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b="1" dirty="0" smtClean="0"/>
              <a:t>Cost Accounting Vs Financial Accounting</a:t>
            </a:r>
            <a:endParaRPr b="1"/>
          </a:p>
        </p:txBody>
      </p:sp>
      <p:sp>
        <p:nvSpPr>
          <p:cNvPr id="153" name="Google Shape;153;p19"/>
          <p:cNvSpPr txBox="1">
            <a:spLocks noGrp="1"/>
          </p:cNvSpPr>
          <p:nvPr>
            <p:ph type="body" idx="2"/>
          </p:nvPr>
        </p:nvSpPr>
        <p:spPr>
          <a:xfrm>
            <a:off x="4214811" y="1047734"/>
            <a:ext cx="4714909" cy="5619789"/>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IN" b="1" dirty="0" smtClean="0"/>
              <a:t> Cost Accounting</a:t>
            </a:r>
            <a:endParaRPr b="1"/>
          </a:p>
          <a:p>
            <a:pPr marL="342900" lvl="0" indent="-342900" algn="just">
              <a:buClrTx/>
              <a:buSzPct val="80000"/>
              <a:buFont typeface="+mj-lt"/>
              <a:buAutoNum type="arabicPeriod"/>
            </a:pPr>
            <a:r>
              <a:rPr lang="en-IN" sz="1800" dirty="0" smtClean="0"/>
              <a:t>Records and summarizes cost information and data. This includes information about labour, materials and various overheads of the manufacturing process.</a:t>
            </a:r>
          </a:p>
          <a:p>
            <a:pPr marL="342900" lvl="0" indent="-342900" algn="just">
              <a:buClrTx/>
              <a:buSzPct val="80000"/>
              <a:buFont typeface="+mj-lt"/>
              <a:buAutoNum type="arabicPeriod"/>
            </a:pPr>
            <a:r>
              <a:rPr lang="en-IN" sz="1800" dirty="0" smtClean="0"/>
              <a:t>Cost accounting uses both historical and pre-determined costs (standard costs, estimates etc.).</a:t>
            </a:r>
          </a:p>
          <a:p>
            <a:pPr marL="342900" lvl="0" indent="-342900" algn="just">
              <a:buClrTx/>
              <a:buSzPct val="80000"/>
              <a:buFont typeface="+mj-lt"/>
              <a:buAutoNum type="arabicPeriod"/>
            </a:pPr>
            <a:r>
              <a:rPr lang="en-IN" sz="1800" dirty="0" smtClean="0"/>
              <a:t>Information provided by cost accounting is only meant for people within the firm like management, employees etc.</a:t>
            </a:r>
            <a:endParaRPr sz="1800"/>
          </a:p>
        </p:txBody>
      </p:sp>
      <p:sp>
        <p:nvSpPr>
          <p:cNvPr id="154" name="Google Shape;154;p19"/>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15</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6" name="Google Shape;106;p14"/>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a:t>
            </a:fld>
            <a:endParaRPr/>
          </a:p>
        </p:txBody>
      </p:sp>
      <p:sp>
        <p:nvSpPr>
          <p:cNvPr id="7" name="Google Shape;57;p12"/>
          <p:cNvSpPr txBox="1">
            <a:spLocks/>
          </p:cNvSpPr>
          <p:nvPr/>
        </p:nvSpPr>
        <p:spPr>
          <a:xfrm>
            <a:off x="500035" y="476229"/>
            <a:ext cx="8429683" cy="6096043"/>
          </a:xfrm>
          <a:prstGeom prst="rect">
            <a:avLst/>
          </a:prstGeom>
        </p:spPr>
        <p:txBody>
          <a:bodyPr spcFirstLastPara="1" wrap="square" lIns="0" tIns="0" rIns="0" bIns="0" anchor="ctr" anchorCtr="0">
            <a:noAutofit/>
          </a:bodyPr>
          <a:lstStyle/>
          <a:p>
            <a:pPr marL="0" marR="0" lvl="0" indent="0" defTabSz="914400" rtl="0" eaLnBrk="1" fontAlgn="auto" latinLnBrk="0" hangingPunct="1">
              <a:lnSpc>
                <a:spcPct val="150000"/>
              </a:lnSpc>
              <a:spcBef>
                <a:spcPts val="0"/>
              </a:spcBef>
              <a:spcAft>
                <a:spcPts val="0"/>
              </a:spcAft>
              <a:buClr>
                <a:srgbClr val="000000"/>
              </a:buClr>
              <a:buSzTx/>
              <a:buFont typeface="Arial"/>
              <a:buNone/>
              <a:tabLst/>
              <a:defRPr/>
            </a:pPr>
            <a:r>
              <a:rPr kumimoji="0" lang="en-IN" sz="4400" b="0" i="0" u="none" strike="noStrike" kern="0" cap="none" spc="0" normalizeH="0" baseline="0" noProof="0" dirty="0" smtClean="0">
                <a:ln>
                  <a:noFill/>
                </a:ln>
                <a:solidFill>
                  <a:srgbClr val="000000"/>
                </a:solidFill>
                <a:effectLst/>
                <a:uLnTx/>
                <a:uFillTx/>
                <a:latin typeface="Arial"/>
                <a:ea typeface="Arial"/>
                <a:cs typeface="Arial"/>
                <a:sym typeface="Arial"/>
              </a:rPr>
              <a:t/>
            </a:r>
            <a:br>
              <a:rPr kumimoji="0" lang="en-IN" sz="4400" b="0" i="0" u="none" strike="noStrike" kern="0" cap="none" spc="0" normalizeH="0" baseline="0" noProof="0" dirty="0" smtClean="0">
                <a:ln>
                  <a:noFill/>
                </a:ln>
                <a:solidFill>
                  <a:srgbClr val="000000"/>
                </a:solidFill>
                <a:effectLst/>
                <a:uLnTx/>
                <a:uFillTx/>
                <a:latin typeface="Arial"/>
                <a:ea typeface="Arial"/>
                <a:cs typeface="Arial"/>
                <a:sym typeface="Arial"/>
              </a:rPr>
            </a:br>
            <a:r>
              <a:rPr kumimoji="0" lang="en-IN" sz="4400" b="0" i="0" u="none" strike="noStrike" kern="0" cap="none" spc="0" normalizeH="0" baseline="0" noProof="0" dirty="0" smtClean="0">
                <a:ln>
                  <a:noFill/>
                </a:ln>
                <a:solidFill>
                  <a:srgbClr val="000000"/>
                </a:solidFill>
                <a:effectLst/>
                <a:uLnTx/>
                <a:uFillTx/>
                <a:latin typeface="Arial"/>
                <a:ea typeface="Arial"/>
                <a:cs typeface="Arial"/>
                <a:sym typeface="Arial"/>
              </a:rPr>
              <a:t>         </a:t>
            </a:r>
            <a:r>
              <a:rPr kumimoji="0" lang="en-IN" sz="4400" b="1" i="0" u="none" strike="noStrike" kern="0" cap="none" spc="0" normalizeH="0" baseline="0" noProof="0" dirty="0" smtClean="0">
                <a:ln>
                  <a:noFill/>
                </a:ln>
                <a:solidFill>
                  <a:srgbClr val="000000"/>
                </a:solidFill>
                <a:effectLst/>
                <a:uLnTx/>
                <a:uFillTx/>
                <a:latin typeface="Century Gothic" pitchFamily="34" charset="0"/>
                <a:sym typeface="Arial"/>
              </a:rPr>
              <a:t>COST</a:t>
            </a:r>
            <a:r>
              <a:rPr kumimoji="0" lang="en-IN" sz="4400" b="1" i="0" u="none" strike="noStrike" kern="0" cap="none" spc="0" normalizeH="0" noProof="0" dirty="0" smtClean="0">
                <a:ln>
                  <a:noFill/>
                </a:ln>
                <a:solidFill>
                  <a:srgbClr val="000000"/>
                </a:solidFill>
                <a:effectLst/>
                <a:uLnTx/>
                <a:uFillTx/>
                <a:latin typeface="Century Gothic" pitchFamily="34" charset="0"/>
                <a:sym typeface="Arial"/>
              </a:rPr>
              <a:t> ACCOUNTING</a:t>
            </a:r>
            <a:r>
              <a:rPr kumimoji="0" lang="en-IN" sz="4400" b="1" i="0" u="none" strike="noStrike" kern="0" cap="none" spc="0" normalizeH="0" baseline="0" noProof="0" dirty="0" smtClean="0">
                <a:ln>
                  <a:noFill/>
                </a:ln>
                <a:solidFill>
                  <a:srgbClr val="000000"/>
                </a:solidFill>
                <a:effectLst/>
                <a:uLnTx/>
                <a:uFillTx/>
                <a:latin typeface="Century Gothic" pitchFamily="34" charset="0"/>
                <a:sym typeface="Arial"/>
              </a:rPr>
              <a:t/>
            </a:r>
            <a:br>
              <a:rPr kumimoji="0" lang="en-IN" sz="4400" b="1" i="0" u="none" strike="noStrike" kern="0" cap="none" spc="0" normalizeH="0" baseline="0" noProof="0" dirty="0" smtClean="0">
                <a:ln>
                  <a:noFill/>
                </a:ln>
                <a:solidFill>
                  <a:srgbClr val="000000"/>
                </a:solidFill>
                <a:effectLst/>
                <a:uLnTx/>
                <a:uFillTx/>
                <a:latin typeface="Century Gothic" pitchFamily="34" charset="0"/>
                <a:sym typeface="Arial"/>
              </a:rPr>
            </a:br>
            <a:r>
              <a:rPr kumimoji="0" lang="en-IN" sz="4000" b="1" i="0" u="none" strike="noStrike" kern="0" cap="none" spc="0" normalizeH="0" baseline="0" noProof="0" dirty="0" smtClean="0">
                <a:ln>
                  <a:noFill/>
                </a:ln>
                <a:solidFill>
                  <a:srgbClr val="000000"/>
                </a:solidFill>
                <a:effectLst/>
                <a:uLnTx/>
                <a:uFillTx/>
                <a:latin typeface="Century Gothic" pitchFamily="34" charset="0"/>
                <a:sym typeface="Arial"/>
              </a:rPr>
              <a:t>Course Code		 : 17UCBC34</a:t>
            </a:r>
            <a:br>
              <a:rPr kumimoji="0" lang="en-IN" sz="4000" b="1" i="0" u="none" strike="noStrike" kern="0" cap="none" spc="0" normalizeH="0" baseline="0" noProof="0" dirty="0" smtClean="0">
                <a:ln>
                  <a:noFill/>
                </a:ln>
                <a:solidFill>
                  <a:srgbClr val="000000"/>
                </a:solidFill>
                <a:effectLst/>
                <a:uLnTx/>
                <a:uFillTx/>
                <a:latin typeface="Century Gothic" pitchFamily="34" charset="0"/>
                <a:sym typeface="Arial"/>
              </a:rPr>
            </a:br>
            <a:r>
              <a:rPr kumimoji="0" lang="en-IN" sz="4000" b="1" i="0" u="none" strike="noStrike" kern="0" cap="none" spc="0" normalizeH="0" baseline="0" noProof="0" dirty="0" smtClean="0">
                <a:ln>
                  <a:noFill/>
                </a:ln>
                <a:solidFill>
                  <a:srgbClr val="000000"/>
                </a:solidFill>
                <a:effectLst/>
                <a:uLnTx/>
                <a:uFillTx/>
                <a:latin typeface="Century Gothic" pitchFamily="34" charset="0"/>
                <a:sym typeface="Arial"/>
              </a:rPr>
              <a:t>Course Category 	</a:t>
            </a:r>
            <a:r>
              <a:rPr kumimoji="0" lang="en-IN" sz="4000" b="1" i="0" u="none" strike="noStrike" kern="0" cap="none" spc="0" normalizeH="0" noProof="0" dirty="0" smtClean="0">
                <a:ln>
                  <a:noFill/>
                </a:ln>
                <a:solidFill>
                  <a:srgbClr val="000000"/>
                </a:solidFill>
                <a:effectLst/>
                <a:uLnTx/>
                <a:uFillTx/>
                <a:latin typeface="Century Gothic" pitchFamily="34" charset="0"/>
                <a:sym typeface="Arial"/>
              </a:rPr>
              <a:t> </a:t>
            </a:r>
            <a:r>
              <a:rPr kumimoji="0" lang="en-IN" sz="4000" b="1" i="0" u="none" strike="noStrike" kern="0" cap="none" spc="0" normalizeH="0" baseline="0" noProof="0" dirty="0" smtClean="0">
                <a:ln>
                  <a:noFill/>
                </a:ln>
                <a:solidFill>
                  <a:srgbClr val="000000"/>
                </a:solidFill>
                <a:effectLst/>
                <a:uLnTx/>
                <a:uFillTx/>
                <a:latin typeface="Century Gothic" pitchFamily="34" charset="0"/>
                <a:sym typeface="Arial"/>
              </a:rPr>
              <a:t>: CORE VIII</a:t>
            </a:r>
            <a:br>
              <a:rPr kumimoji="0" lang="en-IN" sz="4000" b="1" i="0" u="none" strike="noStrike" kern="0" cap="none" spc="0" normalizeH="0" baseline="0" noProof="0" dirty="0" smtClean="0">
                <a:ln>
                  <a:noFill/>
                </a:ln>
                <a:solidFill>
                  <a:srgbClr val="000000"/>
                </a:solidFill>
                <a:effectLst/>
                <a:uLnTx/>
                <a:uFillTx/>
                <a:latin typeface="Century Gothic" pitchFamily="34" charset="0"/>
                <a:sym typeface="Arial"/>
              </a:rPr>
            </a:br>
            <a:r>
              <a:rPr kumimoji="0" lang="en-IN" sz="4000" b="1" i="0" u="none" strike="noStrike" kern="0" cap="none" spc="0" normalizeH="0" baseline="0" noProof="0" dirty="0" smtClean="0">
                <a:ln>
                  <a:noFill/>
                </a:ln>
                <a:solidFill>
                  <a:srgbClr val="000000"/>
                </a:solidFill>
                <a:effectLst/>
                <a:uLnTx/>
                <a:uFillTx/>
                <a:latin typeface="Century Gothic" pitchFamily="34" charset="0"/>
                <a:sym typeface="Arial"/>
              </a:rPr>
              <a:t>Semester			 : V</a:t>
            </a:r>
            <a:r>
              <a:rPr kumimoji="0" lang="en-IN" sz="4400" b="0" i="0" u="none" strike="noStrike" kern="0" cap="none" spc="0" normalizeH="0" baseline="0" noProof="0" dirty="0" smtClean="0">
                <a:ln>
                  <a:noFill/>
                </a:ln>
                <a:solidFill>
                  <a:srgbClr val="000000"/>
                </a:solidFill>
                <a:effectLst/>
                <a:uLnTx/>
                <a:uFillTx/>
                <a:latin typeface="Arial"/>
                <a:ea typeface="Arial"/>
                <a:cs typeface="Arial"/>
                <a:sym typeface="Arial"/>
              </a:rPr>
              <a:t/>
            </a:r>
            <a:br>
              <a:rPr kumimoji="0" lang="en-IN" sz="4400" b="0" i="0" u="none" strike="noStrike" kern="0" cap="none" spc="0" normalizeH="0" baseline="0" noProof="0" dirty="0" smtClean="0">
                <a:ln>
                  <a:noFill/>
                </a:ln>
                <a:solidFill>
                  <a:srgbClr val="000000"/>
                </a:solidFill>
                <a:effectLst/>
                <a:uLnTx/>
                <a:uFillTx/>
                <a:latin typeface="Arial"/>
                <a:ea typeface="Arial"/>
                <a:cs typeface="Arial"/>
                <a:sym typeface="Arial"/>
              </a:rPr>
            </a:br>
            <a:endParaRPr kumimoji="0" lang="en-IN" sz="4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5"/>
          <p:cNvSpPr txBox="1">
            <a:spLocks noGrp="1"/>
          </p:cNvSpPr>
          <p:nvPr>
            <p:ph type="ctrTitle"/>
          </p:nvPr>
        </p:nvSpPr>
        <p:spPr>
          <a:xfrm>
            <a:off x="1034300" y="285728"/>
            <a:ext cx="6342900" cy="1047757"/>
          </a:xfrm>
          <a:prstGeom prst="rect">
            <a:avLst/>
          </a:prstGeom>
        </p:spPr>
        <p:txBody>
          <a:bodyPr spcFirstLastPara="1" wrap="square" lIns="0" tIns="0" rIns="0" bIns="0" anchor="b" anchorCtr="0">
            <a:noAutofit/>
          </a:bodyPr>
          <a:lstStyle/>
          <a:p>
            <a:pPr marL="0" lvl="0" indent="0" algn="l" rtl="0">
              <a:spcBef>
                <a:spcPts val="0"/>
              </a:spcBef>
              <a:spcAft>
                <a:spcPts val="0"/>
              </a:spcAft>
              <a:buNone/>
            </a:pPr>
            <a:endParaRPr>
              <a:solidFill>
                <a:schemeClr val="accent1"/>
              </a:solidFill>
            </a:endParaRPr>
          </a:p>
          <a:p>
            <a:pPr marL="0" lvl="0" indent="0" algn="ctr" rtl="0">
              <a:spcBef>
                <a:spcPts val="0"/>
              </a:spcBef>
              <a:spcAft>
                <a:spcPts val="0"/>
              </a:spcAft>
              <a:buNone/>
            </a:pPr>
            <a:r>
              <a:rPr lang="en" b="1" dirty="0" smtClean="0"/>
              <a:t>CHAPTER - I</a:t>
            </a:r>
            <a:endParaRPr b="1"/>
          </a:p>
        </p:txBody>
      </p:sp>
      <p:sp>
        <p:nvSpPr>
          <p:cNvPr id="113" name="Google Shape;113;p15"/>
          <p:cNvSpPr txBox="1">
            <a:spLocks noGrp="1"/>
          </p:cNvSpPr>
          <p:nvPr>
            <p:ph type="subTitle" idx="1"/>
          </p:nvPr>
        </p:nvSpPr>
        <p:spPr>
          <a:xfrm>
            <a:off x="1034300" y="1333485"/>
            <a:ext cx="6895286" cy="4857784"/>
          </a:xfrm>
          <a:prstGeom prst="rect">
            <a:avLst/>
          </a:prstGeom>
        </p:spPr>
        <p:txBody>
          <a:bodyPr spcFirstLastPara="1" wrap="square" lIns="0" tIns="0" rIns="0" bIns="0" anchor="t" anchorCtr="0">
            <a:noAutofit/>
          </a:bodyPr>
          <a:lstStyle/>
          <a:p>
            <a:pPr>
              <a:buClrTx/>
              <a:buSzPct val="131000"/>
              <a:buFont typeface="Wingdings" pitchFamily="2" charset="2"/>
              <a:buChar char="§"/>
            </a:pPr>
            <a:r>
              <a:rPr lang="en-US" b="1" dirty="0" smtClean="0">
                <a:solidFill>
                  <a:schemeClr val="tx1"/>
                </a:solidFill>
                <a:latin typeface="Century Gothic" pitchFamily="34" charset="0"/>
              </a:rPr>
              <a:t>Cost Accounting</a:t>
            </a:r>
          </a:p>
          <a:p>
            <a:pPr>
              <a:buClrTx/>
              <a:buSzPct val="131000"/>
              <a:buFont typeface="Wingdings" pitchFamily="2" charset="2"/>
              <a:buChar char="§"/>
            </a:pPr>
            <a:r>
              <a:rPr lang="en-US" b="1" dirty="0" smtClean="0">
                <a:solidFill>
                  <a:schemeClr val="tx1"/>
                </a:solidFill>
                <a:latin typeface="Century Gothic" pitchFamily="34" charset="0"/>
              </a:rPr>
              <a:t>Meaning</a:t>
            </a:r>
          </a:p>
          <a:p>
            <a:pPr>
              <a:buClrTx/>
              <a:buSzPct val="131000"/>
              <a:buFont typeface="Wingdings" pitchFamily="2" charset="2"/>
              <a:buChar char="§"/>
            </a:pPr>
            <a:r>
              <a:rPr lang="en-US" b="1" dirty="0" smtClean="0">
                <a:solidFill>
                  <a:schemeClr val="tx1"/>
                </a:solidFill>
                <a:latin typeface="Century Gothic" pitchFamily="34" charset="0"/>
              </a:rPr>
              <a:t>Objectives</a:t>
            </a:r>
          </a:p>
          <a:p>
            <a:pPr>
              <a:buClrTx/>
              <a:buSzPct val="131000"/>
              <a:buFont typeface="Wingdings" pitchFamily="2" charset="2"/>
              <a:buChar char="§"/>
            </a:pPr>
            <a:r>
              <a:rPr lang="en-US" b="1" dirty="0" smtClean="0">
                <a:solidFill>
                  <a:schemeClr val="tx1"/>
                </a:solidFill>
                <a:latin typeface="Century Gothic" pitchFamily="34" charset="0"/>
              </a:rPr>
              <a:t>Importance</a:t>
            </a:r>
          </a:p>
          <a:p>
            <a:pPr>
              <a:buClrTx/>
              <a:buSzPct val="131000"/>
              <a:buFont typeface="Wingdings" pitchFamily="2" charset="2"/>
              <a:buChar char="§"/>
            </a:pPr>
            <a:r>
              <a:rPr lang="en-US" b="1" dirty="0" smtClean="0">
                <a:solidFill>
                  <a:schemeClr val="tx1"/>
                </a:solidFill>
                <a:latin typeface="Century Gothic" pitchFamily="34" charset="0"/>
              </a:rPr>
              <a:t>Advantages</a:t>
            </a:r>
          </a:p>
          <a:p>
            <a:pPr>
              <a:buClrTx/>
              <a:buSzPct val="131000"/>
              <a:buFont typeface="Wingdings" pitchFamily="2" charset="2"/>
              <a:buChar char="§"/>
            </a:pPr>
            <a:r>
              <a:rPr lang="en-US" b="1" dirty="0" smtClean="0">
                <a:solidFill>
                  <a:schemeClr val="tx1"/>
                </a:solidFill>
                <a:latin typeface="Century Gothic" pitchFamily="34" charset="0"/>
              </a:rPr>
              <a:t>Cost Accounting Vs Financial Accounting</a:t>
            </a:r>
          </a:p>
          <a:p>
            <a:pPr>
              <a:buClrTx/>
              <a:buSzPct val="131000"/>
              <a:buFont typeface="Wingdings" pitchFamily="2" charset="2"/>
              <a:buChar char="§"/>
            </a:pPr>
            <a:r>
              <a:rPr lang="en-US" b="1" dirty="0" smtClean="0">
                <a:solidFill>
                  <a:schemeClr val="tx1"/>
                </a:solidFill>
                <a:latin typeface="Century Gothic" pitchFamily="34" charset="0"/>
              </a:rPr>
              <a:t>Cost Accounting Vs Management Accounting </a:t>
            </a:r>
          </a:p>
          <a:p>
            <a:pPr>
              <a:buClrTx/>
              <a:buSzPct val="131000"/>
              <a:buFont typeface="Wingdings" pitchFamily="2" charset="2"/>
              <a:buChar char="§"/>
            </a:pPr>
            <a:r>
              <a:rPr lang="en-US" b="1" dirty="0" smtClean="0">
                <a:solidFill>
                  <a:schemeClr val="tx1"/>
                </a:solidFill>
                <a:latin typeface="Century Gothic" pitchFamily="34" charset="0"/>
              </a:rPr>
              <a:t>Classification and elements of Cost</a:t>
            </a:r>
          </a:p>
          <a:p>
            <a:pPr>
              <a:buClrTx/>
              <a:buSzPct val="131000"/>
              <a:buFont typeface="Wingdings" pitchFamily="2" charset="2"/>
              <a:buChar char="§"/>
            </a:pPr>
            <a:r>
              <a:rPr lang="en-US" b="1" dirty="0" smtClean="0">
                <a:solidFill>
                  <a:schemeClr val="tx1"/>
                </a:solidFill>
                <a:latin typeface="Century Gothic" pitchFamily="34" charset="0"/>
              </a:rPr>
              <a:t>Preparation of Cost Sheet.</a:t>
            </a:r>
          </a:p>
          <a:p>
            <a:pPr>
              <a:buClrTx/>
              <a:buSzPct val="131000"/>
            </a:pPr>
            <a:endParaRPr lang="en-US" dirty="0" smtClean="0">
              <a:solidFill>
                <a:schemeClr val="tx1"/>
              </a:solidFill>
              <a:latin typeface="Century Gothic" pitchFamily="34" charset="0"/>
            </a:endParaRPr>
          </a:p>
          <a:p>
            <a:pPr marL="0" lvl="0" indent="0" algn="l" rtl="0">
              <a:spcBef>
                <a:spcPts val="0"/>
              </a:spcBef>
              <a:spcAft>
                <a:spcPts val="0"/>
              </a:spcAft>
              <a:buNone/>
            </a:pPr>
            <a:endParaRPr/>
          </a:p>
        </p:txBody>
      </p:sp>
      <p:grpSp>
        <p:nvGrpSpPr>
          <p:cNvPr id="2" name="Google Shape;407;p37"/>
          <p:cNvGrpSpPr/>
          <p:nvPr/>
        </p:nvGrpSpPr>
        <p:grpSpPr>
          <a:xfrm>
            <a:off x="1357290" y="476230"/>
            <a:ext cx="1000132" cy="762005"/>
            <a:chOff x="1926350" y="995225"/>
            <a:chExt cx="428650" cy="356600"/>
          </a:xfrm>
          <a:solidFill>
            <a:srgbClr val="0070C0"/>
          </a:solidFill>
        </p:grpSpPr>
        <p:sp>
          <p:nvSpPr>
            <p:cNvPr id="5" name="Google Shape;408;p37"/>
            <p:cNvSpPr/>
            <p:nvPr/>
          </p:nvSpPr>
          <p:spPr>
            <a:xfrm>
              <a:off x="1926350" y="1298075"/>
              <a:ext cx="208225" cy="53750"/>
            </a:xfrm>
            <a:custGeom>
              <a:avLst/>
              <a:gdLst/>
              <a:ahLst/>
              <a:cxnLst/>
              <a:rect l="l" t="t" r="r" b="b"/>
              <a:pathLst>
                <a:path w="8329" h="2150" extrusionOk="0">
                  <a:moveTo>
                    <a:pt x="0" y="0"/>
                  </a:moveTo>
                  <a:lnTo>
                    <a:pt x="0" y="489"/>
                  </a:lnTo>
                  <a:lnTo>
                    <a:pt x="25" y="635"/>
                  </a:lnTo>
                  <a:lnTo>
                    <a:pt x="74" y="758"/>
                  </a:lnTo>
                  <a:lnTo>
                    <a:pt x="147" y="855"/>
                  </a:lnTo>
                  <a:lnTo>
                    <a:pt x="245" y="953"/>
                  </a:lnTo>
                  <a:lnTo>
                    <a:pt x="391" y="1026"/>
                  </a:lnTo>
                  <a:lnTo>
                    <a:pt x="562" y="1051"/>
                  </a:lnTo>
                  <a:lnTo>
                    <a:pt x="733" y="1026"/>
                  </a:lnTo>
                  <a:lnTo>
                    <a:pt x="1295" y="855"/>
                  </a:lnTo>
                  <a:lnTo>
                    <a:pt x="1661" y="782"/>
                  </a:lnTo>
                  <a:lnTo>
                    <a:pt x="2076" y="684"/>
                  </a:lnTo>
                  <a:lnTo>
                    <a:pt x="2540" y="611"/>
                  </a:lnTo>
                  <a:lnTo>
                    <a:pt x="3029" y="562"/>
                  </a:lnTo>
                  <a:lnTo>
                    <a:pt x="3591" y="513"/>
                  </a:lnTo>
                  <a:lnTo>
                    <a:pt x="4177" y="489"/>
                  </a:lnTo>
                  <a:lnTo>
                    <a:pt x="4616" y="513"/>
                  </a:lnTo>
                  <a:lnTo>
                    <a:pt x="5032" y="538"/>
                  </a:lnTo>
                  <a:lnTo>
                    <a:pt x="5422" y="611"/>
                  </a:lnTo>
                  <a:lnTo>
                    <a:pt x="5789" y="684"/>
                  </a:lnTo>
                  <a:lnTo>
                    <a:pt x="6131" y="782"/>
                  </a:lnTo>
                  <a:lnTo>
                    <a:pt x="6448" y="880"/>
                  </a:lnTo>
                  <a:lnTo>
                    <a:pt x="6717" y="1002"/>
                  </a:lnTo>
                  <a:lnTo>
                    <a:pt x="6985" y="1124"/>
                  </a:lnTo>
                  <a:lnTo>
                    <a:pt x="7205" y="1246"/>
                  </a:lnTo>
                  <a:lnTo>
                    <a:pt x="7425" y="1393"/>
                  </a:lnTo>
                  <a:lnTo>
                    <a:pt x="7791" y="1661"/>
                  </a:lnTo>
                  <a:lnTo>
                    <a:pt x="8084" y="1930"/>
                  </a:lnTo>
                  <a:lnTo>
                    <a:pt x="8329" y="2150"/>
                  </a:lnTo>
                  <a:lnTo>
                    <a:pt x="8329" y="1661"/>
                  </a:lnTo>
                  <a:lnTo>
                    <a:pt x="8084" y="1441"/>
                  </a:lnTo>
                  <a:lnTo>
                    <a:pt x="7791" y="1173"/>
                  </a:lnTo>
                  <a:lnTo>
                    <a:pt x="7425" y="904"/>
                  </a:lnTo>
                  <a:lnTo>
                    <a:pt x="7205" y="758"/>
                  </a:lnTo>
                  <a:lnTo>
                    <a:pt x="6985" y="635"/>
                  </a:lnTo>
                  <a:lnTo>
                    <a:pt x="6717" y="513"/>
                  </a:lnTo>
                  <a:lnTo>
                    <a:pt x="6448" y="391"/>
                  </a:lnTo>
                  <a:lnTo>
                    <a:pt x="6131" y="294"/>
                  </a:lnTo>
                  <a:lnTo>
                    <a:pt x="5789" y="196"/>
                  </a:lnTo>
                  <a:lnTo>
                    <a:pt x="5422" y="123"/>
                  </a:lnTo>
                  <a:lnTo>
                    <a:pt x="5032" y="49"/>
                  </a:lnTo>
                  <a:lnTo>
                    <a:pt x="4616" y="25"/>
                  </a:lnTo>
                  <a:lnTo>
                    <a:pt x="4177" y="0"/>
                  </a:lnTo>
                  <a:lnTo>
                    <a:pt x="3591" y="25"/>
                  </a:lnTo>
                  <a:lnTo>
                    <a:pt x="3029" y="74"/>
                  </a:lnTo>
                  <a:lnTo>
                    <a:pt x="2540" y="123"/>
                  </a:lnTo>
                  <a:lnTo>
                    <a:pt x="2076" y="196"/>
                  </a:lnTo>
                  <a:lnTo>
                    <a:pt x="1661" y="294"/>
                  </a:lnTo>
                  <a:lnTo>
                    <a:pt x="1295" y="367"/>
                  </a:lnTo>
                  <a:lnTo>
                    <a:pt x="733" y="538"/>
                  </a:lnTo>
                  <a:lnTo>
                    <a:pt x="562" y="562"/>
                  </a:lnTo>
                  <a:lnTo>
                    <a:pt x="391" y="538"/>
                  </a:lnTo>
                  <a:lnTo>
                    <a:pt x="245" y="465"/>
                  </a:lnTo>
                  <a:lnTo>
                    <a:pt x="147" y="367"/>
                  </a:lnTo>
                  <a:lnTo>
                    <a:pt x="74" y="269"/>
                  </a:lnTo>
                  <a:lnTo>
                    <a:pt x="25" y="147"/>
                  </a:lnTo>
                  <a:lnTo>
                    <a:pt x="0"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409;p37"/>
            <p:cNvSpPr/>
            <p:nvPr/>
          </p:nvSpPr>
          <p:spPr>
            <a:xfrm>
              <a:off x="2146775" y="1298075"/>
              <a:ext cx="208225" cy="53750"/>
            </a:xfrm>
            <a:custGeom>
              <a:avLst/>
              <a:gdLst/>
              <a:ahLst/>
              <a:cxnLst/>
              <a:rect l="l" t="t" r="r" b="b"/>
              <a:pathLst>
                <a:path w="8329" h="2150" extrusionOk="0">
                  <a:moveTo>
                    <a:pt x="4152" y="0"/>
                  </a:moveTo>
                  <a:lnTo>
                    <a:pt x="3712" y="25"/>
                  </a:lnTo>
                  <a:lnTo>
                    <a:pt x="3297" y="49"/>
                  </a:lnTo>
                  <a:lnTo>
                    <a:pt x="2907" y="123"/>
                  </a:lnTo>
                  <a:lnTo>
                    <a:pt x="2540" y="196"/>
                  </a:lnTo>
                  <a:lnTo>
                    <a:pt x="2198" y="294"/>
                  </a:lnTo>
                  <a:lnTo>
                    <a:pt x="1881" y="391"/>
                  </a:lnTo>
                  <a:lnTo>
                    <a:pt x="1612" y="513"/>
                  </a:lnTo>
                  <a:lnTo>
                    <a:pt x="1343" y="635"/>
                  </a:lnTo>
                  <a:lnTo>
                    <a:pt x="1124" y="758"/>
                  </a:lnTo>
                  <a:lnTo>
                    <a:pt x="904" y="904"/>
                  </a:lnTo>
                  <a:lnTo>
                    <a:pt x="537" y="1173"/>
                  </a:lnTo>
                  <a:lnTo>
                    <a:pt x="244" y="1441"/>
                  </a:lnTo>
                  <a:lnTo>
                    <a:pt x="0" y="1661"/>
                  </a:lnTo>
                  <a:lnTo>
                    <a:pt x="0" y="2150"/>
                  </a:lnTo>
                  <a:lnTo>
                    <a:pt x="244" y="1930"/>
                  </a:lnTo>
                  <a:lnTo>
                    <a:pt x="537" y="1661"/>
                  </a:lnTo>
                  <a:lnTo>
                    <a:pt x="904" y="1393"/>
                  </a:lnTo>
                  <a:lnTo>
                    <a:pt x="1124" y="1246"/>
                  </a:lnTo>
                  <a:lnTo>
                    <a:pt x="1343" y="1124"/>
                  </a:lnTo>
                  <a:lnTo>
                    <a:pt x="1612" y="1002"/>
                  </a:lnTo>
                  <a:lnTo>
                    <a:pt x="1881" y="880"/>
                  </a:lnTo>
                  <a:lnTo>
                    <a:pt x="2198" y="782"/>
                  </a:lnTo>
                  <a:lnTo>
                    <a:pt x="2540" y="684"/>
                  </a:lnTo>
                  <a:lnTo>
                    <a:pt x="2907" y="611"/>
                  </a:lnTo>
                  <a:lnTo>
                    <a:pt x="3297" y="538"/>
                  </a:lnTo>
                  <a:lnTo>
                    <a:pt x="3712" y="513"/>
                  </a:lnTo>
                  <a:lnTo>
                    <a:pt x="4152" y="489"/>
                  </a:lnTo>
                  <a:lnTo>
                    <a:pt x="4738" y="513"/>
                  </a:lnTo>
                  <a:lnTo>
                    <a:pt x="5300" y="562"/>
                  </a:lnTo>
                  <a:lnTo>
                    <a:pt x="5788" y="611"/>
                  </a:lnTo>
                  <a:lnTo>
                    <a:pt x="6252" y="684"/>
                  </a:lnTo>
                  <a:lnTo>
                    <a:pt x="6668" y="782"/>
                  </a:lnTo>
                  <a:lnTo>
                    <a:pt x="7034" y="855"/>
                  </a:lnTo>
                  <a:lnTo>
                    <a:pt x="7596" y="1026"/>
                  </a:lnTo>
                  <a:lnTo>
                    <a:pt x="7767" y="1051"/>
                  </a:lnTo>
                  <a:lnTo>
                    <a:pt x="7938" y="1026"/>
                  </a:lnTo>
                  <a:lnTo>
                    <a:pt x="8084" y="953"/>
                  </a:lnTo>
                  <a:lnTo>
                    <a:pt x="8182" y="855"/>
                  </a:lnTo>
                  <a:lnTo>
                    <a:pt x="8255" y="758"/>
                  </a:lnTo>
                  <a:lnTo>
                    <a:pt x="8304" y="635"/>
                  </a:lnTo>
                  <a:lnTo>
                    <a:pt x="8328" y="489"/>
                  </a:lnTo>
                  <a:lnTo>
                    <a:pt x="8328" y="0"/>
                  </a:lnTo>
                  <a:lnTo>
                    <a:pt x="8304" y="147"/>
                  </a:lnTo>
                  <a:lnTo>
                    <a:pt x="8255" y="269"/>
                  </a:lnTo>
                  <a:lnTo>
                    <a:pt x="8182" y="367"/>
                  </a:lnTo>
                  <a:lnTo>
                    <a:pt x="8084" y="465"/>
                  </a:lnTo>
                  <a:lnTo>
                    <a:pt x="7938" y="538"/>
                  </a:lnTo>
                  <a:lnTo>
                    <a:pt x="7767" y="562"/>
                  </a:lnTo>
                  <a:lnTo>
                    <a:pt x="7596" y="538"/>
                  </a:lnTo>
                  <a:lnTo>
                    <a:pt x="7034" y="367"/>
                  </a:lnTo>
                  <a:lnTo>
                    <a:pt x="6668" y="294"/>
                  </a:lnTo>
                  <a:lnTo>
                    <a:pt x="6252" y="196"/>
                  </a:lnTo>
                  <a:lnTo>
                    <a:pt x="5788" y="123"/>
                  </a:lnTo>
                  <a:lnTo>
                    <a:pt x="5300" y="74"/>
                  </a:lnTo>
                  <a:lnTo>
                    <a:pt x="4738" y="25"/>
                  </a:lnTo>
                  <a:lnTo>
                    <a:pt x="4152"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410;p37"/>
            <p:cNvSpPr/>
            <p:nvPr/>
          </p:nvSpPr>
          <p:spPr>
            <a:xfrm>
              <a:off x="1926350" y="995225"/>
              <a:ext cx="208225" cy="332175"/>
            </a:xfrm>
            <a:custGeom>
              <a:avLst/>
              <a:gdLst/>
              <a:ahLst/>
              <a:cxnLst/>
              <a:rect l="l" t="t" r="r" b="b"/>
              <a:pathLst>
                <a:path w="8329" h="13287" extrusionOk="0">
                  <a:moveTo>
                    <a:pt x="4177" y="1"/>
                  </a:moveTo>
                  <a:lnTo>
                    <a:pt x="3591" y="25"/>
                  </a:lnTo>
                  <a:lnTo>
                    <a:pt x="3029" y="74"/>
                  </a:lnTo>
                  <a:lnTo>
                    <a:pt x="2467" y="196"/>
                  </a:lnTo>
                  <a:lnTo>
                    <a:pt x="1905" y="343"/>
                  </a:lnTo>
                  <a:lnTo>
                    <a:pt x="1393" y="538"/>
                  </a:lnTo>
                  <a:lnTo>
                    <a:pt x="929" y="758"/>
                  </a:lnTo>
                  <a:lnTo>
                    <a:pt x="513" y="978"/>
                  </a:lnTo>
                  <a:lnTo>
                    <a:pt x="342" y="1124"/>
                  </a:lnTo>
                  <a:lnTo>
                    <a:pt x="196" y="1246"/>
                  </a:lnTo>
                  <a:lnTo>
                    <a:pt x="123" y="1319"/>
                  </a:lnTo>
                  <a:lnTo>
                    <a:pt x="49" y="1442"/>
                  </a:lnTo>
                  <a:lnTo>
                    <a:pt x="25" y="1539"/>
                  </a:lnTo>
                  <a:lnTo>
                    <a:pt x="0" y="1661"/>
                  </a:lnTo>
                  <a:lnTo>
                    <a:pt x="0" y="11626"/>
                  </a:lnTo>
                  <a:lnTo>
                    <a:pt x="25" y="11773"/>
                  </a:lnTo>
                  <a:lnTo>
                    <a:pt x="74" y="11895"/>
                  </a:lnTo>
                  <a:lnTo>
                    <a:pt x="147" y="11992"/>
                  </a:lnTo>
                  <a:lnTo>
                    <a:pt x="245" y="12090"/>
                  </a:lnTo>
                  <a:lnTo>
                    <a:pt x="391" y="12163"/>
                  </a:lnTo>
                  <a:lnTo>
                    <a:pt x="562" y="12188"/>
                  </a:lnTo>
                  <a:lnTo>
                    <a:pt x="733" y="12163"/>
                  </a:lnTo>
                  <a:lnTo>
                    <a:pt x="1295" y="11992"/>
                  </a:lnTo>
                  <a:lnTo>
                    <a:pt x="1661" y="11919"/>
                  </a:lnTo>
                  <a:lnTo>
                    <a:pt x="2076" y="11821"/>
                  </a:lnTo>
                  <a:lnTo>
                    <a:pt x="2540" y="11748"/>
                  </a:lnTo>
                  <a:lnTo>
                    <a:pt x="3029" y="11699"/>
                  </a:lnTo>
                  <a:lnTo>
                    <a:pt x="3591" y="11650"/>
                  </a:lnTo>
                  <a:lnTo>
                    <a:pt x="4177" y="11626"/>
                  </a:lnTo>
                  <a:lnTo>
                    <a:pt x="4616" y="11650"/>
                  </a:lnTo>
                  <a:lnTo>
                    <a:pt x="5032" y="11675"/>
                  </a:lnTo>
                  <a:lnTo>
                    <a:pt x="5422" y="11748"/>
                  </a:lnTo>
                  <a:lnTo>
                    <a:pt x="5789" y="11821"/>
                  </a:lnTo>
                  <a:lnTo>
                    <a:pt x="6131" y="11919"/>
                  </a:lnTo>
                  <a:lnTo>
                    <a:pt x="6448" y="12017"/>
                  </a:lnTo>
                  <a:lnTo>
                    <a:pt x="6717" y="12139"/>
                  </a:lnTo>
                  <a:lnTo>
                    <a:pt x="6985" y="12261"/>
                  </a:lnTo>
                  <a:lnTo>
                    <a:pt x="7205" y="12383"/>
                  </a:lnTo>
                  <a:lnTo>
                    <a:pt x="7425" y="12530"/>
                  </a:lnTo>
                  <a:lnTo>
                    <a:pt x="7791" y="12798"/>
                  </a:lnTo>
                  <a:lnTo>
                    <a:pt x="8084" y="13067"/>
                  </a:lnTo>
                  <a:lnTo>
                    <a:pt x="8329" y="13287"/>
                  </a:lnTo>
                  <a:lnTo>
                    <a:pt x="8329" y="2199"/>
                  </a:lnTo>
                  <a:lnTo>
                    <a:pt x="8329" y="2101"/>
                  </a:lnTo>
                  <a:lnTo>
                    <a:pt x="8280" y="1979"/>
                  </a:lnTo>
                  <a:lnTo>
                    <a:pt x="8231" y="1881"/>
                  </a:lnTo>
                  <a:lnTo>
                    <a:pt x="8158" y="1808"/>
                  </a:lnTo>
                  <a:lnTo>
                    <a:pt x="8036" y="1686"/>
                  </a:lnTo>
                  <a:lnTo>
                    <a:pt x="7767" y="1442"/>
                  </a:lnTo>
                  <a:lnTo>
                    <a:pt x="7449" y="1173"/>
                  </a:lnTo>
                  <a:lnTo>
                    <a:pt x="7083" y="904"/>
                  </a:lnTo>
                  <a:lnTo>
                    <a:pt x="6644" y="611"/>
                  </a:lnTo>
                  <a:lnTo>
                    <a:pt x="6375" y="489"/>
                  </a:lnTo>
                  <a:lnTo>
                    <a:pt x="6131" y="367"/>
                  </a:lnTo>
                  <a:lnTo>
                    <a:pt x="5838" y="269"/>
                  </a:lnTo>
                  <a:lnTo>
                    <a:pt x="5544" y="172"/>
                  </a:lnTo>
                  <a:lnTo>
                    <a:pt x="5227" y="98"/>
                  </a:lnTo>
                  <a:lnTo>
                    <a:pt x="4885" y="49"/>
                  </a:lnTo>
                  <a:lnTo>
                    <a:pt x="4543"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411;p37"/>
            <p:cNvSpPr/>
            <p:nvPr/>
          </p:nvSpPr>
          <p:spPr>
            <a:xfrm>
              <a:off x="2146775" y="995225"/>
              <a:ext cx="208225" cy="332175"/>
            </a:xfrm>
            <a:custGeom>
              <a:avLst/>
              <a:gdLst/>
              <a:ahLst/>
              <a:cxnLst/>
              <a:rect l="l" t="t" r="r" b="b"/>
              <a:pathLst>
                <a:path w="8329" h="13287" extrusionOk="0">
                  <a:moveTo>
                    <a:pt x="3786" y="1"/>
                  </a:moveTo>
                  <a:lnTo>
                    <a:pt x="3444" y="49"/>
                  </a:lnTo>
                  <a:lnTo>
                    <a:pt x="3102" y="98"/>
                  </a:lnTo>
                  <a:lnTo>
                    <a:pt x="2784" y="172"/>
                  </a:lnTo>
                  <a:lnTo>
                    <a:pt x="2491" y="269"/>
                  </a:lnTo>
                  <a:lnTo>
                    <a:pt x="2198" y="367"/>
                  </a:lnTo>
                  <a:lnTo>
                    <a:pt x="1954" y="489"/>
                  </a:lnTo>
                  <a:lnTo>
                    <a:pt x="1685" y="611"/>
                  </a:lnTo>
                  <a:lnTo>
                    <a:pt x="1246" y="904"/>
                  </a:lnTo>
                  <a:lnTo>
                    <a:pt x="879" y="1173"/>
                  </a:lnTo>
                  <a:lnTo>
                    <a:pt x="562" y="1442"/>
                  </a:lnTo>
                  <a:lnTo>
                    <a:pt x="293" y="1686"/>
                  </a:lnTo>
                  <a:lnTo>
                    <a:pt x="171" y="1808"/>
                  </a:lnTo>
                  <a:lnTo>
                    <a:pt x="98" y="1881"/>
                  </a:lnTo>
                  <a:lnTo>
                    <a:pt x="49" y="1979"/>
                  </a:lnTo>
                  <a:lnTo>
                    <a:pt x="0" y="2101"/>
                  </a:lnTo>
                  <a:lnTo>
                    <a:pt x="0" y="2199"/>
                  </a:lnTo>
                  <a:lnTo>
                    <a:pt x="0" y="13287"/>
                  </a:lnTo>
                  <a:lnTo>
                    <a:pt x="244" y="13067"/>
                  </a:lnTo>
                  <a:lnTo>
                    <a:pt x="537" y="12798"/>
                  </a:lnTo>
                  <a:lnTo>
                    <a:pt x="904" y="12530"/>
                  </a:lnTo>
                  <a:lnTo>
                    <a:pt x="1124" y="12383"/>
                  </a:lnTo>
                  <a:lnTo>
                    <a:pt x="1343" y="12261"/>
                  </a:lnTo>
                  <a:lnTo>
                    <a:pt x="1612" y="12139"/>
                  </a:lnTo>
                  <a:lnTo>
                    <a:pt x="1881" y="12017"/>
                  </a:lnTo>
                  <a:lnTo>
                    <a:pt x="2198" y="11919"/>
                  </a:lnTo>
                  <a:lnTo>
                    <a:pt x="2540" y="11821"/>
                  </a:lnTo>
                  <a:lnTo>
                    <a:pt x="2907" y="11748"/>
                  </a:lnTo>
                  <a:lnTo>
                    <a:pt x="3297" y="11675"/>
                  </a:lnTo>
                  <a:lnTo>
                    <a:pt x="3712" y="11650"/>
                  </a:lnTo>
                  <a:lnTo>
                    <a:pt x="4152" y="11626"/>
                  </a:lnTo>
                  <a:lnTo>
                    <a:pt x="4738" y="11650"/>
                  </a:lnTo>
                  <a:lnTo>
                    <a:pt x="5300" y="11699"/>
                  </a:lnTo>
                  <a:lnTo>
                    <a:pt x="5788" y="11748"/>
                  </a:lnTo>
                  <a:lnTo>
                    <a:pt x="6252" y="11821"/>
                  </a:lnTo>
                  <a:lnTo>
                    <a:pt x="6668" y="11919"/>
                  </a:lnTo>
                  <a:lnTo>
                    <a:pt x="7034" y="11992"/>
                  </a:lnTo>
                  <a:lnTo>
                    <a:pt x="7596" y="12163"/>
                  </a:lnTo>
                  <a:lnTo>
                    <a:pt x="7767" y="12188"/>
                  </a:lnTo>
                  <a:lnTo>
                    <a:pt x="7938" y="12163"/>
                  </a:lnTo>
                  <a:lnTo>
                    <a:pt x="8084" y="12090"/>
                  </a:lnTo>
                  <a:lnTo>
                    <a:pt x="8182" y="11992"/>
                  </a:lnTo>
                  <a:lnTo>
                    <a:pt x="8255" y="11895"/>
                  </a:lnTo>
                  <a:lnTo>
                    <a:pt x="8304" y="11773"/>
                  </a:lnTo>
                  <a:lnTo>
                    <a:pt x="8328" y="11626"/>
                  </a:lnTo>
                  <a:lnTo>
                    <a:pt x="8328" y="1661"/>
                  </a:lnTo>
                  <a:lnTo>
                    <a:pt x="8304" y="1539"/>
                  </a:lnTo>
                  <a:lnTo>
                    <a:pt x="8280" y="1442"/>
                  </a:lnTo>
                  <a:lnTo>
                    <a:pt x="8206" y="1319"/>
                  </a:lnTo>
                  <a:lnTo>
                    <a:pt x="8133" y="1246"/>
                  </a:lnTo>
                  <a:lnTo>
                    <a:pt x="7987" y="1124"/>
                  </a:lnTo>
                  <a:lnTo>
                    <a:pt x="7816" y="978"/>
                  </a:lnTo>
                  <a:lnTo>
                    <a:pt x="7400" y="758"/>
                  </a:lnTo>
                  <a:lnTo>
                    <a:pt x="6936" y="538"/>
                  </a:lnTo>
                  <a:lnTo>
                    <a:pt x="6423" y="343"/>
                  </a:lnTo>
                  <a:lnTo>
                    <a:pt x="5862" y="196"/>
                  </a:lnTo>
                  <a:lnTo>
                    <a:pt x="5300" y="74"/>
                  </a:lnTo>
                  <a:lnTo>
                    <a:pt x="4738" y="25"/>
                  </a:lnTo>
                  <a:lnTo>
                    <a:pt x="4152"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6"/>
          <p:cNvSpPr txBox="1">
            <a:spLocks noGrp="1"/>
          </p:cNvSpPr>
          <p:nvPr>
            <p:ph type="body" idx="1"/>
          </p:nvPr>
        </p:nvSpPr>
        <p:spPr>
          <a:xfrm>
            <a:off x="428596" y="1619237"/>
            <a:ext cx="8001056" cy="4857784"/>
          </a:xfrm>
          <a:prstGeom prst="rect">
            <a:avLst/>
          </a:prstGeom>
        </p:spPr>
        <p:txBody>
          <a:bodyPr spcFirstLastPara="1" wrap="square" lIns="0" tIns="0" rIns="0" bIns="0" anchor="t" anchorCtr="0">
            <a:noAutofit/>
          </a:bodyPr>
          <a:lstStyle/>
          <a:p>
            <a:pPr algn="just"/>
            <a:r>
              <a:rPr lang="en-IN" sz="2000" i="0" dirty="0" smtClean="0"/>
              <a:t>It is a process via which we determine the costs of goods and services. It involves the recording, classification, allocation of various </a:t>
            </a:r>
            <a:r>
              <a:rPr lang="en-IN" sz="2000" i="0" dirty="0" smtClean="0">
                <a:hlinkClick r:id="rId3"/>
              </a:rPr>
              <a:t>expenditures,</a:t>
            </a:r>
            <a:r>
              <a:rPr lang="en-IN" sz="2000" i="0" dirty="0" smtClean="0"/>
              <a:t> and creating financial statements. This data is generally used in financial accounting.</a:t>
            </a:r>
          </a:p>
          <a:p>
            <a:pPr algn="just"/>
            <a:r>
              <a:rPr lang="en-IN" sz="2000" i="0" dirty="0" smtClean="0"/>
              <a:t>This helps us calculate the costs of the various goods. It also involves a suitable presentation of this data for the purposes of cost control and guidance to the </a:t>
            </a:r>
            <a:r>
              <a:rPr lang="en-IN" sz="2000" i="0" dirty="0" smtClean="0">
                <a:hlinkClick r:id="rId4"/>
              </a:rPr>
              <a:t>management</a:t>
            </a:r>
            <a:r>
              <a:rPr lang="en-IN" sz="2000" i="0" dirty="0" smtClean="0"/>
              <a:t>.</a:t>
            </a:r>
          </a:p>
          <a:p>
            <a:pPr algn="just"/>
            <a:r>
              <a:rPr lang="en-IN" sz="2000" i="0" dirty="0" smtClean="0"/>
              <a:t>It deals with the cost of every unit, job, process, order, service, etc, whichever is applicable and includes the cost of production, cost of selling and cost of distribution.</a:t>
            </a:r>
            <a:endParaRPr lang="en-IN" sz="2000" i="0" dirty="0"/>
          </a:p>
        </p:txBody>
      </p:sp>
      <p:sp>
        <p:nvSpPr>
          <p:cNvPr id="119" name="Google Shape;119;p16"/>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4</a:t>
            </a:fld>
            <a:endParaRPr/>
          </a:p>
        </p:txBody>
      </p:sp>
      <p:sp>
        <p:nvSpPr>
          <p:cNvPr id="5" name="TextBox 4"/>
          <p:cNvSpPr txBox="1"/>
          <p:nvPr/>
        </p:nvSpPr>
        <p:spPr>
          <a:xfrm>
            <a:off x="1643042" y="761981"/>
            <a:ext cx="5929354" cy="523220"/>
          </a:xfrm>
          <a:prstGeom prst="rect">
            <a:avLst/>
          </a:prstGeom>
          <a:noFill/>
        </p:spPr>
        <p:txBody>
          <a:bodyPr wrap="square" rtlCol="0">
            <a:spAutoFit/>
          </a:bodyPr>
          <a:lstStyle/>
          <a:p>
            <a:pPr algn="ctr"/>
            <a:r>
              <a:rPr lang="en-IN" sz="2800" b="1" dirty="0" smtClean="0"/>
              <a:t>COST ACCOUNTING</a:t>
            </a:r>
            <a:endParaRPr lang="en-IN"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737850" y="690033"/>
            <a:ext cx="7334612" cy="992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IN" b="1" dirty="0" smtClean="0"/>
              <a:t>Objectives of Cost Accounting</a:t>
            </a:r>
            <a:endParaRPr b="1"/>
          </a:p>
        </p:txBody>
      </p:sp>
      <p:sp>
        <p:nvSpPr>
          <p:cNvPr id="125" name="Google Shape;125;p17"/>
          <p:cNvSpPr txBox="1">
            <a:spLocks noGrp="1"/>
          </p:cNvSpPr>
          <p:nvPr>
            <p:ph type="body" idx="1"/>
          </p:nvPr>
        </p:nvSpPr>
        <p:spPr>
          <a:xfrm>
            <a:off x="737850" y="1619237"/>
            <a:ext cx="8191868" cy="4405963"/>
          </a:xfrm>
          <a:prstGeom prst="rect">
            <a:avLst/>
          </a:prstGeom>
        </p:spPr>
        <p:txBody>
          <a:bodyPr spcFirstLastPara="1" wrap="square" lIns="0" tIns="0" rIns="0" bIns="0" anchor="t" anchorCtr="0">
            <a:noAutofit/>
          </a:bodyPr>
          <a:lstStyle/>
          <a:p>
            <a:pPr algn="just">
              <a:buNone/>
            </a:pPr>
            <a:r>
              <a:rPr lang="en-IN" sz="2000" dirty="0" smtClean="0"/>
              <a:t>	The objective of the cost accounting is to determine the methods by which expenditure on materials, </a:t>
            </a:r>
            <a:r>
              <a:rPr lang="en-IN" sz="2000" dirty="0" smtClean="0">
                <a:hlinkClick r:id="rId3"/>
              </a:rPr>
              <a:t>wages</a:t>
            </a:r>
            <a:r>
              <a:rPr lang="en-IN" sz="2000" dirty="0" smtClean="0"/>
              <a:t> and overhead are recorded, classified and allocated. This is necessary so that the cost of products and services may be accurately ascertained. Thus, the following are the main objectives of cost accounting:</a:t>
            </a:r>
          </a:p>
          <a:p>
            <a:pPr algn="just">
              <a:buNone/>
            </a:pPr>
            <a:endParaRPr lang="en-IN" sz="2000" dirty="0" smtClean="0"/>
          </a:p>
          <a:p>
            <a:pPr marL="990600" lvl="1" indent="-457200" algn="just">
              <a:buClrTx/>
              <a:buSzPct val="90000"/>
              <a:buFont typeface="+mj-lt"/>
              <a:buAutoNum type="arabicPeriod"/>
            </a:pPr>
            <a:r>
              <a:rPr lang="en-IN" sz="2000" dirty="0" smtClean="0"/>
              <a:t>Ascertainment of the cost per unit of the different products that a business concern manufacturers.</a:t>
            </a:r>
          </a:p>
          <a:p>
            <a:pPr marL="990600" lvl="1" indent="-457200" algn="just">
              <a:buClrTx/>
              <a:buSzPct val="90000"/>
              <a:buFont typeface="+mj-lt"/>
              <a:buAutoNum type="arabicPeriod"/>
            </a:pPr>
            <a:endParaRPr lang="en-IN" sz="2000" dirty="0" smtClean="0"/>
          </a:p>
          <a:p>
            <a:pPr marL="990600" lvl="1" indent="-457200" algn="just">
              <a:buClrTx/>
              <a:buSzPct val="90000"/>
              <a:buFont typeface="+mj-lt"/>
              <a:buAutoNum type="arabicPeriod"/>
            </a:pPr>
            <a:r>
              <a:rPr lang="en-IN" sz="2000" dirty="0" smtClean="0"/>
              <a:t>To correctly analyze the cost of both the process and operations.</a:t>
            </a:r>
          </a:p>
          <a:p>
            <a:pPr marL="533400" lvl="0" indent="-457200" algn="l" rtl="0">
              <a:spcBef>
                <a:spcPts val="600"/>
              </a:spcBef>
              <a:spcAft>
                <a:spcPts val="0"/>
              </a:spcAft>
              <a:buSzPct val="90000"/>
              <a:buFont typeface="+mj-lt"/>
              <a:buAutoNum type="arabicPeriod"/>
            </a:pPr>
            <a:endParaRPr/>
          </a:p>
        </p:txBody>
      </p:sp>
      <p:sp>
        <p:nvSpPr>
          <p:cNvPr id="126" name="Google Shape;126;p17"/>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737850" y="690033"/>
            <a:ext cx="7334612" cy="992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IN" b="1" dirty="0" smtClean="0"/>
              <a:t>Objectives of Cost Accounting - continued</a:t>
            </a:r>
            <a:endParaRPr b="1"/>
          </a:p>
        </p:txBody>
      </p:sp>
      <p:sp>
        <p:nvSpPr>
          <p:cNvPr id="125" name="Google Shape;125;p17"/>
          <p:cNvSpPr txBox="1">
            <a:spLocks noGrp="1"/>
          </p:cNvSpPr>
          <p:nvPr>
            <p:ph type="body" idx="1"/>
          </p:nvPr>
        </p:nvSpPr>
        <p:spPr>
          <a:xfrm>
            <a:off x="737850" y="1619237"/>
            <a:ext cx="8191868" cy="4405963"/>
          </a:xfrm>
          <a:prstGeom prst="rect">
            <a:avLst/>
          </a:prstGeom>
        </p:spPr>
        <p:txBody>
          <a:bodyPr spcFirstLastPara="1" wrap="square" lIns="0" tIns="0" rIns="0" bIns="0" anchor="t" anchorCtr="0">
            <a:noAutofit/>
          </a:bodyPr>
          <a:lstStyle/>
          <a:p>
            <a:pPr marL="533400" indent="-457200">
              <a:buClrTx/>
              <a:buSzPct val="90000"/>
              <a:buFont typeface="+mj-lt"/>
              <a:buAutoNum type="arabicPeriod" startAt="3"/>
            </a:pPr>
            <a:r>
              <a:rPr lang="en-IN" sz="2000" dirty="0" smtClean="0"/>
              <a:t>	Disclosure of sources for wastage of material, time, expenses or in the use of the equipment and the preparation of reports which may be necessary to control such wastage.</a:t>
            </a:r>
          </a:p>
          <a:p>
            <a:pPr marL="533400" indent="-457200">
              <a:buClrTx/>
              <a:buSzPct val="90000"/>
              <a:buFont typeface="+mj-lt"/>
              <a:buAutoNum type="arabicPeriod" startAt="3"/>
            </a:pPr>
            <a:r>
              <a:rPr lang="en-IN" sz="2000" dirty="0" smtClean="0"/>
              <a:t>	Provide requisite data and help in fixing the price of products manufactured or services rendered.</a:t>
            </a:r>
          </a:p>
          <a:p>
            <a:pPr marL="533400" indent="-457200">
              <a:buClrTx/>
              <a:buSzPct val="90000"/>
              <a:buFont typeface="+mj-lt"/>
              <a:buAutoNum type="arabicPeriod" startAt="3"/>
            </a:pPr>
            <a:r>
              <a:rPr lang="en-IN" sz="2000" dirty="0" smtClean="0"/>
              <a:t>	Determination of the profitability of each of the products and help management in the maximization of these profits.</a:t>
            </a:r>
          </a:p>
          <a:p>
            <a:pPr marL="533400" indent="-457200">
              <a:buClrTx/>
              <a:buSzPct val="90000"/>
              <a:buFont typeface="+mj-lt"/>
              <a:buAutoNum type="arabicPeriod" startAt="3"/>
            </a:pPr>
            <a:r>
              <a:rPr lang="en-IN" sz="2000" dirty="0" smtClean="0"/>
              <a:t>	Exercise effective control of stocks of raw material, work-in-progress, consumable stores, and finished goods so as to minimize the capital invested in them.</a:t>
            </a:r>
          </a:p>
          <a:p>
            <a:pPr algn="just">
              <a:buNone/>
            </a:pPr>
            <a:endParaRPr/>
          </a:p>
        </p:txBody>
      </p:sp>
      <p:sp>
        <p:nvSpPr>
          <p:cNvPr id="126" name="Google Shape;126;p17"/>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737850" y="690033"/>
            <a:ext cx="7334612" cy="992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IN" b="1" dirty="0" smtClean="0"/>
              <a:t>Objectives of Cost Accounting - continued</a:t>
            </a:r>
            <a:endParaRPr b="1"/>
          </a:p>
        </p:txBody>
      </p:sp>
      <p:sp>
        <p:nvSpPr>
          <p:cNvPr id="125" name="Google Shape;125;p17"/>
          <p:cNvSpPr txBox="1">
            <a:spLocks noGrp="1"/>
          </p:cNvSpPr>
          <p:nvPr>
            <p:ph type="body" idx="1"/>
          </p:nvPr>
        </p:nvSpPr>
        <p:spPr>
          <a:xfrm>
            <a:off x="737850" y="1619237"/>
            <a:ext cx="8191868" cy="4405963"/>
          </a:xfrm>
          <a:prstGeom prst="rect">
            <a:avLst/>
          </a:prstGeom>
        </p:spPr>
        <p:txBody>
          <a:bodyPr spcFirstLastPara="1" wrap="square" lIns="0" tIns="0" rIns="0" bIns="0" anchor="t" anchorCtr="0">
            <a:noAutofit/>
          </a:bodyPr>
          <a:lstStyle/>
          <a:p>
            <a:pPr marL="533400" indent="-457200">
              <a:buClrTx/>
              <a:buSzPct val="90000"/>
              <a:buFont typeface="+mj-lt"/>
              <a:buAutoNum type="arabicPeriod" startAt="7"/>
            </a:pPr>
            <a:r>
              <a:rPr lang="en-IN" sz="2000" dirty="0" smtClean="0"/>
              <a:t>	 Present and interpret data for management planning, decision-making, and control.</a:t>
            </a:r>
          </a:p>
          <a:p>
            <a:pPr marL="533400" indent="-457200">
              <a:buClrTx/>
              <a:buSzPct val="90000"/>
              <a:buFont typeface="+mj-lt"/>
              <a:buAutoNum type="arabicPeriod" startAt="7"/>
            </a:pPr>
            <a:r>
              <a:rPr lang="en-IN" sz="2000" dirty="0" smtClean="0"/>
              <a:t>	Help in the preparation of budgets and implementation of budgetary control.</a:t>
            </a:r>
          </a:p>
          <a:p>
            <a:pPr marL="533400" indent="-457200">
              <a:buClrTx/>
              <a:buSzPct val="90000"/>
              <a:buFont typeface="+mj-lt"/>
              <a:buAutoNum type="arabicPeriod" startAt="7"/>
            </a:pPr>
            <a:r>
              <a:rPr lang="en-IN" sz="2000" dirty="0" smtClean="0"/>
              <a:t>	Aid management in the formulation and implementation of incentive bonus plans on the basis of productivity and cost savings.</a:t>
            </a:r>
          </a:p>
          <a:p>
            <a:pPr marL="533400" indent="-457200">
              <a:buClrTx/>
              <a:buSzPct val="90000"/>
              <a:buFont typeface="+mj-lt"/>
              <a:buAutoNum type="arabicPeriod" startAt="7"/>
            </a:pPr>
            <a:r>
              <a:rPr lang="en-IN" sz="2000" dirty="0" smtClean="0"/>
              <a:t>	Organization of cost reduction programmes with the help of different departmental managers.</a:t>
            </a:r>
          </a:p>
          <a:p>
            <a:pPr algn="just">
              <a:buNone/>
            </a:pPr>
            <a:endParaRPr/>
          </a:p>
        </p:txBody>
      </p:sp>
      <p:sp>
        <p:nvSpPr>
          <p:cNvPr id="126" name="Google Shape;126;p17"/>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737850" y="690033"/>
            <a:ext cx="7334612" cy="992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IN" b="1" dirty="0" smtClean="0"/>
              <a:t>Objectives of Cost Accounting - continued</a:t>
            </a:r>
            <a:endParaRPr b="1"/>
          </a:p>
        </p:txBody>
      </p:sp>
      <p:sp>
        <p:nvSpPr>
          <p:cNvPr id="125" name="Google Shape;125;p17"/>
          <p:cNvSpPr txBox="1">
            <a:spLocks noGrp="1"/>
          </p:cNvSpPr>
          <p:nvPr>
            <p:ph type="body" idx="1"/>
          </p:nvPr>
        </p:nvSpPr>
        <p:spPr>
          <a:xfrm>
            <a:off x="737850" y="1619237"/>
            <a:ext cx="8191868" cy="4405963"/>
          </a:xfrm>
          <a:prstGeom prst="rect">
            <a:avLst/>
          </a:prstGeom>
        </p:spPr>
        <p:txBody>
          <a:bodyPr spcFirstLastPara="1" wrap="square" lIns="0" tIns="0" rIns="0" bIns="0" anchor="t" anchorCtr="0">
            <a:noAutofit/>
          </a:bodyPr>
          <a:lstStyle/>
          <a:p>
            <a:pPr marL="533400" indent="-457200">
              <a:buClrTx/>
              <a:buSzPct val="90000"/>
              <a:buFont typeface="+mj-lt"/>
              <a:buAutoNum type="arabicPeriod" startAt="11"/>
            </a:pPr>
            <a:r>
              <a:rPr lang="en-IN" dirty="0" smtClean="0"/>
              <a:t>	To provide specialized services for cost audit in order to prevent errors and frauds.</a:t>
            </a:r>
          </a:p>
          <a:p>
            <a:pPr marL="533400" indent="-457200">
              <a:buClrTx/>
              <a:buSzPct val="90000"/>
              <a:buFont typeface="+mj-lt"/>
              <a:buAutoNum type="arabicPeriod" startAt="11"/>
            </a:pPr>
            <a:r>
              <a:rPr lang="en-IN" dirty="0" smtClean="0"/>
              <a:t>	To facilitate prompt and reliable information to management.</a:t>
            </a:r>
          </a:p>
          <a:p>
            <a:pPr marL="533400" indent="-457200">
              <a:buClrTx/>
              <a:buSzPct val="90000"/>
              <a:buFont typeface="+mj-lt"/>
              <a:buAutoNum type="arabicPeriod" startAt="11"/>
            </a:pPr>
            <a:r>
              <a:rPr lang="en-IN" dirty="0" smtClean="0"/>
              <a:t>	Determination of costing profit or loss by linking the revenues to costs of those products or services by selling which the revenues have arisen.</a:t>
            </a:r>
          </a:p>
          <a:p>
            <a:pPr marL="533400" indent="-457200">
              <a:buClrTx/>
              <a:buSzPct val="90000"/>
              <a:buNone/>
            </a:pPr>
            <a:endParaRPr/>
          </a:p>
        </p:txBody>
      </p:sp>
      <p:sp>
        <p:nvSpPr>
          <p:cNvPr id="126" name="Google Shape;126;p17"/>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8"/>
          <p:cNvSpPr txBox="1">
            <a:spLocks noGrp="1"/>
          </p:cNvSpPr>
          <p:nvPr>
            <p:ph type="ctrTitle" idx="4294967295"/>
          </p:nvPr>
        </p:nvSpPr>
        <p:spPr>
          <a:xfrm>
            <a:off x="1034300" y="190478"/>
            <a:ext cx="6966724" cy="762005"/>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800" b="1" dirty="0" smtClean="0">
                <a:solidFill>
                  <a:schemeClr val="accent1"/>
                </a:solidFill>
              </a:rPr>
              <a:t>Importance of Cost Accounting</a:t>
            </a:r>
            <a:endParaRPr sz="2800" b="1">
              <a:solidFill>
                <a:schemeClr val="accent1"/>
              </a:solidFill>
            </a:endParaRPr>
          </a:p>
        </p:txBody>
      </p:sp>
      <p:sp>
        <p:nvSpPr>
          <p:cNvPr id="132" name="Google Shape;132;p18"/>
          <p:cNvSpPr txBox="1">
            <a:spLocks noGrp="1"/>
          </p:cNvSpPr>
          <p:nvPr>
            <p:ph type="subTitle" idx="4294967295"/>
          </p:nvPr>
        </p:nvSpPr>
        <p:spPr>
          <a:xfrm>
            <a:off x="214282" y="952483"/>
            <a:ext cx="7286676" cy="5619789"/>
          </a:xfrm>
          <a:prstGeom prst="rect">
            <a:avLst/>
          </a:prstGeom>
        </p:spPr>
        <p:txBody>
          <a:bodyPr spcFirstLastPara="1" wrap="square" lIns="0" tIns="0" rIns="0" bIns="0" anchor="t" anchorCtr="0">
            <a:noAutofit/>
          </a:bodyPr>
          <a:lstStyle/>
          <a:p>
            <a:pPr>
              <a:buNone/>
            </a:pPr>
            <a:r>
              <a:rPr lang="en-IN" b="1" dirty="0" smtClean="0"/>
              <a:t>Importance to Management</a:t>
            </a:r>
          </a:p>
          <a:p>
            <a:pPr>
              <a:buNone/>
            </a:pPr>
            <a:r>
              <a:rPr lang="en-IN" dirty="0" smtClean="0"/>
              <a:t>• Helps in ascertainment of cost.</a:t>
            </a:r>
          </a:p>
          <a:p>
            <a:pPr>
              <a:buNone/>
            </a:pPr>
            <a:r>
              <a:rPr lang="en-IN" dirty="0" smtClean="0"/>
              <a:t>• Aids in Price fixation.</a:t>
            </a:r>
          </a:p>
          <a:p>
            <a:pPr>
              <a:buNone/>
            </a:pPr>
            <a:r>
              <a:rPr lang="en-IN" dirty="0" smtClean="0"/>
              <a:t>• Helps in Cost reduction Elimination of wastage.</a:t>
            </a:r>
          </a:p>
          <a:p>
            <a:pPr>
              <a:buNone/>
            </a:pPr>
            <a:r>
              <a:rPr lang="en-IN" dirty="0" smtClean="0"/>
              <a:t>• Helps in identifying unprofitable activities.</a:t>
            </a:r>
          </a:p>
          <a:p>
            <a:pPr>
              <a:buNone/>
            </a:pPr>
            <a:r>
              <a:rPr lang="en-IN" dirty="0" smtClean="0"/>
              <a:t>• Helps in checking the accuracy of financial account.</a:t>
            </a:r>
          </a:p>
          <a:p>
            <a:pPr>
              <a:buNone/>
            </a:pPr>
            <a:r>
              <a:rPr lang="en-IN" dirty="0" smtClean="0"/>
              <a:t>• Helps in fixing selling Prices.</a:t>
            </a:r>
          </a:p>
          <a:p>
            <a:pPr>
              <a:buNone/>
            </a:pPr>
            <a:r>
              <a:rPr lang="en-IN" dirty="0" smtClean="0"/>
              <a:t>• Helps in Inventory Control.</a:t>
            </a:r>
          </a:p>
          <a:p>
            <a:pPr>
              <a:buNone/>
            </a:pPr>
            <a:r>
              <a:rPr lang="en-IN" dirty="0" smtClean="0"/>
              <a:t>• Helps in estimate.</a:t>
            </a:r>
          </a:p>
          <a:p>
            <a:r>
              <a:rPr lang="en-IN" dirty="0" smtClean="0">
                <a:hlinkClick r:id="rId3" tooltip="2. Importance to Employees : Worker and  employees have an ..."/>
              </a:rPr>
              <a:t>8.</a:t>
            </a:r>
            <a:endParaRPr/>
          </a:p>
        </p:txBody>
      </p:sp>
      <p:sp>
        <p:nvSpPr>
          <p:cNvPr id="133" name="Google Shape;133;p18"/>
          <p:cNvSpPr/>
          <p:nvPr/>
        </p:nvSpPr>
        <p:spPr>
          <a:xfrm>
            <a:off x="7628510" y="3811261"/>
            <a:ext cx="247756" cy="31542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134;p18"/>
          <p:cNvGrpSpPr/>
          <p:nvPr/>
        </p:nvGrpSpPr>
        <p:grpSpPr>
          <a:xfrm>
            <a:off x="7320973" y="2039812"/>
            <a:ext cx="1061492" cy="1415681"/>
            <a:chOff x="6654650" y="3665275"/>
            <a:chExt cx="409100" cy="409125"/>
          </a:xfrm>
        </p:grpSpPr>
        <p:sp>
          <p:nvSpPr>
            <p:cNvPr id="135" name="Google Shape;135;p18"/>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8"/>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37;p18"/>
          <p:cNvGrpSpPr/>
          <p:nvPr/>
        </p:nvGrpSpPr>
        <p:grpSpPr>
          <a:xfrm rot="1057031">
            <a:off x="7662086" y="4310579"/>
            <a:ext cx="701299" cy="935139"/>
            <a:chOff x="570875" y="4322250"/>
            <a:chExt cx="443300" cy="443325"/>
          </a:xfrm>
        </p:grpSpPr>
        <p:sp>
          <p:nvSpPr>
            <p:cNvPr id="138" name="Google Shape;138;p18"/>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8"/>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8"/>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8"/>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2" name="Google Shape;142;p18"/>
          <p:cNvSpPr/>
          <p:nvPr/>
        </p:nvSpPr>
        <p:spPr>
          <a:xfrm rot="2466710">
            <a:off x="6376673" y="2314260"/>
            <a:ext cx="344265" cy="438288"/>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8"/>
          <p:cNvSpPr/>
          <p:nvPr/>
        </p:nvSpPr>
        <p:spPr>
          <a:xfrm rot="-1609645">
            <a:off x="6880134" y="2590000"/>
            <a:ext cx="247727" cy="315385"/>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8"/>
          <p:cNvSpPr/>
          <p:nvPr/>
        </p:nvSpPr>
        <p:spPr>
          <a:xfrm rot="2925875">
            <a:off x="8351325" y="2869395"/>
            <a:ext cx="247363" cy="177143"/>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8"/>
          <p:cNvSpPr/>
          <p:nvPr/>
        </p:nvSpPr>
        <p:spPr>
          <a:xfrm rot="-1609225">
            <a:off x="7610187" y="1257571"/>
            <a:ext cx="167149" cy="21280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8"/>
          <p:cNvSpPr txBox="1">
            <a:spLocks noGrp="1"/>
          </p:cNvSpPr>
          <p:nvPr>
            <p:ph type="sldNum" idx="12"/>
          </p:nvPr>
        </p:nvSpPr>
        <p:spPr>
          <a:xfrm>
            <a:off x="8480584" y="6333135"/>
            <a:ext cx="548700" cy="5248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9</a:t>
            </a:fld>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967</Words>
  <Application>Microsoft Office PowerPoint</Application>
  <PresentationFormat>On-screen Show (4:3)</PresentationFormat>
  <Paragraphs>107</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COST ACCOUNTING</vt:lpstr>
      <vt:lpstr>Slide 2</vt:lpstr>
      <vt:lpstr> CHAPTER - I</vt:lpstr>
      <vt:lpstr>Slide 4</vt:lpstr>
      <vt:lpstr>Objectives of Cost Accounting</vt:lpstr>
      <vt:lpstr>Objectives of Cost Accounting - continued</vt:lpstr>
      <vt:lpstr>Objectives of Cost Accounting - continued</vt:lpstr>
      <vt:lpstr>Objectives of Cost Accounting - continued</vt:lpstr>
      <vt:lpstr>Importance of Cost Accounting</vt:lpstr>
      <vt:lpstr>Importance of Cost Accounting</vt:lpstr>
      <vt:lpstr>Advantages of Cost Accounting</vt:lpstr>
      <vt:lpstr>Advantages of Cost Accounting</vt:lpstr>
      <vt:lpstr>Advantages of Cost Accounting</vt:lpstr>
      <vt:lpstr>Advantages of Cost Accounting</vt:lpstr>
      <vt:lpstr>Cost Accounting Vs Financial Accounting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ACCOUNTING</dc:title>
  <dc:creator>Safaa</dc:creator>
  <cp:lastModifiedBy>Safaa</cp:lastModifiedBy>
  <cp:revision>1</cp:revision>
  <dcterms:created xsi:type="dcterms:W3CDTF">2020-10-21T09:44:35Z</dcterms:created>
  <dcterms:modified xsi:type="dcterms:W3CDTF">2020-10-21T09:45:37Z</dcterms:modified>
</cp:coreProperties>
</file>