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90" r:id="rId3"/>
    <p:sldId id="285" r:id="rId4"/>
    <p:sldId id="287" r:id="rId5"/>
    <p:sldId id="288" r:id="rId6"/>
    <p:sldId id="289" r:id="rId7"/>
    <p:sldId id="291" r:id="rId8"/>
    <p:sldId id="292" r:id="rId9"/>
    <p:sldId id="293" r:id="rId10"/>
    <p:sldId id="294" r:id="rId11"/>
    <p:sldId id="295" r:id="rId12"/>
    <p:sldId id="296" r:id="rId13"/>
    <p:sldId id="263" r:id="rId14"/>
    <p:sldId id="278" r:id="rId15"/>
  </p:sldIdLst>
  <p:sldSz cx="9144000" cy="5143500" type="screen16x9"/>
  <p:notesSz cx="6858000" cy="9144000"/>
  <p:embeddedFontLst>
    <p:embeddedFont>
      <p:font typeface="Inter-Regular" charset="0"/>
      <p:regular r:id="rId17"/>
      <p:bold r:id="rId18"/>
    </p:embeddedFon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Eras Demi ITC" pitchFamily="34" charset="0"/>
      <p:regular r:id="rId23"/>
    </p:embeddedFont>
    <p:embeddedFont>
      <p:font typeface="Maiandra GD" pitchFamily="34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CFFCC"/>
    <a:srgbClr val="6600FF"/>
    <a:srgbClr val="003300"/>
    <a:srgbClr val="0099FF"/>
  </p:clrMru>
</p:presentationPr>
</file>

<file path=ppt/tableStyles.xml><?xml version="1.0" encoding="utf-8"?>
<a:tblStyleLst xmlns:a="http://schemas.openxmlformats.org/drawingml/2006/main" def="{16C199A2-2CE8-4689-96B5-BDED149D1D11}">
  <a:tblStyle styleId="{16C199A2-2CE8-4689-96B5-BDED149D1D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d9ad39b82_2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d9ad39b82_2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2625823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1037875" y="4177700"/>
            <a:ext cx="70683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1626211" y="1893089"/>
            <a:ext cx="5891579" cy="135732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5400" dirty="0" smtClean="0"/>
              <a:t>INCOME </a:t>
            </a:r>
            <a:r>
              <a:rPr lang="en" sz="5400" dirty="0" smtClean="0"/>
              <a:t>TAX</a:t>
            </a:r>
            <a:br>
              <a:rPr lang="en" sz="5400" dirty="0" smtClean="0"/>
            </a:br>
            <a:r>
              <a:rPr lang="en" sz="4000" dirty="0" smtClean="0"/>
              <a:t>(Basic Concepts</a:t>
            </a:r>
            <a:r>
              <a:rPr lang="en" sz="4000" dirty="0" smtClean="0"/>
              <a:t>)</a:t>
            </a:r>
            <a:r>
              <a:rPr lang="en" sz="1800" dirty="0" smtClean="0"/>
              <a:t/>
            </a:r>
            <a:br>
              <a:rPr lang="en" sz="1800" dirty="0" smtClean="0"/>
            </a:br>
            <a:r>
              <a:rPr lang="en" sz="1800" dirty="0" smtClean="0"/>
              <a:t/>
            </a:r>
            <a:br>
              <a:rPr lang="en" sz="1800" dirty="0" smtClean="0"/>
            </a:br>
            <a:r>
              <a:rPr lang="en-IN" sz="3600" b="1" dirty="0" err="1" smtClean="0">
                <a:solidFill>
                  <a:srgbClr val="CCFFCC"/>
                </a:solidFill>
                <a:latin typeface="Century Gothic" pitchFamily="34" charset="0"/>
              </a:rPr>
              <a:t>H.Anis</a:t>
            </a:r>
            <a:r>
              <a:rPr lang="en-IN" sz="3600" b="1" dirty="0" smtClean="0">
                <a:solidFill>
                  <a:srgbClr val="CCFFCC"/>
                </a:solidFill>
                <a:latin typeface="Century Gothic" pitchFamily="34" charset="0"/>
              </a:rPr>
              <a:t> </a:t>
            </a:r>
            <a:r>
              <a:rPr lang="en-IN" sz="3600" b="1" dirty="0" err="1" smtClean="0">
                <a:solidFill>
                  <a:srgbClr val="CCFFCC"/>
                </a:solidFill>
                <a:latin typeface="Century Gothic" pitchFamily="34" charset="0"/>
              </a:rPr>
              <a:t>Fathima</a:t>
            </a:r>
            <a:r>
              <a:rPr lang="en-IN" sz="3600" b="1" dirty="0" smtClean="0">
                <a:solidFill>
                  <a:srgbClr val="CCFFCC"/>
                </a:solidFill>
                <a:latin typeface="Century Gothic" pitchFamily="34" charset="0"/>
              </a:rPr>
              <a:t/>
            </a:r>
            <a:br>
              <a:rPr lang="en-IN" sz="3600" b="1" dirty="0" smtClean="0">
                <a:solidFill>
                  <a:srgbClr val="CCFFCC"/>
                </a:solidFill>
                <a:latin typeface="Century Gothic" pitchFamily="34" charset="0"/>
              </a:rPr>
            </a:br>
            <a:r>
              <a:rPr lang="en-IN" sz="2800" dirty="0" smtClean="0">
                <a:solidFill>
                  <a:srgbClr val="CCFFCC"/>
                </a:solidFill>
                <a:latin typeface="Century Gothic" pitchFamily="34" charset="0"/>
              </a:rPr>
              <a:t>Assistant Professor</a:t>
            </a:r>
            <a:br>
              <a:rPr lang="en-IN" sz="2800" dirty="0" smtClean="0">
                <a:solidFill>
                  <a:srgbClr val="CCFFCC"/>
                </a:solidFill>
                <a:latin typeface="Century Gothic" pitchFamily="34" charset="0"/>
              </a:rPr>
            </a:br>
            <a:r>
              <a:rPr lang="en-IN" sz="2800" dirty="0" smtClean="0">
                <a:solidFill>
                  <a:srgbClr val="CCFFCC"/>
                </a:solidFill>
                <a:latin typeface="Century Gothic" pitchFamily="34" charset="0"/>
              </a:rPr>
              <a:t>Department of </a:t>
            </a:r>
            <a:r>
              <a:rPr lang="en-IN" sz="2800" dirty="0" err="1" smtClean="0">
                <a:solidFill>
                  <a:srgbClr val="CCFFCC"/>
                </a:solidFill>
                <a:latin typeface="Century Gothic" pitchFamily="34" charset="0"/>
              </a:rPr>
              <a:t>B.Com</a:t>
            </a:r>
            <a:r>
              <a:rPr lang="en-IN" sz="2800" dirty="0" smtClean="0">
                <a:solidFill>
                  <a:srgbClr val="CCFFCC"/>
                </a:solidFill>
                <a:latin typeface="Century Gothic" pitchFamily="34" charset="0"/>
              </a:rPr>
              <a:t> Banking </a:t>
            </a:r>
            <a:r>
              <a:rPr lang="en-IN" sz="2800" dirty="0" smtClean="0">
                <a:solidFill>
                  <a:srgbClr val="CCFFCC"/>
                </a:solidFill>
                <a:latin typeface="Century Gothic" pitchFamily="34" charset="0"/>
              </a:rPr>
              <a:t/>
            </a:r>
            <a:br>
              <a:rPr lang="en-IN" sz="2800" dirty="0" smtClean="0">
                <a:solidFill>
                  <a:srgbClr val="CCFFCC"/>
                </a:solidFill>
                <a:latin typeface="Century Gothic" pitchFamily="34" charset="0"/>
              </a:rPr>
            </a:br>
            <a:r>
              <a:rPr lang="en-IN" sz="2800" dirty="0" err="1" smtClean="0">
                <a:solidFill>
                  <a:srgbClr val="CCFFCC"/>
                </a:solidFill>
                <a:latin typeface="Century Gothic" pitchFamily="34" charset="0"/>
              </a:rPr>
              <a:t>Hajee</a:t>
            </a:r>
            <a:r>
              <a:rPr lang="en-IN" sz="2800" dirty="0" smtClean="0">
                <a:solidFill>
                  <a:srgbClr val="CCFFCC"/>
                </a:solidFill>
                <a:latin typeface="Century Gothic" pitchFamily="34" charset="0"/>
              </a:rPr>
              <a:t> </a:t>
            </a:r>
            <a:r>
              <a:rPr lang="en-IN" sz="2800" dirty="0" err="1" smtClean="0">
                <a:solidFill>
                  <a:srgbClr val="CCFFCC"/>
                </a:solidFill>
                <a:latin typeface="Century Gothic" pitchFamily="34" charset="0"/>
              </a:rPr>
              <a:t>Karutha</a:t>
            </a:r>
            <a:r>
              <a:rPr lang="en-IN" sz="2800" dirty="0" smtClean="0">
                <a:solidFill>
                  <a:srgbClr val="CCFFCC"/>
                </a:solidFill>
                <a:latin typeface="Century Gothic" pitchFamily="34" charset="0"/>
              </a:rPr>
              <a:t> </a:t>
            </a:r>
            <a:r>
              <a:rPr lang="en-IN" sz="2800" dirty="0" err="1" smtClean="0">
                <a:solidFill>
                  <a:srgbClr val="CCFFCC"/>
                </a:solidFill>
                <a:latin typeface="Century Gothic" pitchFamily="34" charset="0"/>
              </a:rPr>
              <a:t>Rowther</a:t>
            </a:r>
            <a:r>
              <a:rPr lang="en-IN" sz="2800" dirty="0" smtClean="0">
                <a:solidFill>
                  <a:srgbClr val="CCFFCC"/>
                </a:solidFill>
                <a:latin typeface="Century Gothic" pitchFamily="34" charset="0"/>
              </a:rPr>
              <a:t> Howdia College,</a:t>
            </a:r>
            <a:br>
              <a:rPr lang="en-IN" sz="2800" dirty="0" smtClean="0">
                <a:solidFill>
                  <a:srgbClr val="CCFFCC"/>
                </a:solidFill>
                <a:latin typeface="Century Gothic" pitchFamily="34" charset="0"/>
              </a:rPr>
            </a:br>
            <a:r>
              <a:rPr lang="en-IN" sz="2800" dirty="0" err="1" smtClean="0">
                <a:solidFill>
                  <a:srgbClr val="CCFFCC"/>
                </a:solidFill>
                <a:latin typeface="Century Gothic" pitchFamily="34" charset="0"/>
              </a:rPr>
              <a:t>Uthamapalayam</a:t>
            </a:r>
            <a:endParaRPr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57158" y="142858"/>
            <a:ext cx="8501122" cy="78581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Steps for computation of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total Income (TI) and tax liability</a:t>
            </a:r>
            <a:endParaRPr lang="en-IN" sz="28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cxnSp>
        <p:nvCxnSpPr>
          <p:cNvPr id="17" name="Google Shape;160;p23"/>
          <p:cNvCxnSpPr/>
          <p:nvPr/>
        </p:nvCxnSpPr>
        <p:spPr>
          <a:xfrm>
            <a:off x="6215074" y="2214560"/>
            <a:ext cx="1845377" cy="457202"/>
          </a:xfrm>
          <a:prstGeom prst="bentConnector3">
            <a:avLst>
              <a:gd name="adj1" fmla="val 984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" name="Group 21"/>
          <p:cNvGrpSpPr/>
          <p:nvPr/>
        </p:nvGrpSpPr>
        <p:grpSpPr>
          <a:xfrm>
            <a:off x="428596" y="1071552"/>
            <a:ext cx="8396148" cy="3900516"/>
            <a:chOff x="428596" y="1071552"/>
            <a:chExt cx="8396148" cy="3900516"/>
          </a:xfrm>
        </p:grpSpPr>
        <p:sp>
          <p:nvSpPr>
            <p:cNvPr id="157" name="Google Shape;157;p23"/>
            <p:cNvSpPr/>
            <p:nvPr/>
          </p:nvSpPr>
          <p:spPr>
            <a:xfrm>
              <a:off x="5572132" y="2643188"/>
              <a:ext cx="1643074" cy="118587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Clubbing of Income of spouse, minor child etc</a:t>
              </a:r>
              <a:endParaRPr lang="en-IN" sz="1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3500430" y="1071552"/>
              <a:ext cx="2143140" cy="928694"/>
            </a:xfrm>
            <a:prstGeom prst="roundRect">
              <a:avLst>
                <a:gd name="adj" fmla="val 50000"/>
              </a:avLst>
            </a:prstGeom>
            <a:solidFill>
              <a:srgbClr val="00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Steps for computation of total Income (TI) and tax liability</a:t>
              </a:r>
              <a:endParaRPr lang="en-IN" sz="1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cxnSp>
          <p:nvCxnSpPr>
            <p:cNvPr id="158" name="Google Shape;158;p23"/>
            <p:cNvCxnSpPr/>
            <p:nvPr/>
          </p:nvCxnSpPr>
          <p:spPr>
            <a:xfrm>
              <a:off x="4429124" y="2214560"/>
              <a:ext cx="1214446" cy="158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23"/>
            <p:cNvCxnSpPr>
              <a:endCxn id="151" idx="2"/>
            </p:cNvCxnSpPr>
            <p:nvPr/>
          </p:nvCxnSpPr>
          <p:spPr>
            <a:xfrm flipV="1">
              <a:off x="2071670" y="2000246"/>
              <a:ext cx="2500330" cy="213014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4" name="Google Shape;154;p23"/>
            <p:cNvSpPr/>
            <p:nvPr/>
          </p:nvSpPr>
          <p:spPr>
            <a:xfrm>
              <a:off x="428596" y="2671762"/>
              <a:ext cx="1538100" cy="111443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Determination of Residential Status</a:t>
              </a:r>
              <a:endParaRPr lang="en-IN" sz="1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2119089" y="2671762"/>
              <a:ext cx="1538100" cy="111443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Classification of  Income under different heads</a:t>
              </a:r>
              <a:endParaRPr lang="en-IN" sz="1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3857620" y="2643188"/>
              <a:ext cx="1538100" cy="118587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Computation of Income under each head</a:t>
              </a:r>
              <a:endParaRPr lang="en-IN" sz="1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cxnSp>
          <p:nvCxnSpPr>
            <p:cNvPr id="160" name="Google Shape;160;p23"/>
            <p:cNvCxnSpPr>
              <a:endCxn id="155" idx="0"/>
            </p:cNvCxnSpPr>
            <p:nvPr/>
          </p:nvCxnSpPr>
          <p:spPr>
            <a:xfrm>
              <a:off x="2042894" y="2214560"/>
              <a:ext cx="845245" cy="457202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" name="Google Shape;161;p23"/>
            <p:cNvCxnSpPr>
              <a:stCxn id="154" idx="0"/>
            </p:cNvCxnSpPr>
            <p:nvPr/>
          </p:nvCxnSpPr>
          <p:spPr>
            <a:xfrm rot="5400000" flipH="1" flipV="1">
              <a:off x="1391671" y="2020541"/>
              <a:ext cx="457197" cy="845247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161;p23"/>
            <p:cNvCxnSpPr/>
            <p:nvPr/>
          </p:nvCxnSpPr>
          <p:spPr>
            <a:xfrm rot="5400000" flipH="1" flipV="1">
              <a:off x="4837463" y="2020535"/>
              <a:ext cx="457197" cy="845247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160;p23"/>
            <p:cNvCxnSpPr/>
            <p:nvPr/>
          </p:nvCxnSpPr>
          <p:spPr>
            <a:xfrm>
              <a:off x="5500694" y="2214560"/>
              <a:ext cx="845245" cy="457202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" name="Google Shape;157;p23"/>
            <p:cNvSpPr/>
            <p:nvPr/>
          </p:nvSpPr>
          <p:spPr>
            <a:xfrm>
              <a:off x="7286644" y="2643188"/>
              <a:ext cx="1538100" cy="118587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Set off or Carry forward &amp; set off loss</a:t>
              </a:r>
              <a:endParaRPr lang="en-IN" sz="1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" name="Google Shape;154;p23"/>
            <p:cNvSpPr/>
            <p:nvPr/>
          </p:nvSpPr>
          <p:spPr>
            <a:xfrm>
              <a:off x="1214414" y="3857634"/>
              <a:ext cx="1538100" cy="111443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Computation of Gross Total Income</a:t>
              </a:r>
              <a:endParaRPr lang="en-IN" sz="1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9" name="Google Shape;154;p23"/>
            <p:cNvSpPr/>
            <p:nvPr/>
          </p:nvSpPr>
          <p:spPr>
            <a:xfrm>
              <a:off x="3000364" y="3857634"/>
              <a:ext cx="1538100" cy="111443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Deductions from GTI</a:t>
              </a:r>
              <a:endParaRPr lang="en-IN" sz="1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0" name="Google Shape;154;p23"/>
            <p:cNvSpPr/>
            <p:nvPr/>
          </p:nvSpPr>
          <p:spPr>
            <a:xfrm>
              <a:off x="4786314" y="3857634"/>
              <a:ext cx="1538100" cy="111443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Computation of Taxable Income</a:t>
              </a:r>
              <a:endParaRPr lang="en-IN" sz="1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1" name="Google Shape;154;p23"/>
            <p:cNvSpPr/>
            <p:nvPr/>
          </p:nvSpPr>
          <p:spPr>
            <a:xfrm>
              <a:off x="6500826" y="3857634"/>
              <a:ext cx="1538100" cy="111443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entury Gothic" pitchFamily="34" charset="0"/>
                </a:rPr>
                <a:t>Computation of Tax Liability</a:t>
              </a:r>
              <a:endParaRPr lang="en-IN" sz="1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57158" y="214296"/>
            <a:ext cx="8501122" cy="50006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Important Definitions</a:t>
            </a:r>
            <a:endParaRPr lang="en-IN" sz="28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cxnSp>
        <p:nvCxnSpPr>
          <p:cNvPr id="17" name="Google Shape;160;p23"/>
          <p:cNvCxnSpPr/>
          <p:nvPr/>
        </p:nvCxnSpPr>
        <p:spPr>
          <a:xfrm>
            <a:off x="6215074" y="2214560"/>
            <a:ext cx="1845377" cy="457202"/>
          </a:xfrm>
          <a:prstGeom prst="bentConnector3">
            <a:avLst>
              <a:gd name="adj1" fmla="val 984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23"/>
          <p:cNvSpPr/>
          <p:nvPr/>
        </p:nvSpPr>
        <p:spPr>
          <a:xfrm>
            <a:off x="5572132" y="2643188"/>
            <a:ext cx="1538100" cy="857256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Income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3428992" y="1071552"/>
            <a:ext cx="2143140" cy="78581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Important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Definitions</a:t>
            </a:r>
            <a:endParaRPr lang="en-IN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58" name="Google Shape;158;p23"/>
          <p:cNvCxnSpPr/>
          <p:nvPr/>
        </p:nvCxnSpPr>
        <p:spPr>
          <a:xfrm>
            <a:off x="4429124" y="2214560"/>
            <a:ext cx="1214446" cy="158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23"/>
          <p:cNvCxnSpPr>
            <a:endCxn id="151" idx="2"/>
          </p:cNvCxnSpPr>
          <p:nvPr/>
        </p:nvCxnSpPr>
        <p:spPr>
          <a:xfrm flipV="1">
            <a:off x="2000232" y="1857370"/>
            <a:ext cx="2500330" cy="35589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p23"/>
          <p:cNvSpPr/>
          <p:nvPr/>
        </p:nvSpPr>
        <p:spPr>
          <a:xfrm>
            <a:off x="428596" y="2671762"/>
            <a:ext cx="1538100" cy="828682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Assessee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2119089" y="2671762"/>
            <a:ext cx="1538100" cy="828682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Assessment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3857620" y="2643188"/>
            <a:ext cx="1538100" cy="857256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Person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60" name="Google Shape;160;p23"/>
          <p:cNvCxnSpPr>
            <a:endCxn id="155" idx="0"/>
          </p:cNvCxnSpPr>
          <p:nvPr/>
        </p:nvCxnSpPr>
        <p:spPr>
          <a:xfrm>
            <a:off x="2042894" y="2214560"/>
            <a:ext cx="845245" cy="457202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3"/>
          <p:cNvCxnSpPr>
            <a:stCxn id="154" idx="0"/>
          </p:cNvCxnSpPr>
          <p:nvPr/>
        </p:nvCxnSpPr>
        <p:spPr>
          <a:xfrm rot="5400000" flipH="1" flipV="1">
            <a:off x="1391673" y="2020543"/>
            <a:ext cx="457193" cy="845247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161;p23"/>
          <p:cNvCxnSpPr/>
          <p:nvPr/>
        </p:nvCxnSpPr>
        <p:spPr>
          <a:xfrm rot="5400000" flipH="1" flipV="1">
            <a:off x="4837463" y="2020535"/>
            <a:ext cx="457197" cy="845247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160;p23"/>
          <p:cNvCxnSpPr/>
          <p:nvPr/>
        </p:nvCxnSpPr>
        <p:spPr>
          <a:xfrm>
            <a:off x="5500694" y="2214560"/>
            <a:ext cx="845245" cy="457202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57;p23"/>
          <p:cNvSpPr/>
          <p:nvPr/>
        </p:nvSpPr>
        <p:spPr>
          <a:xfrm>
            <a:off x="7286644" y="2643188"/>
            <a:ext cx="1538100" cy="857256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India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Google Shape;154;p23"/>
          <p:cNvSpPr/>
          <p:nvPr/>
        </p:nvSpPr>
        <p:spPr>
          <a:xfrm>
            <a:off x="1214414" y="3857634"/>
            <a:ext cx="1538100" cy="78581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Assessment Year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Google Shape;154;p23"/>
          <p:cNvSpPr/>
          <p:nvPr/>
        </p:nvSpPr>
        <p:spPr>
          <a:xfrm>
            <a:off x="3000364" y="3857634"/>
            <a:ext cx="1538100" cy="78581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Previous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Year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Google Shape;154;p23"/>
          <p:cNvSpPr/>
          <p:nvPr/>
        </p:nvSpPr>
        <p:spPr>
          <a:xfrm>
            <a:off x="5357818" y="3857634"/>
            <a:ext cx="2857520" cy="92869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Maximum Marginal Rate &amp; Average Rate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6" name="Elbow Connector 25"/>
          <p:cNvCxnSpPr>
            <a:endCxn id="18" idx="0"/>
          </p:cNvCxnSpPr>
          <p:nvPr/>
        </p:nvCxnSpPr>
        <p:spPr>
          <a:xfrm rot="5400000">
            <a:off x="1170311" y="3027713"/>
            <a:ext cx="1643074" cy="1676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5400000">
            <a:off x="2901591" y="3027713"/>
            <a:ext cx="1643074" cy="1676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>
            <a:off x="6330615" y="3027713"/>
            <a:ext cx="1643074" cy="1676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1643042" y="500048"/>
            <a:ext cx="5929354" cy="3750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b="1" dirty="0" smtClean="0">
                <a:solidFill>
                  <a:srgbClr val="003366"/>
                </a:solidFill>
              </a:rPr>
              <a:t>Basis of charge &amp; rates of tax</a:t>
            </a:r>
            <a:endParaRPr lang="en-IN" dirty="0">
              <a:solidFill>
                <a:srgbClr val="003366"/>
              </a:solidFill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grpSp>
        <p:nvGrpSpPr>
          <p:cNvPr id="16" name="Group 15"/>
          <p:cNvGrpSpPr/>
          <p:nvPr/>
        </p:nvGrpSpPr>
        <p:grpSpPr>
          <a:xfrm>
            <a:off x="3000364" y="1357304"/>
            <a:ext cx="3228593" cy="1571636"/>
            <a:chOff x="3000364" y="1357304"/>
            <a:chExt cx="3228593" cy="1571636"/>
          </a:xfrm>
        </p:grpSpPr>
        <p:sp>
          <p:nvSpPr>
            <p:cNvPr id="154" name="Google Shape;154;p23"/>
            <p:cNvSpPr/>
            <p:nvPr/>
          </p:nvSpPr>
          <p:spPr>
            <a:xfrm>
              <a:off x="3000364" y="1814506"/>
              <a:ext cx="1538100" cy="111443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dirty="0" smtClean="0">
                  <a:solidFill>
                    <a:srgbClr val="FFFFFF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Changes of</a:t>
              </a:r>
              <a:r>
                <a:rPr lang="en" sz="1200" dirty="0" smtClean="0">
                  <a:solidFill>
                    <a:srgbClr val="FFFFFF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 Income Tax</a:t>
              </a:r>
              <a:endParaRPr sz="12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4690857" y="1814506"/>
              <a:ext cx="1538100" cy="111443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dirty="0" smtClean="0">
                  <a:solidFill>
                    <a:srgbClr val="FFFFFF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Rate of Income Tax</a:t>
              </a:r>
              <a:endParaRPr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cxnSp>
          <p:nvCxnSpPr>
            <p:cNvPr id="160" name="Google Shape;160;p23"/>
            <p:cNvCxnSpPr/>
            <p:nvPr/>
          </p:nvCxnSpPr>
          <p:spPr>
            <a:xfrm>
              <a:off x="4614662" y="1357304"/>
              <a:ext cx="845245" cy="457202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" name="Google Shape;161;p23"/>
            <p:cNvCxnSpPr>
              <a:stCxn id="154" idx="0"/>
            </p:cNvCxnSpPr>
            <p:nvPr/>
          </p:nvCxnSpPr>
          <p:spPr>
            <a:xfrm rot="5400000" flipH="1" flipV="1">
              <a:off x="3963439" y="1163285"/>
              <a:ext cx="457197" cy="845247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57224" y="1714494"/>
            <a:ext cx="7429552" cy="27948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2200" dirty="0" smtClean="0">
                <a:latin typeface="Century Gothic" pitchFamily="34" charset="0"/>
              </a:rPr>
              <a:t>The reason for levy of taxes is that they constitute the basic source of revenue to the Government. </a:t>
            </a:r>
          </a:p>
          <a:p>
            <a:pPr algn="just"/>
            <a:r>
              <a:rPr lang="en-US" sz="2200" dirty="0" smtClean="0">
                <a:latin typeface="Century Gothic" pitchFamily="34" charset="0"/>
              </a:rPr>
              <a:t>Revenue so raised is utilized for meeting the expenses of Government like defence, provision of education, health-care, infrastructure facilities like roads, dams etc.</a:t>
            </a:r>
            <a:endParaRPr lang="en-IN" sz="2200" dirty="0">
              <a:latin typeface="Century Gothic" pitchFamily="34" charset="0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7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57224" y="642924"/>
            <a:ext cx="7643866" cy="4286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Why was Tax levied?</a:t>
            </a:r>
            <a:endParaRPr sz="2800">
              <a:latin typeface="Century Gothic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>
            <a:spLocks noGrp="1"/>
          </p:cNvSpPr>
          <p:nvPr>
            <p:ph type="ctrTitle" idx="4294967295"/>
          </p:nvPr>
        </p:nvSpPr>
        <p:spPr>
          <a:xfrm>
            <a:off x="1071538" y="928676"/>
            <a:ext cx="3429024" cy="96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Eras Demi ITC" pitchFamily="34" charset="0"/>
              </a:rPr>
              <a:t>Thanks!</a:t>
            </a:r>
            <a:endParaRPr sz="6600">
              <a:latin typeface="Eras Demi ITC" pitchFamily="34" charset="0"/>
            </a:endParaRPr>
          </a:p>
        </p:txBody>
      </p:sp>
      <p:sp>
        <p:nvSpPr>
          <p:cNvPr id="308" name="Google Shape;308;p34"/>
          <p:cNvSpPr txBox="1">
            <a:spLocks noGrp="1"/>
          </p:cNvSpPr>
          <p:nvPr>
            <p:ph type="subTitle" idx="4294967295"/>
          </p:nvPr>
        </p:nvSpPr>
        <p:spPr>
          <a:xfrm>
            <a:off x="1071538" y="2000246"/>
            <a:ext cx="3071834" cy="10880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  <a:sym typeface="Inter-Regular"/>
              </a:rPr>
              <a:t>Any questions</a:t>
            </a:r>
            <a:r>
              <a:rPr lang="en" sz="3600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  <a:sym typeface="Inter-Regular"/>
              </a:rPr>
              <a:t>?</a:t>
            </a:r>
            <a:endParaRPr sz="3600">
              <a:solidFill>
                <a:schemeClr val="accent2">
                  <a:lumMod val="75000"/>
                </a:schemeClr>
              </a:solidFill>
              <a:latin typeface="Maiandra GD" pitchFamily="34" charset="0"/>
              <a:sym typeface="Inter-Regular"/>
            </a:endParaRPr>
          </a:p>
        </p:txBody>
      </p:sp>
      <p:sp>
        <p:nvSpPr>
          <p:cNvPr id="309" name="Google Shape;309;p3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9" y="0"/>
            <a:ext cx="414337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307" grpId="1"/>
      <p:bldP spid="308" grpId="0" build="p"/>
      <p:bldP spid="308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57224" y="2000246"/>
            <a:ext cx="7429552" cy="18573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200" dirty="0" smtClean="0">
                <a:latin typeface="Century Gothic" pitchFamily="34" charset="0"/>
              </a:rPr>
              <a:t>Taxes are considered to be the </a:t>
            </a:r>
            <a:r>
              <a:rPr lang="en-US" sz="2200" b="1" dirty="0" smtClean="0">
                <a:latin typeface="Century Gothic" pitchFamily="34" charset="0"/>
              </a:rPr>
              <a:t>“cost of living in a society”. </a:t>
            </a:r>
          </a:p>
          <a:p>
            <a:r>
              <a:rPr lang="en-US" sz="2200" dirty="0" smtClean="0">
                <a:latin typeface="Century Gothic" pitchFamily="34" charset="0"/>
              </a:rPr>
              <a:t>Taxes are levied by the Governments to meet the common welfare expenditure of the society. </a:t>
            </a:r>
            <a:endParaRPr lang="en-IN" sz="2200" dirty="0">
              <a:latin typeface="Century Gothic" pitchFamily="34" charset="0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7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57224" y="642924"/>
            <a:ext cx="7643866" cy="4286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What is Tax?</a:t>
            </a:r>
            <a:endParaRPr sz="280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142990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entury Gothic" pitchFamily="34" charset="0"/>
              </a:rPr>
              <a:t>Let us begin by understanding the meaning of tax.</a:t>
            </a:r>
            <a:endParaRPr lang="en-IN" sz="22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57224" y="1428742"/>
            <a:ext cx="7429552" cy="27948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None/>
            </a:pPr>
            <a:r>
              <a:rPr lang="en-US" sz="2200" dirty="0" smtClean="0">
                <a:latin typeface="Century Gothic" pitchFamily="34" charset="0"/>
              </a:rPr>
              <a:t>There are two types of taxes -</a:t>
            </a:r>
            <a:endParaRPr lang="en-IN" sz="2200" dirty="0" smtClean="0">
              <a:latin typeface="Century Gothic" pitchFamily="34" charset="0"/>
            </a:endParaRPr>
          </a:p>
          <a:p>
            <a:pPr marL="558800" indent="-457200" algn="just">
              <a:buClrTx/>
              <a:buSzPct val="92000"/>
              <a:buFont typeface="+mj-lt"/>
              <a:buAutoNum type="arabicPeriod"/>
            </a:pPr>
            <a:r>
              <a:rPr lang="en-US" sz="2200" b="1" dirty="0" smtClean="0">
                <a:latin typeface="Century Gothic" pitchFamily="34" charset="0"/>
              </a:rPr>
              <a:t>Direct taxes.</a:t>
            </a:r>
          </a:p>
          <a:p>
            <a:pPr marL="558800" indent="-457200" algn="just">
              <a:buClrTx/>
              <a:buSzPct val="92000"/>
              <a:buFont typeface="+mj-lt"/>
              <a:buAutoNum type="arabicPeriod"/>
            </a:pPr>
            <a:r>
              <a:rPr lang="en-US" sz="2200" b="1" dirty="0" smtClean="0">
                <a:latin typeface="Century Gothic" pitchFamily="34" charset="0"/>
              </a:rPr>
              <a:t>Indirect taxes.</a:t>
            </a:r>
            <a:endParaRPr sz="2200" b="1">
              <a:latin typeface="Century Gothic" pitchFamily="34" charset="0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6" name="Google Shape;118;p19"/>
          <p:cNvSpPr txBox="1">
            <a:spLocks noGrp="1"/>
          </p:cNvSpPr>
          <p:nvPr>
            <p:ph type="body" idx="1"/>
          </p:nvPr>
        </p:nvSpPr>
        <p:spPr>
          <a:xfrm>
            <a:off x="785786" y="714362"/>
            <a:ext cx="7572428" cy="4286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Types of Tax?</a:t>
            </a:r>
            <a:endParaRPr sz="2800">
              <a:latin typeface="Century Gothic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57224" y="1500180"/>
            <a:ext cx="7429552" cy="3009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200" dirty="0" smtClean="0">
                <a:latin typeface="Century Gothic" pitchFamily="34" charset="0"/>
              </a:rPr>
              <a:t>If tax is levied directly on the income or wealth of a person, then, it  is a direct tax. </a:t>
            </a:r>
          </a:p>
          <a:p>
            <a:r>
              <a:rPr lang="en-US" sz="2200" dirty="0" smtClean="0">
                <a:latin typeface="Century Gothic" pitchFamily="34" charset="0"/>
              </a:rPr>
              <a:t>The person who pays the tax to the Government cannot recover it from somebody else i.e. the burden of a direct tax cannot be shifted. </a:t>
            </a:r>
          </a:p>
          <a:p>
            <a:pPr>
              <a:buNone/>
            </a:pPr>
            <a:r>
              <a:rPr lang="en-US" sz="2200" b="1" dirty="0" smtClean="0">
                <a:latin typeface="Century Gothic" pitchFamily="34" charset="0"/>
              </a:rPr>
              <a:t>     e.g. Income- tax.</a:t>
            </a:r>
            <a:endParaRPr lang="en-IN" sz="2200" b="1" dirty="0">
              <a:latin typeface="Century Gothic" pitchFamily="34" charset="0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7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57224" y="714362"/>
            <a:ext cx="7643866" cy="4286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en-US" sz="2800" b="1" dirty="0" smtClean="0">
                <a:latin typeface="Century Gothic" pitchFamily="34" charset="0"/>
              </a:rPr>
              <a:t>Direct Taxes:</a:t>
            </a:r>
            <a:endParaRPr sz="2800">
              <a:latin typeface="Century Gothic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57224" y="1500180"/>
            <a:ext cx="7429552" cy="3009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200" dirty="0" smtClean="0">
                <a:latin typeface="Century Gothic" pitchFamily="34" charset="0"/>
              </a:rPr>
              <a:t>If tax is levied on the price of a goods or service, then, it is an indirect tax </a:t>
            </a:r>
          </a:p>
          <a:p>
            <a:pPr>
              <a:buNone/>
            </a:pPr>
            <a:r>
              <a:rPr lang="en-US" sz="2200" b="1" dirty="0" smtClean="0">
                <a:latin typeface="Century Gothic" pitchFamily="34" charset="0"/>
              </a:rPr>
              <a:t>    e.g. Goods and Services Tax (GST) or Custom Duty.</a:t>
            </a:r>
            <a:r>
              <a:rPr lang="en-US" sz="2200" dirty="0" smtClean="0">
                <a:latin typeface="Century Gothic" pitchFamily="34" charset="0"/>
              </a:rPr>
              <a:t> </a:t>
            </a:r>
            <a:endParaRPr lang="en-IN" sz="1000" dirty="0" smtClean="0">
              <a:latin typeface="Century Gothic" pitchFamily="34" charset="0"/>
            </a:endParaRPr>
          </a:p>
          <a:p>
            <a:r>
              <a:rPr lang="en-US" sz="2200" dirty="0" smtClean="0">
                <a:latin typeface="Century Gothic" pitchFamily="34" charset="0"/>
              </a:rPr>
              <a:t>In the case of indirect taxes, the person paying the tax passes on the incidence to  another person.. 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7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57224" y="714362"/>
            <a:ext cx="7643866" cy="4286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en-US" sz="2800" b="1" dirty="0" smtClean="0">
                <a:latin typeface="Century Gothic" pitchFamily="34" charset="0"/>
              </a:rPr>
              <a:t>Indirect Taxes:</a:t>
            </a:r>
            <a:endParaRPr sz="2800">
              <a:latin typeface="Century Gothic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071802" y="285734"/>
            <a:ext cx="3105497" cy="6608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Eras Demi ITC" pitchFamily="34" charset="0"/>
              </a:rPr>
              <a:t>Types of Taxes</a:t>
            </a:r>
            <a:endParaRPr b="1">
              <a:latin typeface="Eras Demi ITC" pitchFamily="34" charset="0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3829957" y="1285866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Types of Taxes</a:t>
            </a:r>
            <a:endParaRPr sz="2000"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5600254" y="2185567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Indirect Tax</a:t>
            </a:r>
            <a:endParaRPr sz="2000"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2059661" y="2185567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Direct Tax</a:t>
            </a:r>
            <a:endParaRPr sz="2000"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1214414" y="3085268"/>
            <a:ext cx="1538100" cy="1058117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Income Tax</a:t>
            </a:r>
            <a:endParaRPr sz="1200"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2904907" y="3085268"/>
            <a:ext cx="1538100" cy="1058118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Tax on undisclosed Foreign  Income &amp; Assets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4755014" y="3085268"/>
            <a:ext cx="1538100" cy="1058117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GST</a:t>
            </a:r>
            <a:endParaRPr sz="1200"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6445507" y="3085268"/>
            <a:ext cx="1538100" cy="1058117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Costoms Duty</a:t>
            </a:r>
            <a:endParaRPr sz="1200"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cxnSp>
        <p:nvCxnSpPr>
          <p:cNvPr id="158" name="Google Shape;158;p23"/>
          <p:cNvCxnSpPr>
            <a:stCxn id="151" idx="2"/>
            <a:endCxn id="152" idx="0"/>
          </p:cNvCxnSpPr>
          <p:nvPr/>
        </p:nvCxnSpPr>
        <p:spPr>
          <a:xfrm rot="16200000" flipH="1">
            <a:off x="5255557" y="1071816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23"/>
          <p:cNvCxnSpPr>
            <a:stCxn id="153" idx="0"/>
            <a:endCxn id="151" idx="2"/>
          </p:cNvCxnSpPr>
          <p:nvPr/>
        </p:nvCxnSpPr>
        <p:spPr>
          <a:xfrm rot="16200000">
            <a:off x="3485261" y="1071817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23"/>
          <p:cNvCxnSpPr>
            <a:stCxn id="153" idx="2"/>
            <a:endCxn id="155" idx="0"/>
          </p:cNvCxnSpPr>
          <p:nvPr/>
        </p:nvCxnSpPr>
        <p:spPr>
          <a:xfrm rot="16200000" flipH="1">
            <a:off x="3022734" y="2434044"/>
            <a:ext cx="457201" cy="84524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3"/>
          <p:cNvCxnSpPr>
            <a:stCxn id="154" idx="0"/>
            <a:endCxn id="153" idx="2"/>
          </p:cNvCxnSpPr>
          <p:nvPr/>
        </p:nvCxnSpPr>
        <p:spPr>
          <a:xfrm rot="5400000" flipH="1" flipV="1">
            <a:off x="2177487" y="2434045"/>
            <a:ext cx="457201" cy="84524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23"/>
          <p:cNvCxnSpPr>
            <a:stCxn id="152" idx="2"/>
            <a:endCxn id="157" idx="0"/>
          </p:cNvCxnSpPr>
          <p:nvPr/>
        </p:nvCxnSpPr>
        <p:spPr>
          <a:xfrm rot="16200000" flipH="1">
            <a:off x="6563330" y="2434040"/>
            <a:ext cx="457201" cy="84525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23"/>
          <p:cNvCxnSpPr>
            <a:stCxn id="156" idx="0"/>
            <a:endCxn id="152" idx="2"/>
          </p:cNvCxnSpPr>
          <p:nvPr/>
        </p:nvCxnSpPr>
        <p:spPr>
          <a:xfrm rot="5400000" flipH="1" flipV="1">
            <a:off x="5718084" y="2434048"/>
            <a:ext cx="457201" cy="84524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1" grpId="0" animBg="1"/>
      <p:bldP spid="152" grpId="0" animBg="1"/>
      <p:bldP spid="153" grpId="0" animBg="1"/>
      <p:bldP spid="154" grpId="0" animBg="1"/>
      <p:bldP spid="155" grpId="0" animBg="1"/>
      <p:bldP spid="155" grpId="1" animBg="1"/>
      <p:bldP spid="156" grpId="0" animBg="1"/>
      <p:bldP spid="1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071802" y="357172"/>
            <a:ext cx="3105497" cy="3750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latin typeface="Eras Demi ITC" pitchFamily="34" charset="0"/>
              </a:rPr>
              <a:t>Basic Concepts</a:t>
            </a:r>
            <a:endParaRPr b="1">
              <a:solidFill>
                <a:srgbClr val="002060"/>
              </a:solidFill>
              <a:latin typeface="Eras Demi ITC" pitchFamily="34" charset="0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3829957" y="1000114"/>
            <a:ext cx="1538100" cy="728252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Basic Concepts</a:t>
            </a:r>
            <a:endParaRPr sz="2000"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cxnSp>
        <p:nvCxnSpPr>
          <p:cNvPr id="158" name="Google Shape;158;p23"/>
          <p:cNvCxnSpPr/>
          <p:nvPr/>
        </p:nvCxnSpPr>
        <p:spPr>
          <a:xfrm>
            <a:off x="4572000" y="1785932"/>
            <a:ext cx="1785950" cy="428628"/>
          </a:xfrm>
          <a:prstGeom prst="bentConnector3">
            <a:avLst>
              <a:gd name="adj1" fmla="val -3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23"/>
          <p:cNvCxnSpPr/>
          <p:nvPr/>
        </p:nvCxnSpPr>
        <p:spPr>
          <a:xfrm flipV="1">
            <a:off x="2801704" y="1756058"/>
            <a:ext cx="1770296" cy="457202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p23"/>
          <p:cNvSpPr/>
          <p:nvPr/>
        </p:nvSpPr>
        <p:spPr>
          <a:xfrm>
            <a:off x="1142976" y="2671762"/>
            <a:ext cx="1538100" cy="1114434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I</a:t>
            </a:r>
            <a:r>
              <a:rPr lang="en-I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c</a:t>
            </a: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omponents of Income Tax</a:t>
            </a:r>
            <a:endParaRPr sz="1200"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2833469" y="2671762"/>
            <a:ext cx="1538100" cy="1114434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Steps</a:t>
            </a: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 for computation of Total Income (TI) &amp; Tax liability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4683576" y="2671762"/>
            <a:ext cx="1538100" cy="1185872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Important Difinitions</a:t>
            </a:r>
            <a:endParaRPr sz="1200"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6374069" y="2671762"/>
            <a:ext cx="1538100" cy="1185872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Basis of Charges &amp; rates of tax</a:t>
            </a:r>
            <a:endParaRPr sz="1200"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cxnSp>
        <p:nvCxnSpPr>
          <p:cNvPr id="160" name="Google Shape;160;p23"/>
          <p:cNvCxnSpPr>
            <a:endCxn id="155" idx="0"/>
          </p:cNvCxnSpPr>
          <p:nvPr/>
        </p:nvCxnSpPr>
        <p:spPr>
          <a:xfrm>
            <a:off x="2757274" y="2214560"/>
            <a:ext cx="845245" cy="457202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3"/>
          <p:cNvCxnSpPr>
            <a:stCxn id="154" idx="0"/>
          </p:cNvCxnSpPr>
          <p:nvPr/>
        </p:nvCxnSpPr>
        <p:spPr>
          <a:xfrm rot="5400000" flipH="1" flipV="1">
            <a:off x="2106051" y="2020541"/>
            <a:ext cx="457197" cy="845247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161;p23"/>
          <p:cNvCxnSpPr/>
          <p:nvPr/>
        </p:nvCxnSpPr>
        <p:spPr>
          <a:xfrm rot="5400000" flipH="1" flipV="1">
            <a:off x="5623281" y="2020535"/>
            <a:ext cx="457197" cy="845247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160;p23"/>
          <p:cNvCxnSpPr/>
          <p:nvPr/>
        </p:nvCxnSpPr>
        <p:spPr>
          <a:xfrm>
            <a:off x="6215074" y="2214560"/>
            <a:ext cx="845245" cy="457202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071802" y="357172"/>
            <a:ext cx="3105497" cy="3750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latin typeface="Eras Demi ITC" pitchFamily="34" charset="0"/>
              </a:rPr>
              <a:t>Basic Concepts</a:t>
            </a:r>
            <a:endParaRPr b="1">
              <a:solidFill>
                <a:srgbClr val="002060"/>
              </a:solidFill>
              <a:latin typeface="Eras Demi ITC" pitchFamily="34" charset="0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17" name="Group 16"/>
          <p:cNvGrpSpPr/>
          <p:nvPr/>
        </p:nvGrpSpPr>
        <p:grpSpPr>
          <a:xfrm>
            <a:off x="1187404" y="1357304"/>
            <a:ext cx="6769193" cy="1644374"/>
            <a:chOff x="1142976" y="2213260"/>
            <a:chExt cx="6769193" cy="1644374"/>
          </a:xfrm>
        </p:grpSpPr>
        <p:cxnSp>
          <p:nvCxnSpPr>
            <p:cNvPr id="158" name="Google Shape;158;p23"/>
            <p:cNvCxnSpPr/>
            <p:nvPr/>
          </p:nvCxnSpPr>
          <p:spPr>
            <a:xfrm>
              <a:off x="4572000" y="2214560"/>
              <a:ext cx="1785950" cy="158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23"/>
            <p:cNvCxnSpPr/>
            <p:nvPr/>
          </p:nvCxnSpPr>
          <p:spPr>
            <a:xfrm>
              <a:off x="2801704" y="2213260"/>
              <a:ext cx="1770296" cy="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4" name="Google Shape;154;p23"/>
            <p:cNvSpPr/>
            <p:nvPr/>
          </p:nvSpPr>
          <p:spPr>
            <a:xfrm>
              <a:off x="1142976" y="2671762"/>
              <a:ext cx="1538100" cy="1114434"/>
            </a:xfrm>
            <a:prstGeom prst="roundRect">
              <a:avLst>
                <a:gd name="adj" fmla="val 50000"/>
              </a:avLst>
            </a:prstGeom>
            <a:solidFill>
              <a:srgbClr val="66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I</a:t>
              </a:r>
              <a:r>
                <a:rPr lang="en-IN" sz="1200" dirty="0" smtClean="0">
                  <a:solidFill>
                    <a:srgbClr val="FFFFFF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c</a:t>
              </a:r>
              <a:r>
                <a:rPr lang="en" sz="1200" dirty="0" smtClean="0">
                  <a:solidFill>
                    <a:srgbClr val="FFFFFF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omponents of Income Tax</a:t>
              </a:r>
              <a:endParaRPr sz="12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2833469" y="2671762"/>
              <a:ext cx="1538100" cy="1114434"/>
            </a:xfrm>
            <a:prstGeom prst="roundRect">
              <a:avLst>
                <a:gd name="adj" fmla="val 50000"/>
              </a:avLst>
            </a:prstGeom>
            <a:solidFill>
              <a:srgbClr val="66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dirty="0" smtClean="0">
                  <a:solidFill>
                    <a:srgbClr val="FFFFFF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Steps</a:t>
              </a:r>
              <a:r>
                <a:rPr lang="en" sz="1200" dirty="0" smtClean="0">
                  <a:solidFill>
                    <a:srgbClr val="FFFFFF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 for computation of Total Income (TI) &amp; Tax liability</a:t>
              </a:r>
              <a:endParaRPr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4683576" y="2671762"/>
              <a:ext cx="1538100" cy="1185872"/>
            </a:xfrm>
            <a:prstGeom prst="roundRect">
              <a:avLst>
                <a:gd name="adj" fmla="val 50000"/>
              </a:avLst>
            </a:prstGeom>
            <a:solidFill>
              <a:srgbClr val="66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Important Difinitions</a:t>
              </a:r>
              <a:endParaRPr sz="12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6374069" y="2671762"/>
              <a:ext cx="1538100" cy="1185872"/>
            </a:xfrm>
            <a:prstGeom prst="roundRect">
              <a:avLst>
                <a:gd name="adj" fmla="val 50000"/>
              </a:avLst>
            </a:prstGeom>
            <a:solidFill>
              <a:srgbClr val="66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Inter-Regular"/>
                  <a:ea typeface="Inter-Regular"/>
                  <a:cs typeface="Inter-Regular"/>
                  <a:sym typeface="Inter-Regular"/>
                </a:rPr>
                <a:t>Basis of Charges &amp; rates of tax</a:t>
              </a:r>
              <a:endParaRPr sz="12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  <p:cxnSp>
          <p:nvCxnSpPr>
            <p:cNvPr id="160" name="Google Shape;160;p23"/>
            <p:cNvCxnSpPr>
              <a:endCxn id="155" idx="0"/>
            </p:cNvCxnSpPr>
            <p:nvPr/>
          </p:nvCxnSpPr>
          <p:spPr>
            <a:xfrm>
              <a:off x="2757274" y="2214560"/>
              <a:ext cx="845245" cy="457202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" name="Google Shape;161;p23"/>
            <p:cNvCxnSpPr>
              <a:stCxn id="154" idx="0"/>
            </p:cNvCxnSpPr>
            <p:nvPr/>
          </p:nvCxnSpPr>
          <p:spPr>
            <a:xfrm rot="5400000" flipH="1" flipV="1">
              <a:off x="2106051" y="2020541"/>
              <a:ext cx="457197" cy="845247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161;p23"/>
            <p:cNvCxnSpPr/>
            <p:nvPr/>
          </p:nvCxnSpPr>
          <p:spPr>
            <a:xfrm rot="5400000" flipH="1" flipV="1">
              <a:off x="5623281" y="2020535"/>
              <a:ext cx="457197" cy="845247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160;p23"/>
            <p:cNvCxnSpPr/>
            <p:nvPr/>
          </p:nvCxnSpPr>
          <p:spPr>
            <a:xfrm>
              <a:off x="6215074" y="2214560"/>
              <a:ext cx="845245" cy="457202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1928794" y="357172"/>
            <a:ext cx="5286412" cy="3750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" b="1" dirty="0" smtClean="0">
                <a:solidFill>
                  <a:srgbClr val="002060"/>
                </a:solidFill>
                <a:latin typeface="Eras Demi ITC" pitchFamily="34" charset="0"/>
              </a:rPr>
              <a:t>Components of Income Tax</a:t>
            </a:r>
            <a:endParaRPr b="1">
              <a:solidFill>
                <a:srgbClr val="002060"/>
              </a:solidFill>
              <a:latin typeface="Eras Demi ITC" pitchFamily="34" charset="0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5572132" y="2643188"/>
            <a:ext cx="1538100" cy="1185872"/>
          </a:xfrm>
          <a:prstGeom prst="roundRect">
            <a:avLst>
              <a:gd name="adj" fmla="val 50000"/>
            </a:avLst>
          </a:prstGeom>
          <a:solidFill>
            <a:srgbClr val="00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Circulars and Notifications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3536149" y="928676"/>
            <a:ext cx="2071702" cy="928694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IN" sz="1200" dirty="0" smtClean="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Components of Income Tax</a:t>
            </a:r>
            <a:endParaRPr lang="en-IN" sz="1200" dirty="0"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cxnSp>
        <p:nvCxnSpPr>
          <p:cNvPr id="158" name="Google Shape;158;p23"/>
          <p:cNvCxnSpPr/>
          <p:nvPr/>
        </p:nvCxnSpPr>
        <p:spPr>
          <a:xfrm>
            <a:off x="4429124" y="2214560"/>
            <a:ext cx="1214446" cy="158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23"/>
          <p:cNvCxnSpPr>
            <a:endCxn id="151" idx="2"/>
          </p:cNvCxnSpPr>
          <p:nvPr/>
        </p:nvCxnSpPr>
        <p:spPr>
          <a:xfrm flipV="1">
            <a:off x="2071670" y="1857370"/>
            <a:ext cx="2500330" cy="35589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p23"/>
          <p:cNvSpPr/>
          <p:nvPr/>
        </p:nvSpPr>
        <p:spPr>
          <a:xfrm>
            <a:off x="428596" y="2671762"/>
            <a:ext cx="1538100" cy="1114434"/>
          </a:xfrm>
          <a:prstGeom prst="roundRect">
            <a:avLst>
              <a:gd name="adj" fmla="val 50000"/>
            </a:avLst>
          </a:prstGeom>
          <a:solidFill>
            <a:srgbClr val="00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Income-tax Act, 1961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2119089" y="2671762"/>
            <a:ext cx="1538100" cy="1114434"/>
          </a:xfrm>
          <a:prstGeom prst="roundRect">
            <a:avLst>
              <a:gd name="adj" fmla="val 50000"/>
            </a:avLst>
          </a:prstGeom>
          <a:solidFill>
            <a:srgbClr val="00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Annual Finance Act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3857620" y="2643188"/>
            <a:ext cx="1538100" cy="1185872"/>
          </a:xfrm>
          <a:prstGeom prst="roundRect">
            <a:avLst>
              <a:gd name="adj" fmla="val 50000"/>
            </a:avLst>
          </a:prstGeom>
          <a:solidFill>
            <a:srgbClr val="00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Income-tax Rules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60" name="Google Shape;160;p23"/>
          <p:cNvCxnSpPr>
            <a:endCxn id="155" idx="0"/>
          </p:cNvCxnSpPr>
          <p:nvPr/>
        </p:nvCxnSpPr>
        <p:spPr>
          <a:xfrm>
            <a:off x="2042894" y="2214560"/>
            <a:ext cx="845245" cy="457202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3"/>
          <p:cNvCxnSpPr>
            <a:stCxn id="154" idx="0"/>
          </p:cNvCxnSpPr>
          <p:nvPr/>
        </p:nvCxnSpPr>
        <p:spPr>
          <a:xfrm rot="5400000" flipH="1" flipV="1">
            <a:off x="1391671" y="2020541"/>
            <a:ext cx="457197" cy="845247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161;p23"/>
          <p:cNvCxnSpPr/>
          <p:nvPr/>
        </p:nvCxnSpPr>
        <p:spPr>
          <a:xfrm rot="5400000" flipH="1" flipV="1">
            <a:off x="4766025" y="2020535"/>
            <a:ext cx="457197" cy="845247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160;p23"/>
          <p:cNvCxnSpPr/>
          <p:nvPr/>
        </p:nvCxnSpPr>
        <p:spPr>
          <a:xfrm>
            <a:off x="5500694" y="2214560"/>
            <a:ext cx="845245" cy="457202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57;p23"/>
          <p:cNvSpPr/>
          <p:nvPr/>
        </p:nvSpPr>
        <p:spPr>
          <a:xfrm>
            <a:off x="7286644" y="2643188"/>
            <a:ext cx="1538100" cy="1185872"/>
          </a:xfrm>
          <a:prstGeom prst="roundRect">
            <a:avLst>
              <a:gd name="adj" fmla="val 50000"/>
            </a:avLst>
          </a:prstGeom>
          <a:solidFill>
            <a:srgbClr val="00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Legal decisions</a:t>
            </a:r>
            <a:endParaRPr lang="en-IN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7" name="Google Shape;160;p23"/>
          <p:cNvCxnSpPr/>
          <p:nvPr/>
        </p:nvCxnSpPr>
        <p:spPr>
          <a:xfrm>
            <a:off x="6215074" y="2214560"/>
            <a:ext cx="1845377" cy="457202"/>
          </a:xfrm>
          <a:prstGeom prst="bentConnector3">
            <a:avLst>
              <a:gd name="adj1" fmla="val 984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1" grpId="0" animBg="1"/>
      <p:bldP spid="154" grpId="0" animBg="1"/>
      <p:bldP spid="155" grpId="0" animBg="1"/>
      <p:bldP spid="156" grpId="0" animBg="1"/>
      <p:bldP spid="16" grpId="0" animBg="1"/>
    </p:bldLst>
  </p:timing>
</p:sld>
</file>

<file path=ppt/theme/theme1.xml><?xml version="1.0" encoding="utf-8"?>
<a:theme xmlns:a="http://schemas.openxmlformats.org/drawingml/2006/main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452</Words>
  <PresentationFormat>On-screen Show (16:9)</PresentationFormat>
  <Paragraphs>87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Inter-Regular</vt:lpstr>
      <vt:lpstr>Century Gothic</vt:lpstr>
      <vt:lpstr>Eras Demi ITC</vt:lpstr>
      <vt:lpstr>Maiandra GD</vt:lpstr>
      <vt:lpstr>Calibri</vt:lpstr>
      <vt:lpstr>Joan template</vt:lpstr>
      <vt:lpstr>INCOME TAX (Basic Concepts)  H.Anis Fathima Assistant Professor Department of B.Com Banking  Hajee Karutha Rowther Howdia College, Uthamapalayam</vt:lpstr>
      <vt:lpstr>Slide 2</vt:lpstr>
      <vt:lpstr>Slide 3</vt:lpstr>
      <vt:lpstr>Slide 4</vt:lpstr>
      <vt:lpstr>Slide 5</vt:lpstr>
      <vt:lpstr>Types of Taxes</vt:lpstr>
      <vt:lpstr>Basic Concepts</vt:lpstr>
      <vt:lpstr>Basic Concepts</vt:lpstr>
      <vt:lpstr>Components of Income Tax</vt:lpstr>
      <vt:lpstr>Steps for computation of  total Income (TI) and tax liability</vt:lpstr>
      <vt:lpstr>Important Definitions</vt:lpstr>
      <vt:lpstr>Basis of charge &amp; rates of tax</vt:lpstr>
      <vt:lpstr>Slide 13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TAX</dc:title>
  <dc:creator>Safaa</dc:creator>
  <cp:lastModifiedBy>Safaa</cp:lastModifiedBy>
  <cp:revision>20</cp:revision>
  <dcterms:modified xsi:type="dcterms:W3CDTF">2020-10-21T10:01:03Z</dcterms:modified>
</cp:coreProperties>
</file>