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A8862C0-F3BA-493A-AE7A-C1BB7A5B1B78}" type="datetimeFigureOut">
              <a:rPr lang="en-US" smtClean="0"/>
              <a:t>10/21/2020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EB8AA33-B098-4B4F-A1D6-AF9BE59662E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8862C0-F3BA-493A-AE7A-C1BB7A5B1B78}" type="datetimeFigureOut">
              <a:rPr lang="en-US" smtClean="0"/>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EB8AA33-B098-4B4F-A1D6-AF9BE59662E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A8862C0-F3BA-493A-AE7A-C1BB7A5B1B78}" type="datetimeFigureOut">
              <a:rPr lang="en-US" smtClean="0"/>
              <a:t>10/21/2020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EB8AA33-B098-4B4F-A1D6-AF9BE59662E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8862C0-F3BA-493A-AE7A-C1BB7A5B1B78}" type="datetimeFigureOut">
              <a:rPr lang="en-US" smtClean="0"/>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EB8AA33-B098-4B4F-A1D6-AF9BE59662E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A8862C0-F3BA-493A-AE7A-C1BB7A5B1B78}" type="datetimeFigureOut">
              <a:rPr lang="en-US" smtClean="0"/>
              <a:t>10/21/2020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EB8AA33-B098-4B4F-A1D6-AF9BE59662E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8862C0-F3BA-493A-AE7A-C1BB7A5B1B78}" type="datetimeFigureOut">
              <a:rPr lang="en-US" smtClean="0"/>
              <a:t>10/21/2020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EB8AA33-B098-4B4F-A1D6-AF9BE59662E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A8862C0-F3BA-493A-AE7A-C1BB7A5B1B78}" type="datetimeFigureOut">
              <a:rPr lang="en-US" smtClean="0"/>
              <a:t>10/21/2020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EB8AA33-B098-4B4F-A1D6-AF9BE59662E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A8862C0-F3BA-493A-AE7A-C1BB7A5B1B78}" type="datetimeFigureOut">
              <a:rPr lang="en-US" smtClean="0"/>
              <a:t>10/21/2020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EB8AA33-B098-4B4F-A1D6-AF9BE59662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A8862C0-F3BA-493A-AE7A-C1BB7A5B1B78}" type="datetimeFigureOut">
              <a:rPr lang="en-US" smtClean="0"/>
              <a:t>10/21/2020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DEB8AA33-B098-4B4F-A1D6-AF9BE59662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8862C0-F3BA-493A-AE7A-C1BB7A5B1B78}" type="datetimeFigureOut">
              <a:rPr lang="en-US" smtClean="0"/>
              <a:t>10/21/2020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EB8AA33-B098-4B4F-A1D6-AF9BE59662E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A8862C0-F3BA-493A-AE7A-C1BB7A5B1B78}" type="datetimeFigureOut">
              <a:rPr lang="en-US" smtClean="0"/>
              <a:t>10/21/2020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EB8AA33-B098-4B4F-A1D6-AF9BE59662EF}"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A8862C0-F3BA-493A-AE7A-C1BB7A5B1B78}" type="datetimeFigureOut">
              <a:rPr lang="en-US" smtClean="0"/>
              <a:t>10/21/2020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EB8AA33-B098-4B4F-A1D6-AF9BE59662E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DEPARTMENT OF BCOM(BANKING)</a:t>
            </a:r>
            <a:endParaRPr lang="en-US" dirty="0"/>
          </a:p>
        </p:txBody>
      </p:sp>
      <p:sp>
        <p:nvSpPr>
          <p:cNvPr id="3" name="Subtitle 2"/>
          <p:cNvSpPr>
            <a:spLocks noGrp="1"/>
          </p:cNvSpPr>
          <p:nvPr>
            <p:ph type="subTitle" idx="1"/>
          </p:nvPr>
        </p:nvSpPr>
        <p:spPr/>
        <p:txBody>
          <a:bodyPr>
            <a:normAutofit fontScale="77500" lnSpcReduction="20000"/>
          </a:bodyPr>
          <a:lstStyle/>
          <a:p>
            <a:r>
              <a:rPr lang="en-US" b="1" dirty="0" smtClean="0">
                <a:latin typeface="Arial Black" pitchFamily="34" charset="0"/>
              </a:rPr>
              <a:t>N.THAHIRA </a:t>
            </a:r>
          </a:p>
          <a:p>
            <a:endParaRPr lang="en-US" b="1" dirty="0" smtClean="0">
              <a:latin typeface="Arial Black" pitchFamily="34" charset="0"/>
            </a:endParaRPr>
          </a:p>
          <a:p>
            <a:r>
              <a:rPr lang="en-US" b="1" dirty="0" smtClean="0">
                <a:latin typeface="Arial Black" pitchFamily="34" charset="0"/>
              </a:rPr>
              <a:t>SUBJECT : </a:t>
            </a:r>
            <a:r>
              <a:rPr lang="en-US" b="1" dirty="0" smtClean="0"/>
              <a:t>RESERVE BANK OF INDIA</a:t>
            </a:r>
            <a:r>
              <a:rPr lang="en-US" b="1" dirty="0" smtClean="0">
                <a:latin typeface="Arial Black" pitchFamily="34" charset="0"/>
              </a:rPr>
              <a:t> </a:t>
            </a:r>
          </a:p>
          <a:p>
            <a:r>
              <a:rPr lang="en-US" b="1" dirty="0" smtClean="0">
                <a:latin typeface="Arial Black" pitchFamily="34" charset="0"/>
              </a:rPr>
              <a:t>CLASS </a:t>
            </a:r>
            <a:r>
              <a:rPr lang="en-US" b="1" dirty="0" smtClean="0">
                <a:latin typeface="Arial Black" pitchFamily="34" charset="0"/>
              </a:rPr>
              <a:t>: I BCOM BANKING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Reserve Bank of India</a:t>
            </a:r>
            <a:endParaRPr lang="en-US" dirty="0"/>
          </a:p>
        </p:txBody>
      </p:sp>
      <p:sp>
        <p:nvSpPr>
          <p:cNvPr id="3" name="Content Placeholder 2"/>
          <p:cNvSpPr>
            <a:spLocks noGrp="1"/>
          </p:cNvSpPr>
          <p:nvPr>
            <p:ph idx="1"/>
          </p:nvPr>
        </p:nvSpPr>
        <p:spPr/>
        <p:txBody>
          <a:bodyPr/>
          <a:lstStyle/>
          <a:p>
            <a:r>
              <a:rPr lang="en-US" dirty="0"/>
              <a:t>The Reserve Bank of India is India's central bank, responsible for the issue and supply of the Indian rupee and the regulation of the Indian banking system. It also manages the country's main payment systems and works to promote its economic development.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PREAMBLE</a:t>
            </a:r>
            <a:br>
              <a:rPr lang="en-US" dirty="0" smtClean="0"/>
            </a:br>
            <a:endParaRPr lang="en-US" dirty="0"/>
          </a:p>
        </p:txBody>
      </p:sp>
      <p:sp>
        <p:nvSpPr>
          <p:cNvPr id="3" name="Content Placeholder 2"/>
          <p:cNvSpPr>
            <a:spLocks noGrp="1"/>
          </p:cNvSpPr>
          <p:nvPr>
            <p:ph idx="1"/>
          </p:nvPr>
        </p:nvSpPr>
        <p:spPr/>
        <p:txBody>
          <a:bodyPr>
            <a:normAutofit/>
          </a:bodyPr>
          <a:lstStyle/>
          <a:p>
            <a:r>
              <a:rPr lang="en-US" b="1" u="sng" dirty="0" smtClean="0"/>
              <a:t>PREAMBLE</a:t>
            </a:r>
          </a:p>
          <a:p>
            <a:r>
              <a:rPr lang="en-US" dirty="0" smtClean="0"/>
              <a:t>“</a:t>
            </a:r>
            <a:r>
              <a:rPr lang="en-US" dirty="0"/>
              <a:t>to regulate the issue of Bank notes and keeping of reserves with a view to securing monetary stability in India and generally to operate the currency and credit system of the country to its advantage; to have a modern monetary policy framework to meet the challenge of an increasingly complex economy, to maintain price stability while keeping in mind the objective of growth</a:t>
            </a:r>
            <a:r>
              <a:rPr lang="en-US" dirty="0" smtClean="0"/>
              <a:t>.”</a:t>
            </a:r>
            <a:r>
              <a:rPr lang="en-US" dirty="0"/>
              <a:t/>
            </a:r>
            <a:br>
              <a:rPr lang="en-US"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Objectives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smtClean="0"/>
              <a:t>primary objectives of RBI are to supervise and undertake initiatives for the financial sector consisting of commercial banks, financial institutions and non-banking financial companies (NBFCs).</a:t>
            </a:r>
          </a:p>
          <a:p>
            <a:r>
              <a:rPr lang="en-US" dirty="0" smtClean="0"/>
              <a:t>Some key initiatives are:</a:t>
            </a:r>
          </a:p>
          <a:p>
            <a:r>
              <a:rPr lang="en-US" dirty="0" smtClean="0"/>
              <a:t>Restructuring bank inspections</a:t>
            </a:r>
          </a:p>
          <a:p>
            <a:r>
              <a:rPr lang="en-US" dirty="0" smtClean="0"/>
              <a:t>Fortifying the role of statutory auditors in the banking system</a:t>
            </a:r>
          </a:p>
          <a:p>
            <a:pPr>
              <a:buNone/>
            </a:pP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smtClean="0"/>
              <a:t>Functions</a:t>
            </a:r>
            <a:r>
              <a:rPr lang="en-US" b="0" dirty="0" smtClean="0"/>
              <a:t/>
            </a:r>
            <a:br>
              <a:rPr lang="en-US" b="0"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central bank of any country executes many functions such as overseeing monetary policy, issuing currency, managing foreign exchange, working as a bank for government and as a banker of scheduled commercial banks. It also works for overall economic growth of the country. The preamble of the Reserve Bank of India describes its main functions as:</a:t>
            </a:r>
          </a:p>
          <a:p>
            <a:r>
              <a:rPr lang="en-US" b="1" i="1" dirty="0" smtClean="0"/>
              <a:t>..to regulate the issue of Bank Notes and keeping of reserves with a view to securing monetary stability in India and generally to operate the currency and credit system of the country to its advantage.</a:t>
            </a:r>
            <a:endParaRPr lang="en-US" dirty="0" smtClean="0"/>
          </a:p>
          <a:p>
            <a:endParaRPr lang="en-US" b="1"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a:t>
            </a:r>
            <a:endParaRPr lang="en-US" dirty="0"/>
          </a:p>
        </p:txBody>
      </p:sp>
      <p:sp>
        <p:nvSpPr>
          <p:cNvPr id="3" name="Content Placeholder 2"/>
          <p:cNvSpPr>
            <a:spLocks noGrp="1"/>
          </p:cNvSpPr>
          <p:nvPr>
            <p:ph idx="1"/>
          </p:nvPr>
        </p:nvSpPr>
        <p:spPr/>
        <p:txBody>
          <a:bodyPr>
            <a:normAutofit fontScale="47500" lnSpcReduction="20000"/>
          </a:bodyPr>
          <a:lstStyle/>
          <a:p>
            <a:pPr>
              <a:buNone/>
            </a:pPr>
            <a:endParaRPr lang="en-US" b="1" dirty="0" smtClean="0"/>
          </a:p>
          <a:p>
            <a:r>
              <a:rPr lang="en-US" dirty="0" smtClean="0"/>
              <a:t>Some of the initiatives taken by the BFS include:</a:t>
            </a:r>
          </a:p>
          <a:p>
            <a:r>
              <a:rPr lang="en-US" dirty="0" smtClean="0"/>
              <a:t>Fine-tuning the supervisory processes adopted by the Bank for regulated entities;</a:t>
            </a:r>
          </a:p>
          <a:p>
            <a:r>
              <a:rPr lang="en-US" dirty="0" smtClean="0"/>
              <a:t>Introduction of off-site surveillance system to complement the on-site supervision of regulated entities;</a:t>
            </a:r>
          </a:p>
          <a:p>
            <a:r>
              <a:rPr lang="en-US" dirty="0" smtClean="0"/>
              <a:t>Strengthening the statutory audit processes of banks and enlarging the role of auditors in the supervisory process;</a:t>
            </a:r>
          </a:p>
          <a:p>
            <a:r>
              <a:rPr lang="en-US" dirty="0" smtClean="0"/>
              <a:t>Strengthening the internal </a:t>
            </a:r>
            <a:r>
              <a:rPr lang="en-US" dirty="0" err="1" smtClean="0"/>
              <a:t>defences</a:t>
            </a:r>
            <a:r>
              <a:rPr lang="en-US" dirty="0" smtClean="0"/>
              <a:t> within supervised institutions such as corporate governance, internal control and audit functions, management information and risk control systems, review of housekeeping in banks;</a:t>
            </a:r>
          </a:p>
          <a:p>
            <a:r>
              <a:rPr lang="en-US" dirty="0" smtClean="0"/>
              <a:t>Introduction of supervisory rating system for banks and financial institutions;</a:t>
            </a:r>
          </a:p>
          <a:p>
            <a:r>
              <a:rPr lang="en-US" dirty="0" smtClean="0"/>
              <a:t>Supervision of overseas operations of Indian banks, consolidated supervision of banks;</a:t>
            </a:r>
          </a:p>
          <a:p>
            <a:r>
              <a:rPr lang="en-US" dirty="0" smtClean="0"/>
              <a:t>Technical assistance </a:t>
            </a:r>
            <a:r>
              <a:rPr lang="en-US" dirty="0" err="1" smtClean="0"/>
              <a:t>programme</a:t>
            </a:r>
            <a:r>
              <a:rPr lang="en-US" dirty="0" smtClean="0"/>
              <a:t> for cooperative banks;</a:t>
            </a:r>
          </a:p>
          <a:p>
            <a:r>
              <a:rPr lang="en-US" dirty="0" smtClean="0"/>
              <a:t>Introduction of scheme of Prompt Corrective Action Framework for weak banks;</a:t>
            </a:r>
          </a:p>
          <a:p>
            <a:r>
              <a:rPr lang="en-US" dirty="0" smtClean="0"/>
              <a:t>Guidance regarding fraud risk management framework in banks;</a:t>
            </a:r>
          </a:p>
          <a:p>
            <a:r>
              <a:rPr lang="en-US" dirty="0" smtClean="0"/>
              <a:t>Introduction of risk based supervision of banks;</a:t>
            </a:r>
          </a:p>
          <a:p>
            <a:r>
              <a:rPr lang="en-US" dirty="0" smtClean="0"/>
              <a:t>Introduction of an enforcement framework in respect of banks;</a:t>
            </a:r>
          </a:p>
          <a:p>
            <a:r>
              <a:rPr lang="en-US" dirty="0" smtClean="0"/>
              <a:t>Establishment of a credit registry in respect of large borrowers of supervised institutions; and</a:t>
            </a:r>
          </a:p>
          <a:p>
            <a:r>
              <a:rPr lang="en-US" dirty="0" smtClean="0"/>
              <a:t>Setting up a subsidiary of RBI to take care of the IT requirements, including the cyber security needs of the Reserve Bank and its regulated entities, etc.</a:t>
            </a:r>
          </a:p>
          <a:p>
            <a:pPr>
              <a:buNone/>
            </a:pP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Organisation</a:t>
            </a:r>
            <a:r>
              <a:rPr lang="en-US" dirty="0" smtClean="0"/>
              <a:t> </a:t>
            </a:r>
            <a:r>
              <a:rPr lang="en-US" dirty="0" smtClean="0"/>
              <a:t> Structure</a:t>
            </a:r>
            <a:r>
              <a:rPr lang="en-US" dirty="0" smtClean="0"/>
              <a:t/>
            </a:r>
            <a:br>
              <a:rPr lang="en-US" dirty="0" smtClean="0"/>
            </a:br>
            <a:endParaRPr lang="en-US" dirty="0"/>
          </a:p>
        </p:txBody>
      </p:sp>
      <p:pic>
        <p:nvPicPr>
          <p:cNvPr id="1027" name="Picture 3" descr="C:\Users\GOD\Desktop\RBI.jpg"/>
          <p:cNvPicPr>
            <a:picLocks noGrp="1" noChangeAspect="1" noChangeArrowheads="1"/>
          </p:cNvPicPr>
          <p:nvPr>
            <p:ph idx="1"/>
          </p:nvPr>
        </p:nvPicPr>
        <p:blipFill>
          <a:blip r:embed="rId2" cstate="print"/>
          <a:srcRect/>
          <a:stretch>
            <a:fillRect/>
          </a:stretch>
        </p:blipFill>
        <p:spPr bwMode="auto">
          <a:xfrm>
            <a:off x="2862257" y="2051844"/>
            <a:ext cx="2834640" cy="462435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31</TotalTime>
  <Words>442</Words>
  <Application>Microsoft Office PowerPoint</Application>
  <PresentationFormat>On-screen Show (4:3)</PresentationFormat>
  <Paragraphs>36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Opulent</vt:lpstr>
      <vt:lpstr>DEPARTMENT OF BCOM(BANKING)</vt:lpstr>
      <vt:lpstr>Reserve Bank of India</vt:lpstr>
      <vt:lpstr>PREAMBLE </vt:lpstr>
      <vt:lpstr>       Objectives </vt:lpstr>
      <vt:lpstr>Functions  </vt:lpstr>
      <vt:lpstr>Functions </vt:lpstr>
      <vt:lpstr>Organisation  Structure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GOD</dc:creator>
  <cp:lastModifiedBy>GOD</cp:lastModifiedBy>
  <cp:revision>5</cp:revision>
  <dcterms:created xsi:type="dcterms:W3CDTF">2020-10-21T09:33:31Z</dcterms:created>
  <dcterms:modified xsi:type="dcterms:W3CDTF">2020-10-21T10:05:15Z</dcterms:modified>
</cp:coreProperties>
</file>