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6C0641-E167-41DA-9C9B-71C919AE42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F015E0-933C-4CE2-BB80-F054310B11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DEPARTMENT OF BUSINESS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DR.P.KAVIMANI</a:t>
            </a:r>
          </a:p>
          <a:p>
            <a:pPr algn="ctr"/>
            <a:r>
              <a:rPr lang="en-US" dirty="0" smtClean="0"/>
              <a:t>SUBJECT :EXPORT DOCUMENTATION &amp; PROCEDURE.</a:t>
            </a:r>
          </a:p>
          <a:p>
            <a:pPr algn="ctr"/>
            <a:r>
              <a:rPr lang="en-US" dirty="0" smtClean="0"/>
              <a:t>CLASS : III BBA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6.Obtaining export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Export finance </a:t>
            </a:r>
          </a:p>
          <a:p>
            <a:pPr marL="514350" indent="-514350"/>
            <a:r>
              <a:rPr lang="en-US" dirty="0" smtClean="0"/>
              <a:t>Short term Pre-shipment and post-shipment finance </a:t>
            </a:r>
          </a:p>
          <a:p>
            <a:pPr marL="514350" indent="-514350"/>
            <a:r>
              <a:rPr lang="en-US" dirty="0" smtClean="0"/>
              <a:t>Medium term and long term Suppliers credit  </a:t>
            </a:r>
          </a:p>
          <a:p>
            <a:pPr marL="514350" indent="-514350"/>
            <a:r>
              <a:rPr lang="en-US" dirty="0" smtClean="0"/>
              <a:t>buyers credit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Component of international trade Goods and services produced in one country &amp; purchased another It can be shipped, sent by email, or carried in personal luggage Most countries want to increase their exports.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a number of documents, which have to be prepared by the exporter in order to arrange export of his consignments. These documents can be mainly classified into two i.e. </a:t>
            </a:r>
          </a:p>
          <a:p>
            <a:r>
              <a:rPr lang="en-US" sz="3200" dirty="0" smtClean="0"/>
              <a:t>(a) Commercial Documents</a:t>
            </a:r>
          </a:p>
          <a:p>
            <a:r>
              <a:rPr lang="en-US" sz="3200" dirty="0" smtClean="0"/>
              <a:t> (b) Regulatory Documents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Principal documents are </a:t>
            </a:r>
          </a:p>
          <a:p>
            <a:pPr>
              <a:buNone/>
            </a:pPr>
            <a:r>
              <a:rPr lang="en-US" sz="2800" dirty="0" smtClean="0"/>
              <a:t> 1. The Commercial Invoice, </a:t>
            </a:r>
          </a:p>
          <a:p>
            <a:pPr>
              <a:buNone/>
            </a:pPr>
            <a:r>
              <a:rPr lang="en-US" sz="2800" dirty="0" smtClean="0"/>
              <a:t> 2 . Packing List </a:t>
            </a:r>
          </a:p>
          <a:p>
            <a:pPr>
              <a:buNone/>
            </a:pPr>
            <a:r>
              <a:rPr lang="en-US" sz="2800" dirty="0" smtClean="0"/>
              <a:t> 3. Bill of Lading/Air Waybill </a:t>
            </a:r>
          </a:p>
          <a:p>
            <a:pPr>
              <a:buNone/>
            </a:pPr>
            <a:r>
              <a:rPr lang="en-US" sz="2800" dirty="0" smtClean="0"/>
              <a:t> 4. Certificate of Inspection/Quality control </a:t>
            </a:r>
          </a:p>
          <a:p>
            <a:pPr>
              <a:buNone/>
            </a:pPr>
            <a:r>
              <a:rPr lang="en-US" sz="2800" dirty="0" smtClean="0"/>
              <a:t> 5. Certificate of origin </a:t>
            </a:r>
          </a:p>
          <a:p>
            <a:pPr>
              <a:buNone/>
            </a:pPr>
            <a:r>
              <a:rPr lang="en-US" sz="2800" dirty="0" smtClean="0"/>
              <a:t> 6. Bill of Exchange</a:t>
            </a:r>
          </a:p>
          <a:p>
            <a:pPr>
              <a:buNone/>
            </a:pPr>
            <a:r>
              <a:rPr lang="en-US" sz="2800" dirty="0" smtClean="0"/>
              <a:t> 7. Shipment Advice </a:t>
            </a:r>
          </a:p>
          <a:p>
            <a:pPr>
              <a:buNone/>
            </a:pPr>
            <a:r>
              <a:rPr lang="en-US" sz="2800" dirty="0" smtClean="0"/>
              <a:t> 8. Insurance Certificate Export documentation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The auxiliary documents are </a:t>
            </a:r>
          </a:p>
          <a:p>
            <a:pPr>
              <a:buNone/>
            </a:pPr>
            <a:r>
              <a:rPr lang="en-US" sz="3200" dirty="0" smtClean="0"/>
              <a:t> 1. </a:t>
            </a:r>
            <a:r>
              <a:rPr lang="en-US" sz="3200" dirty="0" err="1" smtClean="0"/>
              <a:t>Proforma</a:t>
            </a:r>
            <a:r>
              <a:rPr lang="en-US" sz="3200" dirty="0" smtClean="0"/>
              <a:t> Invoice </a:t>
            </a:r>
          </a:p>
          <a:p>
            <a:pPr>
              <a:buNone/>
            </a:pPr>
            <a:r>
              <a:rPr lang="en-US" sz="3200" dirty="0" smtClean="0"/>
              <a:t> 2. Intimation for inspection </a:t>
            </a:r>
          </a:p>
          <a:p>
            <a:pPr>
              <a:buNone/>
            </a:pPr>
            <a:r>
              <a:rPr lang="en-US" sz="3200" dirty="0" smtClean="0"/>
              <a:t> 3. Shipping instructions </a:t>
            </a:r>
          </a:p>
          <a:p>
            <a:pPr>
              <a:buNone/>
            </a:pPr>
            <a:r>
              <a:rPr lang="en-US" sz="3200" dirty="0" smtClean="0"/>
              <a:t> 4. Insurance Declaration </a:t>
            </a:r>
          </a:p>
          <a:p>
            <a:pPr>
              <a:buNone/>
            </a:pPr>
            <a:r>
              <a:rPr lang="en-US" sz="3200" dirty="0" smtClean="0"/>
              <a:t> 5. Application for certificate of origin. </a:t>
            </a:r>
          </a:p>
          <a:p>
            <a:pPr>
              <a:buNone/>
            </a:pPr>
            <a:r>
              <a:rPr lang="en-US" sz="3200" dirty="0" smtClean="0"/>
              <a:t> 6. Letter to bank of collection/negotiation of documents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Export procedure </a:t>
            </a:r>
          </a:p>
          <a:p>
            <a:pPr marL="514350" indent="-514350">
              <a:buNone/>
            </a:pPr>
            <a:r>
              <a:rPr lang="en-US" dirty="0" smtClean="0"/>
              <a:t> 1.Initiations before exports </a:t>
            </a:r>
          </a:p>
          <a:p>
            <a:pPr marL="514350" indent="-514350">
              <a:buNone/>
            </a:pPr>
            <a:r>
              <a:rPr lang="en-US" dirty="0" smtClean="0"/>
              <a:t> 2. Offer and acceptance </a:t>
            </a:r>
          </a:p>
          <a:p>
            <a:pPr marL="514350" indent="-514350">
              <a:buNone/>
            </a:pPr>
            <a:r>
              <a:rPr lang="en-US" dirty="0" smtClean="0"/>
              <a:t> 3. Production and clearance for exports </a:t>
            </a:r>
          </a:p>
          <a:p>
            <a:pPr marL="514350" indent="-514350">
              <a:buNone/>
            </a:pPr>
            <a:r>
              <a:rPr lang="en-US" dirty="0" smtClean="0"/>
              <a:t> 4. Shipment of goods </a:t>
            </a:r>
          </a:p>
          <a:p>
            <a:pPr marL="514350" indent="-514350">
              <a:buNone/>
            </a:pPr>
            <a:r>
              <a:rPr lang="en-US" dirty="0" smtClean="0"/>
              <a:t> 5. Commercial documents </a:t>
            </a:r>
          </a:p>
          <a:p>
            <a:pPr marL="514350" indent="-514350">
              <a:buNone/>
            </a:pPr>
            <a:r>
              <a:rPr lang="en-US" dirty="0" smtClean="0"/>
              <a:t> 6. Export incentives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Export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1. </a:t>
            </a:r>
            <a:r>
              <a:rPr lang="en-US" sz="2800" dirty="0" smtClean="0"/>
              <a:t>Initiations before exports</a:t>
            </a:r>
            <a:endParaRPr lang="en-US" sz="2800" dirty="0" smtClean="0"/>
          </a:p>
          <a:p>
            <a:r>
              <a:rPr lang="en-US" sz="2800" dirty="0" smtClean="0"/>
              <a:t>Initiations </a:t>
            </a:r>
            <a:r>
              <a:rPr lang="en-US" sz="2800" dirty="0" smtClean="0"/>
              <a:t>before exports Obtaining code number Membership in various </a:t>
            </a:r>
            <a:r>
              <a:rPr lang="en-US" sz="2800" dirty="0" err="1" smtClean="0"/>
              <a:t>organisations</a:t>
            </a:r>
            <a:r>
              <a:rPr lang="en-US" sz="2800" dirty="0" smtClean="0"/>
              <a:t> Registration Locating the foreign </a:t>
            </a:r>
            <a:r>
              <a:rPr lang="en-US" sz="2800" dirty="0" smtClean="0"/>
              <a:t>buyers.</a:t>
            </a:r>
          </a:p>
          <a:p>
            <a:endParaRPr lang="en-US" sz="2800" dirty="0" smtClean="0"/>
          </a:p>
          <a:p>
            <a:r>
              <a:rPr lang="en-US" sz="2800" dirty="0" smtClean="0"/>
              <a:t>2. Offer and acceptance </a:t>
            </a:r>
            <a:endParaRPr lang="en-US" sz="2800" dirty="0" smtClean="0"/>
          </a:p>
          <a:p>
            <a:r>
              <a:rPr lang="en-US" sz="2800" dirty="0" smtClean="0"/>
              <a:t>Offer and acceptance Enquiry from buyers Sending quotations Order and confirmation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Export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3. Production and clearance for exports</a:t>
            </a:r>
          </a:p>
          <a:p>
            <a:pPr>
              <a:buNone/>
            </a:pPr>
            <a:r>
              <a:rPr lang="en-US" sz="3200" dirty="0" smtClean="0"/>
              <a:t>	Production </a:t>
            </a:r>
            <a:r>
              <a:rPr lang="en-US" sz="3200" dirty="0" smtClean="0"/>
              <a:t>and clearance Export license Production of goods Pre- shipment inspection Packing and marking Movement of </a:t>
            </a:r>
            <a:r>
              <a:rPr lang="en-US" sz="3200" dirty="0" smtClean="0"/>
              <a:t>goods.</a:t>
            </a:r>
          </a:p>
          <a:p>
            <a:pPr>
              <a:buNone/>
            </a:pPr>
            <a:r>
              <a:rPr lang="en-US" sz="3200" dirty="0" smtClean="0"/>
              <a:t>4. Shipping of </a:t>
            </a:r>
            <a:r>
              <a:rPr lang="en-US" sz="3200" dirty="0" smtClean="0"/>
              <a:t>goods</a:t>
            </a:r>
          </a:p>
          <a:p>
            <a:pPr>
              <a:buNone/>
            </a:pPr>
            <a:r>
              <a:rPr lang="en-US" sz="3200" dirty="0" smtClean="0"/>
              <a:t>	6 </a:t>
            </a:r>
            <a:r>
              <a:rPr lang="en-US" sz="3200" dirty="0" smtClean="0"/>
              <a:t>Custom rules Carting order Custom examination of cargo at docks Let ship order Mate receipts Payment of port trust dues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Commercial documents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Commercial documents </a:t>
            </a:r>
          </a:p>
          <a:p>
            <a:r>
              <a:rPr lang="en-US" dirty="0" smtClean="0"/>
              <a:t>Commercial invoice </a:t>
            </a:r>
          </a:p>
          <a:p>
            <a:r>
              <a:rPr lang="en-US" dirty="0" smtClean="0"/>
              <a:t>Bill of lading </a:t>
            </a:r>
          </a:p>
          <a:p>
            <a:r>
              <a:rPr lang="en-US" dirty="0" smtClean="0"/>
              <a:t>Airway bill </a:t>
            </a:r>
          </a:p>
          <a:p>
            <a:r>
              <a:rPr lang="en-US" dirty="0" smtClean="0"/>
              <a:t>Post parcel receipts </a:t>
            </a:r>
          </a:p>
          <a:p>
            <a:r>
              <a:rPr lang="en-US" dirty="0" smtClean="0"/>
              <a:t>Insurance policy certificate </a:t>
            </a:r>
          </a:p>
          <a:p>
            <a:r>
              <a:rPr lang="en-US" dirty="0" smtClean="0"/>
              <a:t>Bill of exchange Cost- Insurance- Fright (CIF) contract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333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DEPARTMENT OF BUSINESS ADMINISTRATION</vt:lpstr>
      <vt:lpstr>EXPORTS</vt:lpstr>
      <vt:lpstr>EXPORT DOCUMENTATION</vt:lpstr>
      <vt:lpstr>Principal documents</vt:lpstr>
      <vt:lpstr>Auxiliary documents</vt:lpstr>
      <vt:lpstr>Export Procedure</vt:lpstr>
      <vt:lpstr>Export Procedure</vt:lpstr>
      <vt:lpstr>Export Procedure</vt:lpstr>
      <vt:lpstr>   5. Commercial documents </vt:lpstr>
      <vt:lpstr>6.Obtaining export incentives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Documents &amp; Procedure</dc:title>
  <dc:creator>SKAJ-LAPTOP</dc:creator>
  <cp:lastModifiedBy>SKAJ-LAPTOP</cp:lastModifiedBy>
  <cp:revision>7</cp:revision>
  <dcterms:created xsi:type="dcterms:W3CDTF">2020-10-19T16:22:38Z</dcterms:created>
  <dcterms:modified xsi:type="dcterms:W3CDTF">2020-10-21T06:28:49Z</dcterms:modified>
</cp:coreProperties>
</file>