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055F16C-D2DA-4DD6-B775-A209B5E2629A}" type="datetimeFigureOut">
              <a:rPr lang="en-US" smtClean="0"/>
              <a:pPr/>
              <a:t>10/20/2020</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0730781-9E1A-44BD-9DD2-7C05C0413309}"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055F16C-D2DA-4DD6-B775-A209B5E2629A}" type="datetimeFigureOut">
              <a:rPr lang="en-US" smtClean="0"/>
              <a:pPr/>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730781-9E1A-44BD-9DD2-7C05C041330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F0730781-9E1A-44BD-9DD2-7C05C0413309}"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055F16C-D2DA-4DD6-B775-A209B5E2629A}" type="datetimeFigureOut">
              <a:rPr lang="en-US" smtClean="0"/>
              <a:pPr/>
              <a:t>10/20/2020</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055F16C-D2DA-4DD6-B775-A209B5E2629A}" type="datetimeFigureOut">
              <a:rPr lang="en-US" smtClean="0"/>
              <a:pPr/>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F0730781-9E1A-44BD-9DD2-7C05C0413309}"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A055F16C-D2DA-4DD6-B775-A209B5E2629A}" type="datetimeFigureOut">
              <a:rPr lang="en-US" smtClean="0"/>
              <a:pPr/>
              <a:t>10/20/2020</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0730781-9E1A-44BD-9DD2-7C05C0413309}"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A055F16C-D2DA-4DD6-B775-A209B5E2629A}" type="datetimeFigureOut">
              <a:rPr lang="en-US" smtClean="0"/>
              <a:pPr/>
              <a:t>10/20/2020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730781-9E1A-44BD-9DD2-7C05C0413309}"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055F16C-D2DA-4DD6-B775-A209B5E2629A}" type="datetimeFigureOut">
              <a:rPr lang="en-US" smtClean="0"/>
              <a:pPr/>
              <a:t>10/20/2020</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F0730781-9E1A-44BD-9DD2-7C05C0413309}"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055F16C-D2DA-4DD6-B775-A209B5E2629A}" type="datetimeFigureOut">
              <a:rPr lang="en-US" smtClean="0"/>
              <a:pPr/>
              <a:t>10/20/2020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F0730781-9E1A-44BD-9DD2-7C05C041330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A055F16C-D2DA-4DD6-B775-A209B5E2629A}" type="datetimeFigureOut">
              <a:rPr lang="en-US" smtClean="0"/>
              <a:pPr/>
              <a:t>10/20/2020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F0730781-9E1A-44BD-9DD2-7C05C041330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F0730781-9E1A-44BD-9DD2-7C05C0413309}"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A055F16C-D2DA-4DD6-B775-A209B5E2629A}" type="datetimeFigureOut">
              <a:rPr lang="en-US" smtClean="0"/>
              <a:pPr/>
              <a:t>10/20/2020</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F0730781-9E1A-44BD-9DD2-7C05C0413309}"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A055F16C-D2DA-4DD6-B775-A209B5E2629A}" type="datetimeFigureOut">
              <a:rPr lang="en-US" smtClean="0"/>
              <a:pPr/>
              <a:t>10/20/2020</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A055F16C-D2DA-4DD6-B775-A209B5E2629A}" type="datetimeFigureOut">
              <a:rPr lang="en-US" smtClean="0"/>
              <a:pPr/>
              <a:t>10/20/2020</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F0730781-9E1A-44BD-9DD2-7C05C0413309}"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inc.com/suzanne-lucas/your-business-reputation-may-just-depend-on-your-next-email.html" TargetMode="External"/><Relationship Id="rId2" Type="http://schemas.openxmlformats.org/officeDocument/2006/relationships/hyperlink" Target="https://www.inc.com/suzanne-lucas/really-smart-people-you-would-never-want-to-hire.html" TargetMode="External"/><Relationship Id="rId1" Type="http://schemas.openxmlformats.org/officeDocument/2006/relationships/slideLayout" Target="../slideLayouts/slideLayout2.xml"/><Relationship Id="rId4" Type="http://schemas.openxmlformats.org/officeDocument/2006/relationships/hyperlink" Target="https://www.inc.com/minda-zetlin/ss/body-language-mistakes-even-smart-people-make.html"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s://www.inc.com/jeff-haden/27-most-common-job-interview-questions-and-answers.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2000" dirty="0" smtClean="0">
                <a:latin typeface="Arial Black" pitchFamily="34" charset="0"/>
              </a:rPr>
              <a:t>A.ABDULHAKEEM</a:t>
            </a:r>
          </a:p>
          <a:p>
            <a:r>
              <a:rPr lang="en-US" sz="2000" dirty="0" smtClean="0">
                <a:latin typeface="Arial Black" pitchFamily="34" charset="0"/>
              </a:rPr>
              <a:t>SUBJECT : INTERVIEW </a:t>
            </a:r>
            <a:r>
              <a:rPr lang="en-US" sz="2000" dirty="0" smtClean="0">
                <a:latin typeface="Arial Black" pitchFamily="34" charset="0"/>
              </a:rPr>
              <a:t>PROCEDURE</a:t>
            </a:r>
          </a:p>
          <a:p>
            <a:r>
              <a:rPr lang="en-US" sz="2000" smtClean="0">
                <a:latin typeface="Arial Black" pitchFamily="34" charset="0"/>
              </a:rPr>
              <a:t>CLASS : IIIBBA </a:t>
            </a:r>
            <a:r>
              <a:rPr lang="en-US" sz="2000" smtClean="0">
                <a:latin typeface="Arial Black" pitchFamily="34" charset="0"/>
              </a:rPr>
              <a:t> </a:t>
            </a:r>
            <a:endParaRPr lang="en-US" sz="2000" dirty="0">
              <a:latin typeface="Arial Black" pitchFamily="34" charset="0"/>
            </a:endParaRPr>
          </a:p>
        </p:txBody>
      </p:sp>
      <p:sp>
        <p:nvSpPr>
          <p:cNvPr id="2" name="Title 1"/>
          <p:cNvSpPr>
            <a:spLocks noGrp="1"/>
          </p:cNvSpPr>
          <p:nvPr>
            <p:ph type="ctrTitle"/>
          </p:nvPr>
        </p:nvSpPr>
        <p:spPr/>
        <p:txBody>
          <a:bodyPr>
            <a:normAutofit/>
          </a:bodyPr>
          <a:lstStyle/>
          <a:p>
            <a:r>
              <a:rPr lang="en-US" dirty="0" smtClean="0"/>
              <a:t>DEPARTMENT OF BUSINESS ADMINISTRATION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Interview </a:t>
            </a:r>
            <a:endParaRPr lang="en-US" dirty="0"/>
          </a:p>
        </p:txBody>
      </p:sp>
      <p:sp>
        <p:nvSpPr>
          <p:cNvPr id="3" name="Content Placeholder 2"/>
          <p:cNvSpPr>
            <a:spLocks noGrp="1"/>
          </p:cNvSpPr>
          <p:nvPr>
            <p:ph sz="quarter" idx="1"/>
          </p:nvPr>
        </p:nvSpPr>
        <p:spPr/>
        <p:txBody>
          <a:bodyPr>
            <a:normAutofit/>
          </a:bodyPr>
          <a:lstStyle/>
          <a:p>
            <a:r>
              <a:rPr lang="en-US" dirty="0"/>
              <a:t>The </a:t>
            </a:r>
            <a:r>
              <a:rPr lang="en-US" b="1" dirty="0"/>
              <a:t>interview process</a:t>
            </a:r>
            <a:r>
              <a:rPr lang="en-US" dirty="0"/>
              <a:t> is a multi-stage </a:t>
            </a:r>
            <a:r>
              <a:rPr lang="en-US" b="1" dirty="0"/>
              <a:t>process</a:t>
            </a:r>
            <a:r>
              <a:rPr lang="en-US" dirty="0"/>
              <a:t> for hiring new employees. </a:t>
            </a:r>
            <a:r>
              <a:rPr lang="en-US" dirty="0" smtClean="0"/>
              <a:t>The </a:t>
            </a:r>
            <a:r>
              <a:rPr lang="en-US" b="1" dirty="0" smtClean="0"/>
              <a:t>interview </a:t>
            </a:r>
            <a:r>
              <a:rPr lang="en-US" b="1" dirty="0"/>
              <a:t>process</a:t>
            </a:r>
            <a:r>
              <a:rPr lang="en-US" dirty="0"/>
              <a:t> typically includes the following steps: writing a job description, posting a job, scheduling </a:t>
            </a:r>
            <a:r>
              <a:rPr lang="en-US" b="1" dirty="0"/>
              <a:t>interviews</a:t>
            </a:r>
            <a:r>
              <a:rPr lang="en-US" dirty="0"/>
              <a:t>, conducting preliminary </a:t>
            </a:r>
            <a:r>
              <a:rPr lang="en-US" b="1" dirty="0"/>
              <a:t>interviews</a:t>
            </a:r>
            <a:r>
              <a:rPr lang="en-US" dirty="0"/>
              <a:t>, conducting in-person </a:t>
            </a:r>
            <a:r>
              <a:rPr lang="en-US" b="1" dirty="0"/>
              <a:t>interviews</a:t>
            </a:r>
            <a:r>
              <a:rPr lang="en-US" dirty="0"/>
              <a:t>, following up with candidates and making a </a:t>
            </a:r>
            <a:r>
              <a:rPr lang="en-US" dirty="0" smtClean="0"/>
              <a:t>hire.</a:t>
            </a:r>
            <a:r>
              <a:rPr lang="en-US" dirty="0"/>
              <a:t/>
            </a:r>
            <a:br>
              <a:rPr lang="en-US" dirty="0"/>
            </a:b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
            </a:r>
            <a:br>
              <a:rPr lang="en-US" b="1" dirty="0" smtClean="0"/>
            </a:br>
            <a:r>
              <a:rPr lang="en-US" b="1" dirty="0" smtClean="0"/>
              <a:t>Interview Process Steps</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fontScale="92500" lnSpcReduction="20000"/>
          </a:bodyPr>
          <a:lstStyle/>
          <a:p>
            <a:pPr>
              <a:buNone/>
            </a:pPr>
            <a:r>
              <a:rPr lang="en-US" dirty="0" smtClean="0"/>
              <a:t>Interviews are typically broken down into these 5 stages of the interview process:</a:t>
            </a:r>
          </a:p>
          <a:p>
            <a:r>
              <a:rPr lang="en-US" dirty="0" smtClean="0"/>
              <a:t>Introductions</a:t>
            </a:r>
          </a:p>
          <a:p>
            <a:r>
              <a:rPr lang="en-US" dirty="0" smtClean="0"/>
              <a:t>Small Talk</a:t>
            </a:r>
          </a:p>
          <a:p>
            <a:r>
              <a:rPr lang="en-US" dirty="0" smtClean="0"/>
              <a:t>Information Gathering</a:t>
            </a:r>
          </a:p>
          <a:p>
            <a:r>
              <a:rPr lang="en-US" dirty="0" smtClean="0"/>
              <a:t>Question/Answer</a:t>
            </a:r>
          </a:p>
          <a:p>
            <a:r>
              <a:rPr lang="en-US" dirty="0" smtClean="0"/>
              <a:t>Wrapping Up</a:t>
            </a:r>
          </a:p>
          <a:p>
            <a:pPr>
              <a:buNone/>
            </a:pPr>
            <a:r>
              <a:rPr lang="en-US" dirty="0" smtClean="0"/>
              <a:t>                   Understanding the steps in the interview process will help your company standardize its interview process; leading to better, more qualified hires over the long term.</a:t>
            </a:r>
          </a:p>
          <a:p>
            <a:pPr>
              <a:buNone/>
            </a:pPr>
            <a:r>
              <a:rPr lang="en-US" dirty="0" smtClean="0"/>
              <a:t/>
            </a:r>
            <a:br>
              <a:rPr lang="en-US" dirty="0" smtClean="0"/>
            </a:b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pitchFamily="34" charset="0"/>
              </a:rPr>
              <a:t>TYPES OF INTERVIEW </a:t>
            </a:r>
            <a:endParaRPr lang="en-US" dirty="0">
              <a:latin typeface="Arial Black" pitchFamily="34" charset="0"/>
            </a:endParaRPr>
          </a:p>
        </p:txBody>
      </p:sp>
      <p:pic>
        <p:nvPicPr>
          <p:cNvPr id="1026" name="Picture 2" descr="C:\Users\GOD\Desktop\types-of-interview.png"/>
          <p:cNvPicPr>
            <a:picLocks noGrp="1" noChangeAspect="1" noChangeArrowheads="1"/>
          </p:cNvPicPr>
          <p:nvPr>
            <p:ph sz="quarter" idx="1"/>
          </p:nvPr>
        </p:nvPicPr>
        <p:blipFill>
          <a:blip r:embed="rId2" cstate="print"/>
          <a:srcRect/>
          <a:stretch>
            <a:fillRect/>
          </a:stretch>
        </p:blipFill>
        <p:spPr bwMode="auto">
          <a:xfrm>
            <a:off x="2272073" y="1527175"/>
            <a:ext cx="4563341" cy="45720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pitchFamily="34" charset="0"/>
              </a:rPr>
              <a:t>INTERVIEW SKILLS</a:t>
            </a:r>
            <a:endParaRPr lang="en-US" dirty="0">
              <a:latin typeface="Arial Black" pitchFamily="34" charset="0"/>
            </a:endParaRPr>
          </a:p>
        </p:txBody>
      </p:sp>
      <p:sp>
        <p:nvSpPr>
          <p:cNvPr id="3" name="Content Placeholder 2"/>
          <p:cNvSpPr>
            <a:spLocks noGrp="1"/>
          </p:cNvSpPr>
          <p:nvPr>
            <p:ph sz="quarter" idx="1"/>
          </p:nvPr>
        </p:nvSpPr>
        <p:spPr/>
        <p:txBody>
          <a:bodyPr/>
          <a:lstStyle/>
          <a:p>
            <a:endParaRPr lang="en-US" dirty="0" smtClean="0"/>
          </a:p>
          <a:p>
            <a:r>
              <a:rPr lang="en-US" dirty="0" smtClean="0"/>
              <a:t>A positive attitude and polite </a:t>
            </a:r>
            <a:r>
              <a:rPr lang="en-US" dirty="0" err="1" smtClean="0"/>
              <a:t>behaviour</a:t>
            </a:r>
            <a:r>
              <a:rPr lang="en-US" dirty="0" smtClean="0"/>
              <a:t> can go a long way in impressing people. Remember, the </a:t>
            </a:r>
            <a:r>
              <a:rPr lang="en-US" b="1" dirty="0" smtClean="0"/>
              <a:t>interview</a:t>
            </a:r>
            <a:r>
              <a:rPr lang="en-US" dirty="0" smtClean="0"/>
              <a:t> is all about you and how well you represent yourself. So be confident and follow the above tips. We are sure you will be able to do a good job.</a:t>
            </a:r>
          </a:p>
          <a:p>
            <a:pPr>
              <a:buNone/>
            </a:pPr>
            <a:r>
              <a:rPr lang="en-US" dirty="0" smtClean="0"/>
              <a:t/>
            </a:r>
            <a:br>
              <a:rPr lang="en-US" dirty="0" smtClean="0"/>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pitchFamily="34" charset="0"/>
              </a:rPr>
              <a:t>10 INTERVEW SKILLS</a:t>
            </a:r>
            <a:endParaRPr lang="en-US" dirty="0">
              <a:latin typeface="Arial Black" pitchFamily="34" charset="0"/>
            </a:endParaRPr>
          </a:p>
        </p:txBody>
      </p:sp>
      <p:sp>
        <p:nvSpPr>
          <p:cNvPr id="3" name="Content Placeholder 2"/>
          <p:cNvSpPr>
            <a:spLocks noGrp="1"/>
          </p:cNvSpPr>
          <p:nvPr>
            <p:ph sz="quarter" idx="1"/>
          </p:nvPr>
        </p:nvSpPr>
        <p:spPr/>
        <p:txBody>
          <a:bodyPr>
            <a:normAutofit fontScale="47500" lnSpcReduction="20000"/>
          </a:bodyPr>
          <a:lstStyle/>
          <a:p>
            <a:r>
              <a:rPr lang="en-US" b="1" dirty="0" smtClean="0">
                <a:solidFill>
                  <a:schemeClr val="tx1">
                    <a:lumMod val="95000"/>
                    <a:lumOff val="5000"/>
                  </a:schemeClr>
                </a:solidFill>
              </a:rPr>
              <a:t>1. Do your background research.</a:t>
            </a:r>
          </a:p>
          <a:p>
            <a:pPr>
              <a:buNone/>
            </a:pPr>
            <a:r>
              <a:rPr lang="en-US" dirty="0" smtClean="0">
                <a:solidFill>
                  <a:schemeClr val="tx1">
                    <a:lumMod val="95000"/>
                    <a:lumOff val="5000"/>
                  </a:schemeClr>
                </a:solidFill>
              </a:rPr>
              <a:t>                              This may not seem like an actual interview skill, but it is. If you walk into an interview saying, "Now, what do you do again?" and "Do you guys have funding yet?" you're doomed before you begin. No matter how </a:t>
            </a:r>
            <a:r>
              <a:rPr lang="en-US" dirty="0" smtClean="0">
                <a:solidFill>
                  <a:schemeClr val="tx1">
                    <a:lumMod val="95000"/>
                    <a:lumOff val="5000"/>
                  </a:schemeClr>
                </a:solidFill>
                <a:hlinkClick r:id="rId2"/>
              </a:rPr>
              <a:t>sparkly your personality is</a:t>
            </a:r>
            <a:r>
              <a:rPr lang="en-US" dirty="0" smtClean="0">
                <a:solidFill>
                  <a:schemeClr val="tx1">
                    <a:lumMod val="95000"/>
                    <a:lumOff val="5000"/>
                  </a:schemeClr>
                </a:solidFill>
              </a:rPr>
              <a:t>, you have to do the background research.</a:t>
            </a:r>
          </a:p>
          <a:p>
            <a:r>
              <a:rPr lang="en-US" b="1" dirty="0" smtClean="0">
                <a:solidFill>
                  <a:schemeClr val="tx1">
                    <a:lumMod val="95000"/>
                    <a:lumOff val="5000"/>
                  </a:schemeClr>
                </a:solidFill>
              </a:rPr>
              <a:t>2. Be polite to everyone.</a:t>
            </a:r>
          </a:p>
          <a:p>
            <a:pPr>
              <a:buNone/>
            </a:pPr>
            <a:r>
              <a:rPr lang="en-US" dirty="0" smtClean="0">
                <a:solidFill>
                  <a:schemeClr val="tx1">
                    <a:lumMod val="95000"/>
                    <a:lumOff val="5000"/>
                  </a:schemeClr>
                </a:solidFill>
              </a:rPr>
              <a:t>                              You may have heard stories of people </a:t>
            </a:r>
            <a:r>
              <a:rPr lang="en-US" dirty="0" smtClean="0">
                <a:solidFill>
                  <a:schemeClr val="tx1">
                    <a:lumMod val="95000"/>
                    <a:lumOff val="5000"/>
                  </a:schemeClr>
                </a:solidFill>
                <a:hlinkClick r:id="rId3"/>
              </a:rPr>
              <a:t>who were rude to the receptionist</a:t>
            </a:r>
            <a:r>
              <a:rPr lang="en-US" dirty="0" smtClean="0">
                <a:solidFill>
                  <a:schemeClr val="tx1">
                    <a:lumMod val="95000"/>
                    <a:lumOff val="5000"/>
                  </a:schemeClr>
                </a:solidFill>
              </a:rPr>
              <a:t>, cut someone off in the parking lot, or yelled at the barista at the coffee shop around the corner and then didn't get the job. These things happen, and they can ruin your chances. I will never, ever, not in a million years hire the person who is rude to the receptionist or barista. Many recruiters and hiring managers feel the same.</a:t>
            </a:r>
          </a:p>
          <a:p>
            <a:r>
              <a:rPr lang="en-US" b="1" dirty="0" smtClean="0">
                <a:solidFill>
                  <a:schemeClr val="tx1">
                    <a:lumMod val="95000"/>
                    <a:lumOff val="5000"/>
                  </a:schemeClr>
                </a:solidFill>
              </a:rPr>
              <a:t>3. Watch your body language.</a:t>
            </a:r>
          </a:p>
          <a:p>
            <a:pPr>
              <a:buNone/>
            </a:pPr>
            <a:r>
              <a:rPr lang="en-US" dirty="0" smtClean="0">
                <a:solidFill>
                  <a:schemeClr val="tx1">
                    <a:lumMod val="95000"/>
                    <a:lumOff val="5000"/>
                  </a:schemeClr>
                </a:solidFill>
              </a:rPr>
              <a:t>                              This one is a bit harder. My </a:t>
            </a:r>
            <a:r>
              <a:rPr lang="en-US" i="1" dirty="0" smtClean="0">
                <a:solidFill>
                  <a:schemeClr val="tx1">
                    <a:lumMod val="95000"/>
                    <a:lumOff val="5000"/>
                  </a:schemeClr>
                </a:solidFill>
              </a:rPr>
              <a:t>Inc.</a:t>
            </a:r>
            <a:r>
              <a:rPr lang="en-US" dirty="0" smtClean="0">
                <a:solidFill>
                  <a:schemeClr val="tx1">
                    <a:lumMod val="95000"/>
                    <a:lumOff val="5000"/>
                  </a:schemeClr>
                </a:solidFill>
              </a:rPr>
              <a:t> colleague </a:t>
            </a:r>
            <a:r>
              <a:rPr lang="en-US" dirty="0" err="1" smtClean="0">
                <a:solidFill>
                  <a:schemeClr val="tx1">
                    <a:lumMod val="95000"/>
                    <a:lumOff val="5000"/>
                  </a:schemeClr>
                </a:solidFill>
              </a:rPr>
              <a:t>Minda</a:t>
            </a:r>
            <a:r>
              <a:rPr lang="en-US" dirty="0" smtClean="0">
                <a:solidFill>
                  <a:schemeClr val="tx1">
                    <a:lumMod val="95000"/>
                    <a:lumOff val="5000"/>
                  </a:schemeClr>
                </a:solidFill>
              </a:rPr>
              <a:t> </a:t>
            </a:r>
            <a:r>
              <a:rPr lang="en-US" dirty="0" err="1" smtClean="0">
                <a:solidFill>
                  <a:schemeClr val="tx1">
                    <a:lumMod val="95000"/>
                    <a:lumOff val="5000"/>
                  </a:schemeClr>
                </a:solidFill>
              </a:rPr>
              <a:t>Zetlin</a:t>
            </a:r>
            <a:r>
              <a:rPr lang="en-US" dirty="0" smtClean="0">
                <a:solidFill>
                  <a:schemeClr val="tx1">
                    <a:lumMod val="95000"/>
                    <a:lumOff val="5000"/>
                  </a:schemeClr>
                </a:solidFill>
              </a:rPr>
              <a:t> </a:t>
            </a:r>
            <a:r>
              <a:rPr lang="en-US" dirty="0" smtClean="0">
                <a:solidFill>
                  <a:schemeClr val="tx1">
                    <a:lumMod val="95000"/>
                    <a:lumOff val="5000"/>
                  </a:schemeClr>
                </a:solidFill>
                <a:hlinkClick r:id="rId4"/>
              </a:rPr>
              <a:t>listed 21 body language mistakes that people make</a:t>
            </a:r>
            <a:r>
              <a:rPr lang="en-US" dirty="0" smtClean="0">
                <a:solidFill>
                  <a:schemeClr val="tx1">
                    <a:lumMod val="95000"/>
                    <a:lumOff val="5000"/>
                  </a:schemeClr>
                </a:solidFill>
              </a:rPr>
              <a:t>. Some of them are especially important in an interview. For instance:</a:t>
            </a:r>
          </a:p>
          <a:p>
            <a:pPr>
              <a:buNone/>
            </a:pPr>
            <a:r>
              <a:rPr lang="en-US" dirty="0" smtClean="0">
                <a:solidFill>
                  <a:schemeClr val="tx1">
                    <a:lumMod val="95000"/>
                    <a:lumOff val="5000"/>
                  </a:schemeClr>
                </a:solidFill>
              </a:rPr>
              <a:t>Lean in or sit up straight to show you're interested.</a:t>
            </a:r>
          </a:p>
          <a:p>
            <a:pPr>
              <a:buNone/>
            </a:pPr>
            <a:r>
              <a:rPr lang="en-US" dirty="0" smtClean="0">
                <a:solidFill>
                  <a:schemeClr val="tx1">
                    <a:lumMod val="95000"/>
                    <a:lumOff val="5000"/>
                  </a:schemeClr>
                </a:solidFill>
              </a:rPr>
              <a:t>Keep eye contact so you look honest, but don't just lock in a stare, because then you look aggressive.</a:t>
            </a:r>
          </a:p>
          <a:p>
            <a:pPr>
              <a:buNone/>
            </a:pPr>
            <a:r>
              <a:rPr lang="en-US" dirty="0" smtClean="0">
                <a:solidFill>
                  <a:schemeClr val="tx1">
                    <a:lumMod val="95000"/>
                    <a:lumOff val="5000"/>
                  </a:schemeClr>
                </a:solidFill>
              </a:rPr>
              <a:t>Don't nod too much. Yes, you want to show agreement, but too many nods and you start to look like you don't truly care.</a:t>
            </a:r>
          </a:p>
          <a:p>
            <a:r>
              <a:rPr lang="en-US" b="1" dirty="0" smtClean="0">
                <a:solidFill>
                  <a:schemeClr val="tx1">
                    <a:lumMod val="95000"/>
                    <a:lumOff val="5000"/>
                  </a:schemeClr>
                </a:solidFill>
              </a:rPr>
              <a:t>4. Watch your real language.</a:t>
            </a:r>
          </a:p>
          <a:p>
            <a:pPr>
              <a:buNone/>
            </a:pPr>
            <a:r>
              <a:rPr lang="en-US" dirty="0" smtClean="0">
                <a:solidFill>
                  <a:schemeClr val="tx1">
                    <a:lumMod val="95000"/>
                    <a:lumOff val="5000"/>
                  </a:schemeClr>
                </a:solidFill>
              </a:rPr>
              <a:t>                            If you have a potty mouth, save it for your friends, and not for the interview. If the interviewer is letting the f-bombs fly, you can feel more comfortable doing the same, but otherwise, use words that express your actual feelings and ideas.</a:t>
            </a:r>
          </a:p>
          <a:p>
            <a:r>
              <a:rPr lang="en-US" b="1" dirty="0" smtClean="0">
                <a:solidFill>
                  <a:schemeClr val="tx1">
                    <a:lumMod val="95000"/>
                    <a:lumOff val="5000"/>
                  </a:schemeClr>
                </a:solidFill>
              </a:rPr>
              <a:t>5. Review your own resume.</a:t>
            </a:r>
          </a:p>
          <a:p>
            <a:pPr>
              <a:buNone/>
            </a:pPr>
            <a:r>
              <a:rPr lang="en-US" dirty="0" smtClean="0">
                <a:solidFill>
                  <a:schemeClr val="tx1">
                    <a:lumMod val="95000"/>
                    <a:lumOff val="5000"/>
                  </a:schemeClr>
                </a:solidFill>
              </a:rPr>
              <a:t>                      You know what you did, right? Are you sure? I once got caught off guard in an interview when the hiring manager asked me a specific question about an accomplishment on my resume. I had to stumble for a minute before my brain latched on to what she was talking about. Don't make that mistake. Refresh your memory, especially old jobs.</a:t>
            </a:r>
          </a:p>
          <a:p>
            <a:endParaRPr lang="en-US" dirty="0">
              <a:solidFill>
                <a:schemeClr val="tx1">
                  <a:lumMod val="95000"/>
                  <a:lumOff val="5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Autofit/>
          </a:bodyPr>
          <a:lstStyle/>
          <a:p>
            <a:r>
              <a:rPr lang="en-US" sz="1200" b="1" dirty="0" smtClean="0">
                <a:solidFill>
                  <a:schemeClr val="tx1">
                    <a:lumMod val="95000"/>
                    <a:lumOff val="5000"/>
                  </a:schemeClr>
                </a:solidFill>
                <a:latin typeface="+mj-lt"/>
              </a:rPr>
              <a:t>6. Prepare for standard questions.</a:t>
            </a:r>
          </a:p>
          <a:p>
            <a:pPr>
              <a:buNone/>
            </a:pPr>
            <a:r>
              <a:rPr lang="en-US" sz="1200" dirty="0" smtClean="0">
                <a:solidFill>
                  <a:schemeClr val="tx1">
                    <a:lumMod val="95000"/>
                    <a:lumOff val="5000"/>
                  </a:schemeClr>
                </a:solidFill>
                <a:latin typeface="+mj-lt"/>
              </a:rPr>
              <a:t>                            Lots of interviewers are going to ask you to "tell me about a time when ..." followed by something appropriate for your field and this particular job. You should have great answers prepared for this. Brainstorm a list of possible questions and work on your answers. Another </a:t>
            </a:r>
            <a:r>
              <a:rPr lang="en-US" sz="1200" i="1" dirty="0" smtClean="0">
                <a:solidFill>
                  <a:schemeClr val="tx1">
                    <a:lumMod val="95000"/>
                    <a:lumOff val="5000"/>
                  </a:schemeClr>
                </a:solidFill>
                <a:latin typeface="+mj-lt"/>
              </a:rPr>
              <a:t>Inc.</a:t>
            </a:r>
            <a:r>
              <a:rPr lang="en-US" sz="1200" dirty="0" smtClean="0">
                <a:solidFill>
                  <a:schemeClr val="tx1">
                    <a:lumMod val="95000"/>
                    <a:lumOff val="5000"/>
                  </a:schemeClr>
                </a:solidFill>
                <a:latin typeface="+mj-lt"/>
              </a:rPr>
              <a:t> colleague, Jeff Haden, just listed the </a:t>
            </a:r>
            <a:r>
              <a:rPr lang="en-US" sz="1200" dirty="0" smtClean="0">
                <a:solidFill>
                  <a:schemeClr val="tx1">
                    <a:lumMod val="95000"/>
                    <a:lumOff val="5000"/>
                  </a:schemeClr>
                </a:solidFill>
                <a:latin typeface="+mj-lt"/>
                <a:hlinkClick r:id="rId2"/>
              </a:rPr>
              <a:t>27 Most Common Job Interview Questions and Answers</a:t>
            </a:r>
            <a:r>
              <a:rPr lang="en-US" sz="1200" dirty="0" smtClean="0">
                <a:solidFill>
                  <a:schemeClr val="tx1">
                    <a:lumMod val="95000"/>
                    <a:lumOff val="5000"/>
                  </a:schemeClr>
                </a:solidFill>
                <a:latin typeface="+mj-lt"/>
              </a:rPr>
              <a:t>. Definitely, review these questions before arriving at a job interview.</a:t>
            </a:r>
          </a:p>
          <a:p>
            <a:r>
              <a:rPr lang="en-US" sz="1200" b="1" dirty="0" smtClean="0">
                <a:solidFill>
                  <a:schemeClr val="tx1">
                    <a:lumMod val="95000"/>
                    <a:lumOff val="5000"/>
                  </a:schemeClr>
                </a:solidFill>
                <a:latin typeface="+mj-lt"/>
              </a:rPr>
              <a:t>7. Prepare your wardrobe.</a:t>
            </a:r>
          </a:p>
          <a:p>
            <a:pPr>
              <a:buNone/>
            </a:pPr>
            <a:r>
              <a:rPr lang="en-US" sz="1200" dirty="0" smtClean="0">
                <a:solidFill>
                  <a:schemeClr val="tx1">
                    <a:lumMod val="95000"/>
                    <a:lumOff val="5000"/>
                  </a:schemeClr>
                </a:solidFill>
                <a:latin typeface="+mj-lt"/>
              </a:rPr>
              <a:t>                                    Yes, people judge you by what you're wearing. Most interviewers aren't going to care the brand of your jacket, or if the heel of your shoe is scuffed, but you should be dressed appropriately. Generally, for most professional jobs that means a suit, or one step lower. If you're concerned, go to their parking lot before the interview and watch people come out. If their style is business casual, you should wear a suit. If they are wearing jean and flip flops, you're probably fine in business casual, but better to be overdressed than underdressed, in most industries.</a:t>
            </a:r>
          </a:p>
          <a:p>
            <a:r>
              <a:rPr lang="en-US" sz="1200" b="1" dirty="0" smtClean="0">
                <a:solidFill>
                  <a:schemeClr val="tx1">
                    <a:lumMod val="95000"/>
                    <a:lumOff val="5000"/>
                  </a:schemeClr>
                </a:solidFill>
                <a:latin typeface="+mj-lt"/>
              </a:rPr>
              <a:t>8. Prepare your questions.</a:t>
            </a:r>
          </a:p>
          <a:p>
            <a:pPr>
              <a:buNone/>
            </a:pPr>
            <a:r>
              <a:rPr lang="en-US" sz="1200" dirty="0" smtClean="0">
                <a:solidFill>
                  <a:schemeClr val="tx1">
                    <a:lumMod val="95000"/>
                    <a:lumOff val="5000"/>
                  </a:schemeClr>
                </a:solidFill>
                <a:latin typeface="+mj-lt"/>
              </a:rPr>
              <a:t>                              Don't ask questions that could be answered by looking at the company website. Do ask questions about the challenges of the position, what success looks like, and how this position fits in with the organization's goals. Remember, you want to look like you're really interested in succeeding in this position, and you need this information to do so.</a:t>
            </a:r>
          </a:p>
          <a:p>
            <a:r>
              <a:rPr lang="en-US" sz="1200" b="1" dirty="0" smtClean="0">
                <a:solidFill>
                  <a:schemeClr val="tx1">
                    <a:lumMod val="95000"/>
                    <a:lumOff val="5000"/>
                  </a:schemeClr>
                </a:solidFill>
                <a:latin typeface="+mj-lt"/>
              </a:rPr>
              <a:t>9. Don't badmouth your former employer.</a:t>
            </a:r>
          </a:p>
          <a:p>
            <a:pPr>
              <a:buNone/>
            </a:pPr>
            <a:r>
              <a:rPr lang="en-US" sz="1200" dirty="0" smtClean="0">
                <a:solidFill>
                  <a:schemeClr val="tx1">
                    <a:lumMod val="95000"/>
                    <a:lumOff val="5000"/>
                  </a:schemeClr>
                </a:solidFill>
                <a:latin typeface="+mj-lt"/>
              </a:rPr>
              <a:t>                               You're most likely going to be asked why you're looking to leave your current job (or why you left your last job if you're unemployed). Don't lie, but don't be super negative either. "My boss is a huge jerk. She is nit-picky, plays favorites, and smells like tuna fish." These things may all be true, but you don't come out looking good. Figure out how to explain why you're leaving, why you got fired, what you learned from it, and how this all means this new job is a great fit.</a:t>
            </a:r>
          </a:p>
          <a:p>
            <a:r>
              <a:rPr lang="en-US" sz="1200" b="1" dirty="0" smtClean="0">
                <a:solidFill>
                  <a:schemeClr val="tx1">
                    <a:lumMod val="95000"/>
                    <a:lumOff val="5000"/>
                  </a:schemeClr>
                </a:solidFill>
                <a:latin typeface="+mj-lt"/>
              </a:rPr>
              <a:t>10. Don't forget the thank you card.</a:t>
            </a:r>
          </a:p>
          <a:p>
            <a:pPr>
              <a:buNone/>
            </a:pPr>
            <a:r>
              <a:rPr lang="en-US" sz="1200" dirty="0" smtClean="0">
                <a:solidFill>
                  <a:schemeClr val="tx1">
                    <a:lumMod val="95000"/>
                    <a:lumOff val="5000"/>
                  </a:schemeClr>
                </a:solidFill>
                <a:latin typeface="+mj-lt"/>
              </a:rPr>
              <a:t>                             It doesn't have to be a card anymore; an email will do just fine. You can get hired without one, but it's a nice gesture to send a quick follow up email to the hiring manager and recruiter. It keeps you in their minds and shows your politeness, which brings this full circle. You begin by being nice to everyone, and you end the interview by being nice to everyone, and you increase your chances.</a:t>
            </a:r>
          </a:p>
          <a:p>
            <a:pPr>
              <a:buNone/>
            </a:pPr>
            <a:r>
              <a:rPr lang="en-US" sz="1200" dirty="0" smtClean="0">
                <a:solidFill>
                  <a:schemeClr val="tx1">
                    <a:lumMod val="95000"/>
                    <a:lumOff val="5000"/>
                  </a:schemeClr>
                </a:solidFill>
                <a:latin typeface="+mj-lt"/>
              </a:rPr>
              <a:t>                                    </a:t>
            </a:r>
          </a:p>
          <a:p>
            <a:pPr>
              <a:buNone/>
            </a:pPr>
            <a:endParaRPr lang="en-US" sz="1200" dirty="0">
              <a:solidFill>
                <a:schemeClr val="tx1">
                  <a:lumMod val="95000"/>
                  <a:lumOff val="5000"/>
                </a:schemeClr>
              </a:solidFill>
              <a:latin typeface="+mj-lt"/>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20</TotalTime>
  <Words>207</Words>
  <Application>Microsoft Office PowerPoint</Application>
  <PresentationFormat>On-screen Show (4:3)</PresentationFormat>
  <Paragraphs>45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Civic</vt:lpstr>
      <vt:lpstr>DEPARTMENT OF BUSINESS ADMINISTRATION </vt:lpstr>
      <vt:lpstr>Interview </vt:lpstr>
      <vt:lpstr>  Interview Process Steps </vt:lpstr>
      <vt:lpstr>TYPES OF INTERVIEW </vt:lpstr>
      <vt:lpstr>INTERVIEW SKILLS</vt:lpstr>
      <vt:lpstr>10 INTERVEW SKILLS</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DEPARTMENT OF BUSINESS ADMINISTRATION</dc:title>
  <dc:creator>GOD</dc:creator>
  <cp:lastModifiedBy>GOD</cp:lastModifiedBy>
  <cp:revision>4</cp:revision>
  <dcterms:created xsi:type="dcterms:W3CDTF">2020-10-19T18:04:54Z</dcterms:created>
  <dcterms:modified xsi:type="dcterms:W3CDTF">2020-10-20T08:23:48Z</dcterms:modified>
</cp:coreProperties>
</file>