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380001B-C878-47F3-9E57-6CE08DF334E7}" type="datetimeFigureOut">
              <a:rPr lang="en-US" smtClean="0"/>
              <a:t>10/21/2020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D6035D5-6F4B-43EC-A23A-E4EB8F59BC4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0001B-C878-47F3-9E57-6CE08DF334E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035D5-6F4B-43EC-A23A-E4EB8F59BC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80001B-C878-47F3-9E57-6CE08DF334E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035D5-6F4B-43EC-A23A-E4EB8F59BC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380001B-C878-47F3-9E57-6CE08DF334E7}"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035D5-6F4B-43EC-A23A-E4EB8F59BC4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80001B-C878-47F3-9E57-6CE08DF334E7}" type="datetimeFigureOut">
              <a:rPr lang="en-US" smtClean="0"/>
              <a:t>10/21/2020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D6035D5-6F4B-43EC-A23A-E4EB8F59BC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80001B-C878-47F3-9E57-6CE08DF334E7}"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035D5-6F4B-43EC-A23A-E4EB8F59BC4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80001B-C878-47F3-9E57-6CE08DF334E7}"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035D5-6F4B-43EC-A23A-E4EB8F59BC4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80001B-C878-47F3-9E57-6CE08DF334E7}"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035D5-6F4B-43EC-A23A-E4EB8F59BC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0001B-C878-47F3-9E57-6CE08DF334E7}" type="datetimeFigureOut">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035D5-6F4B-43EC-A23A-E4EB8F59BC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80001B-C878-47F3-9E57-6CE08DF334E7}"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035D5-6F4B-43EC-A23A-E4EB8F59BC4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80001B-C878-47F3-9E57-6CE08DF334E7}" type="datetimeFigureOut">
              <a:rPr lang="en-US" smtClean="0"/>
              <a:t>10/21/2020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D6035D5-6F4B-43EC-A23A-E4EB8F59BC4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380001B-C878-47F3-9E57-6CE08DF334E7}" type="datetimeFigureOut">
              <a:rPr lang="en-US" smtClean="0"/>
              <a:t>10/21/2020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D6035D5-6F4B-43EC-A23A-E4EB8F59BC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b="1" dirty="0" smtClean="0">
                <a:latin typeface="Arial Black" pitchFamily="34" charset="0"/>
              </a:rPr>
              <a:t>P.KAVIMANI</a:t>
            </a:r>
          </a:p>
          <a:p>
            <a:r>
              <a:rPr lang="en-US" b="1" dirty="0" smtClean="0">
                <a:latin typeface="Arial Black" pitchFamily="34" charset="0"/>
              </a:rPr>
              <a:t>SUBJECT : </a:t>
            </a:r>
            <a:r>
              <a:rPr lang="en-US" b="1" dirty="0" smtClean="0">
                <a:latin typeface="Arial Black" pitchFamily="34" charset="0"/>
              </a:rPr>
              <a:t>MANAGEMENT THEORY AND </a:t>
            </a:r>
            <a:r>
              <a:rPr lang="en-US" b="1" dirty="0" smtClean="0">
                <a:latin typeface="Arial Black" pitchFamily="34" charset="0"/>
              </a:rPr>
              <a:t>PRINCPLES</a:t>
            </a:r>
          </a:p>
          <a:p>
            <a:r>
              <a:rPr lang="en-US" b="1" dirty="0" smtClean="0">
                <a:latin typeface="Arial Black" pitchFamily="34" charset="0"/>
              </a:rPr>
              <a:t>CLASS : I BBA</a:t>
            </a:r>
          </a:p>
          <a:p>
            <a:endParaRPr lang="en-US" dirty="0">
              <a:latin typeface="Arial Black" pitchFamily="34" charset="0"/>
            </a:endParaRPr>
          </a:p>
        </p:txBody>
      </p:sp>
      <p:sp>
        <p:nvSpPr>
          <p:cNvPr id="2" name="Title 1"/>
          <p:cNvSpPr>
            <a:spLocks noGrp="1"/>
          </p:cNvSpPr>
          <p:nvPr>
            <p:ph type="ctrTitle"/>
          </p:nvPr>
        </p:nvSpPr>
        <p:spPr/>
        <p:txBody>
          <a:bodyPr/>
          <a:lstStyle/>
          <a:p>
            <a:r>
              <a:rPr lang="en-US" b="1" dirty="0" smtClean="0">
                <a:latin typeface="Arial Black" pitchFamily="34" charset="0"/>
              </a:rPr>
              <a:t>DEPARTMENT OF BUSINESS ADMINISTRATION</a:t>
            </a:r>
            <a:endParaRPr lang="en-US" b="1"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rPr>
              <a:t>           Management</a:t>
            </a:r>
            <a:endParaRPr lang="en-US" b="1" dirty="0">
              <a:latin typeface="Arial Black" pitchFamily="34" charset="0"/>
            </a:endParaRPr>
          </a:p>
        </p:txBody>
      </p:sp>
      <p:sp>
        <p:nvSpPr>
          <p:cNvPr id="3" name="Content Placeholder 2"/>
          <p:cNvSpPr>
            <a:spLocks noGrp="1"/>
          </p:cNvSpPr>
          <p:nvPr>
            <p:ph sz="quarter" idx="1"/>
          </p:nvPr>
        </p:nvSpPr>
        <p:spPr/>
        <p:txBody>
          <a:bodyPr/>
          <a:lstStyle/>
          <a:p>
            <a:r>
              <a:rPr lang="en-US" dirty="0" smtClean="0"/>
              <a:t>Management is the process of planning, organizing, leading, and controlling an organization’s human, financial, physical, and information resources to achieve organizational goals in an efficient and effective manner</a:t>
            </a:r>
            <a:r>
              <a:rPr lang="en-US" dirty="0" smtClean="0"/>
              <a:t>.</a:t>
            </a:r>
          </a:p>
          <a:p>
            <a:r>
              <a:rPr lang="en-US" dirty="0" smtClean="0"/>
              <a:t>The principles of management are the means by which a manager actually manages, that is, get things done through others—individually, in groups, or in organizations.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Black" pitchFamily="34" charset="0"/>
              </a:rPr>
              <a:t>OBJECTIVES OF MANAGEMENT</a:t>
            </a:r>
            <a:endParaRPr lang="en-US" sz="2800" b="1" dirty="0">
              <a:latin typeface="Arial Black" pitchFamily="34" charset="0"/>
            </a:endParaRPr>
          </a:p>
        </p:txBody>
      </p:sp>
      <p:sp>
        <p:nvSpPr>
          <p:cNvPr id="3" name="Content Placeholder 2"/>
          <p:cNvSpPr>
            <a:spLocks noGrp="1"/>
          </p:cNvSpPr>
          <p:nvPr>
            <p:ph sz="quarter" idx="1"/>
          </p:nvPr>
        </p:nvSpPr>
        <p:spPr/>
        <p:txBody>
          <a:bodyPr>
            <a:normAutofit fontScale="62500" lnSpcReduction="20000"/>
          </a:bodyPr>
          <a:lstStyle/>
          <a:p>
            <a:r>
              <a:rPr lang="en-US" dirty="0" smtClean="0"/>
              <a:t>The main objectives of management are:</a:t>
            </a:r>
          </a:p>
          <a:p>
            <a:r>
              <a:rPr lang="en-US" b="1" dirty="0" smtClean="0"/>
              <a:t>Getting Maximum Results with Minimum Efforts -</a:t>
            </a:r>
            <a:r>
              <a:rPr lang="en-US" dirty="0" smtClean="0"/>
              <a:t> The main objective of management is to secure maximum outputs with minimum efforts &amp; resources. Management is basically concerned with thinking &amp; utilizing human, material &amp; financial resources in such a manner that would result in best combination. This combination results in reduction of various costs.</a:t>
            </a:r>
          </a:p>
          <a:p>
            <a:r>
              <a:rPr lang="en-US" b="1" dirty="0" smtClean="0"/>
              <a:t>Increasing the Efficiency of factors of Production -</a:t>
            </a:r>
            <a:r>
              <a:rPr lang="en-US" dirty="0" smtClean="0"/>
              <a:t> Through proper utilization of various factors of production, their efficiency can be increased to a great extent which can be obtained by reducing spoilage, wastages and breakage of all kinds, this in turn leads to saving of time, effort and money which is essential for the growth &amp; prosperity of the enterprise.</a:t>
            </a:r>
          </a:p>
          <a:p>
            <a:r>
              <a:rPr lang="en-US" b="1" dirty="0" smtClean="0"/>
              <a:t>Maximum Prosperity for Employer &amp; Employees -</a:t>
            </a:r>
            <a:r>
              <a:rPr lang="en-US" dirty="0" smtClean="0"/>
              <a:t> Management ensures smooth and coordinated functioning of the enterprise. This in turn helps in providing maximum benefits to the employee in the shape of good working condition, suitable wage system, incentive plans on the one hand and higher profits to the employer on the other hand.</a:t>
            </a:r>
          </a:p>
          <a:p>
            <a:r>
              <a:rPr lang="en-US" b="1" dirty="0" smtClean="0"/>
              <a:t>Human betterment &amp; Social Justice -</a:t>
            </a:r>
            <a:r>
              <a:rPr lang="en-US" dirty="0" smtClean="0"/>
              <a:t> Management serves as a tool for the </a:t>
            </a:r>
            <a:r>
              <a:rPr lang="en-US" dirty="0" err="1" smtClean="0"/>
              <a:t>upliftment</a:t>
            </a:r>
            <a:r>
              <a:rPr lang="en-US" dirty="0" smtClean="0"/>
              <a:t> as well as betterment of the society. Through increased productivity &amp; employment, management ensures better standards of living for the society. It provides justice through its uniform </a:t>
            </a:r>
            <a:r>
              <a:rPr lang="en-US" dirty="0" smtClean="0"/>
              <a:t>policies</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rPr>
              <a:t>      Role </a:t>
            </a:r>
            <a:r>
              <a:rPr lang="en-US" b="1" dirty="0" smtClean="0">
                <a:latin typeface="Arial Black" pitchFamily="34" charset="0"/>
              </a:rPr>
              <a:t>of Managers</a:t>
            </a:r>
            <a:endParaRPr lang="en-US" b="1" dirty="0">
              <a:latin typeface="Arial Black" pitchFamily="34" charset="0"/>
            </a:endParaRPr>
          </a:p>
        </p:txBody>
      </p:sp>
      <p:sp>
        <p:nvSpPr>
          <p:cNvPr id="3" name="Content Placeholder 2"/>
          <p:cNvSpPr>
            <a:spLocks noGrp="1"/>
          </p:cNvSpPr>
          <p:nvPr>
            <p:ph sz="quarter" idx="1"/>
          </p:nvPr>
        </p:nvSpPr>
        <p:spPr/>
        <p:txBody>
          <a:bodyPr/>
          <a:lstStyle/>
          <a:p>
            <a:r>
              <a:rPr lang="en-US" dirty="0" smtClean="0"/>
              <a:t>Managers are the primary force in an organization's growth and expansion. Larger organizations are particularly complex due to their size, process, people and nature of business. However, organizations need to be a cohesive whole encompassing every employee and their talent, directing them towards achieving the set business goals. This is an extremely challenging endeavor, and requires highly effective managers having evolved people management and communication skills.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Black" pitchFamily="34" charset="0"/>
              </a:rPr>
              <a:t>Managerial Skills</a:t>
            </a:r>
            <a:endParaRPr lang="en-US" b="1" dirty="0">
              <a:latin typeface="Arial Black" pitchFamily="34" charset="0"/>
            </a:endParaRPr>
          </a:p>
        </p:txBody>
      </p:sp>
      <p:sp>
        <p:nvSpPr>
          <p:cNvPr id="3" name="Content Placeholder 2"/>
          <p:cNvSpPr>
            <a:spLocks noGrp="1"/>
          </p:cNvSpPr>
          <p:nvPr>
            <p:ph sz="quarter" idx="1"/>
          </p:nvPr>
        </p:nvSpPr>
        <p:spPr/>
        <p:txBody>
          <a:bodyPr>
            <a:normAutofit lnSpcReduction="10000"/>
          </a:bodyPr>
          <a:lstStyle/>
          <a:p>
            <a:r>
              <a:rPr lang="en-US" sz="2000" dirty="0" smtClean="0"/>
              <a:t>T</a:t>
            </a:r>
            <a:r>
              <a:rPr lang="en-US" sz="1800" dirty="0" smtClean="0"/>
              <a:t>echnical </a:t>
            </a:r>
            <a:r>
              <a:rPr lang="en-US" sz="1800" dirty="0" smtClean="0"/>
              <a:t>Skill :</a:t>
            </a:r>
          </a:p>
          <a:p>
            <a:pPr>
              <a:buNone/>
            </a:pPr>
            <a:r>
              <a:rPr lang="en-US" sz="1800" dirty="0" smtClean="0"/>
              <a:t>                </a:t>
            </a:r>
            <a:r>
              <a:rPr lang="en-US" sz="1800" dirty="0" smtClean="0"/>
              <a:t>Knowledge and skills used to perform specific tasks. Accountants, engineers, surgeons all have their specialized technical skills necessary for their respective professions. Managers, especially at the lower and middle levels, need technical skills for effective task performance. </a:t>
            </a:r>
            <a:endParaRPr lang="en-US" sz="1800" dirty="0" smtClean="0"/>
          </a:p>
          <a:p>
            <a:pPr>
              <a:buNone/>
            </a:pPr>
            <a:r>
              <a:rPr lang="en-US" sz="1800" dirty="0" smtClean="0"/>
              <a:t>Human </a:t>
            </a:r>
            <a:r>
              <a:rPr lang="en-US" sz="1800" dirty="0" smtClean="0"/>
              <a:t>Skill:</a:t>
            </a:r>
          </a:p>
          <a:p>
            <a:pPr>
              <a:buNone/>
            </a:pPr>
            <a:r>
              <a:rPr lang="en-US" sz="1800" dirty="0" smtClean="0"/>
              <a:t> </a:t>
            </a:r>
            <a:r>
              <a:rPr lang="en-US" sz="1800" dirty="0" smtClean="0"/>
              <a:t>       </a:t>
            </a:r>
            <a:r>
              <a:rPr lang="en-US" sz="1800" dirty="0" smtClean="0"/>
              <a:t>Ability to work with, understand, and motivate other people as individuals or in groups. </a:t>
            </a:r>
            <a:r>
              <a:rPr lang="en-US" sz="1800" dirty="0" smtClean="0"/>
              <a:t> </a:t>
            </a:r>
            <a:r>
              <a:rPr lang="en-US" sz="1800" dirty="0" smtClean="0"/>
              <a:t>Ability to work with others and get co-operation from people in the work group. For example, knowing what to do and being able to communicate ideas and beliefs to others and understanding what thoughts others are trying to convey to the manager</a:t>
            </a:r>
            <a:r>
              <a:rPr lang="en-US" sz="1800" dirty="0" smtClean="0"/>
              <a:t>.</a:t>
            </a:r>
          </a:p>
          <a:p>
            <a:pPr>
              <a:buNone/>
            </a:pPr>
            <a:r>
              <a:rPr lang="en-US" sz="1800" dirty="0" smtClean="0"/>
              <a:t>Conceptual </a:t>
            </a:r>
            <a:r>
              <a:rPr lang="en-US" sz="1800" dirty="0" smtClean="0"/>
              <a:t>Skill :</a:t>
            </a:r>
          </a:p>
          <a:p>
            <a:pPr>
              <a:buNone/>
            </a:pPr>
            <a:r>
              <a:rPr lang="en-US" sz="1800" dirty="0" smtClean="0"/>
              <a:t> </a:t>
            </a:r>
            <a:r>
              <a:rPr lang="en-US" sz="1800" dirty="0" smtClean="0"/>
              <a:t> </a:t>
            </a:r>
            <a:r>
              <a:rPr lang="en-US" sz="1800" dirty="0" smtClean="0"/>
              <a:t>Ability to visualize the enterprise as a whole, to envision all the functions involved in a given situation or circumstance, to understand how its parts depend on one another, and anticipate how a change in any of its parts will affect the whole. </a:t>
            </a:r>
            <a:endParaRPr lang="en-US" sz="1800" dirty="0" smtClean="0"/>
          </a:p>
          <a:p>
            <a:pPr>
              <a:buNone/>
            </a:pPr>
            <a:endParaRPr lang="en-US" sz="1800" dirty="0" smtClean="0"/>
          </a:p>
          <a:p>
            <a:pPr>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Fayol's</a:t>
            </a:r>
            <a:r>
              <a:rPr lang="en-US" b="1" dirty="0" smtClean="0"/>
              <a:t> 14 Principles of Management</a:t>
            </a:r>
            <a:br>
              <a:rPr lang="en-US" b="1" dirty="0" smtClean="0"/>
            </a:br>
            <a:endParaRPr lang="en-US" dirty="0"/>
          </a:p>
        </p:txBody>
      </p:sp>
      <p:sp>
        <p:nvSpPr>
          <p:cNvPr id="3" name="Content Placeholder 2"/>
          <p:cNvSpPr>
            <a:spLocks noGrp="1"/>
          </p:cNvSpPr>
          <p:nvPr>
            <p:ph sz="quarter" idx="1"/>
          </p:nvPr>
        </p:nvSpPr>
        <p:spPr/>
        <p:txBody>
          <a:bodyPr>
            <a:noAutofit/>
          </a:bodyPr>
          <a:lstStyle/>
          <a:p>
            <a:pPr fontAlgn="base"/>
            <a:r>
              <a:rPr lang="en-US" sz="1200" dirty="0" err="1" smtClean="0"/>
              <a:t>Fayol's</a:t>
            </a:r>
            <a:r>
              <a:rPr lang="en-US" sz="1200" dirty="0" smtClean="0"/>
              <a:t> </a:t>
            </a:r>
            <a:r>
              <a:rPr lang="en-US" sz="1200" dirty="0" smtClean="0"/>
              <a:t>principles are listed below:</a:t>
            </a:r>
          </a:p>
          <a:p>
            <a:pPr fontAlgn="base"/>
            <a:r>
              <a:rPr lang="en-US" sz="1200" b="1" dirty="0" smtClean="0"/>
              <a:t>Division of Work</a:t>
            </a:r>
            <a:r>
              <a:rPr lang="en-US" sz="1200" dirty="0" smtClean="0"/>
              <a:t> – When employees are specialized, output can increase because they become increasingly skilled and efficient.</a:t>
            </a:r>
          </a:p>
          <a:p>
            <a:pPr fontAlgn="base"/>
            <a:r>
              <a:rPr lang="en-US" sz="1200" b="1" dirty="0" smtClean="0"/>
              <a:t>Authority</a:t>
            </a:r>
            <a:r>
              <a:rPr lang="en-US" sz="1200" dirty="0" smtClean="0"/>
              <a:t> – Managers must have the authority to give orders, but they must also keep in mind that with authority comes responsibility.</a:t>
            </a:r>
          </a:p>
          <a:p>
            <a:pPr fontAlgn="base"/>
            <a:r>
              <a:rPr lang="en-US" sz="1200" b="1" dirty="0" smtClean="0"/>
              <a:t>Discipline</a:t>
            </a:r>
            <a:r>
              <a:rPr lang="en-US" sz="1200" dirty="0" smtClean="0"/>
              <a:t> – Discipline must be upheld in organizations, but methods for doing so can vary.</a:t>
            </a:r>
          </a:p>
          <a:p>
            <a:pPr fontAlgn="base"/>
            <a:r>
              <a:rPr lang="en-US" sz="1200" b="1" dirty="0" smtClean="0"/>
              <a:t>Unity of Command</a:t>
            </a:r>
            <a:r>
              <a:rPr lang="en-US" sz="1200" dirty="0" smtClean="0"/>
              <a:t> – Employees should have only one direct supervisor.</a:t>
            </a:r>
          </a:p>
          <a:p>
            <a:pPr fontAlgn="base"/>
            <a:r>
              <a:rPr lang="en-US" sz="1200" b="1" dirty="0" smtClean="0"/>
              <a:t>Unity of Direction</a:t>
            </a:r>
            <a:r>
              <a:rPr lang="en-US" sz="1200" dirty="0" smtClean="0"/>
              <a:t> – Teams with the same objective should be working under the direction of one manager, using one plan. This will ensure that action is properly coordinated.</a:t>
            </a:r>
          </a:p>
          <a:p>
            <a:pPr fontAlgn="base"/>
            <a:r>
              <a:rPr lang="en-US" sz="1200" b="1" dirty="0" smtClean="0"/>
              <a:t>Subordination of Individual Interests to the General Interest</a:t>
            </a:r>
            <a:r>
              <a:rPr lang="en-US" sz="1200" dirty="0" smtClean="0"/>
              <a:t> – The interests of one employee should not be allowed to become more important than those of the group. This includes managers.</a:t>
            </a:r>
          </a:p>
          <a:p>
            <a:pPr fontAlgn="base"/>
            <a:r>
              <a:rPr lang="en-US" sz="1200" b="1" dirty="0" smtClean="0"/>
              <a:t>Remuneration</a:t>
            </a:r>
            <a:r>
              <a:rPr lang="en-US" sz="1200" dirty="0" smtClean="0"/>
              <a:t> – Employee satisfaction depends on fair remuneration for everyone. This includes financial and non-financial compensation.</a:t>
            </a:r>
          </a:p>
          <a:p>
            <a:pPr fontAlgn="base"/>
            <a:r>
              <a:rPr lang="en-US" sz="1200" b="1" dirty="0" smtClean="0"/>
              <a:t>Centralization</a:t>
            </a:r>
            <a:r>
              <a:rPr lang="en-US" sz="1200" dirty="0" smtClean="0"/>
              <a:t> – This principle refers to how close employees are to the decision-making process. It is important to aim for an appropriate balance.</a:t>
            </a:r>
          </a:p>
          <a:p>
            <a:pPr fontAlgn="base"/>
            <a:r>
              <a:rPr lang="en-US" sz="1200" b="1" dirty="0" smtClean="0"/>
              <a:t>Scalar Chain</a:t>
            </a:r>
            <a:r>
              <a:rPr lang="en-US" sz="1200" dirty="0" smtClean="0"/>
              <a:t> – Employees should be aware of where they stand in the organization's hierarchy, or chain of command.</a:t>
            </a:r>
          </a:p>
          <a:p>
            <a:pPr fontAlgn="base"/>
            <a:r>
              <a:rPr lang="en-US" sz="1200" b="1" dirty="0" smtClean="0"/>
              <a:t>Order</a:t>
            </a:r>
            <a:r>
              <a:rPr lang="en-US" sz="1200" dirty="0" smtClean="0"/>
              <a:t> – The workplace facilities must be clean, tidy and safe for employees. Everything should have its place.</a:t>
            </a:r>
          </a:p>
          <a:p>
            <a:pPr fontAlgn="base"/>
            <a:r>
              <a:rPr lang="en-US" sz="1200" b="1" dirty="0" smtClean="0"/>
              <a:t>Equity</a:t>
            </a:r>
            <a:r>
              <a:rPr lang="en-US" sz="1200" dirty="0" smtClean="0"/>
              <a:t> – Managers should be fair to staff at all times, both maintaining discipline as necessary and acting with kindness where appropriate.</a:t>
            </a:r>
          </a:p>
          <a:p>
            <a:pPr fontAlgn="base"/>
            <a:r>
              <a:rPr lang="en-US" sz="1200" b="1" dirty="0" smtClean="0"/>
              <a:t>Stability of Tenure of Personnel</a:t>
            </a:r>
            <a:r>
              <a:rPr lang="en-US" sz="1200" dirty="0" smtClean="0"/>
              <a:t> – Managers should strive to minimize employee turnover. Personnel planning should be a priority.</a:t>
            </a:r>
          </a:p>
          <a:p>
            <a:pPr fontAlgn="base"/>
            <a:r>
              <a:rPr lang="en-US" sz="1200" b="1" dirty="0" smtClean="0"/>
              <a:t>Initiative</a:t>
            </a:r>
            <a:r>
              <a:rPr lang="en-US" sz="1200" dirty="0" smtClean="0"/>
              <a:t> – Employees should be given the necessary level of freedom to create and carry out plans.</a:t>
            </a:r>
          </a:p>
          <a:p>
            <a:pPr fontAlgn="base"/>
            <a:r>
              <a:rPr lang="en-US" sz="1200" b="1" dirty="0" smtClean="0"/>
              <a:t>Esprit de Corps</a:t>
            </a:r>
            <a:r>
              <a:rPr lang="en-US" sz="1200" dirty="0" smtClean="0"/>
              <a:t> – Organizations should strive to promote team spirit and unity.</a:t>
            </a:r>
          </a:p>
          <a:p>
            <a:pPr>
              <a:buNone/>
            </a:pPr>
            <a:r>
              <a:rPr lang="en-US" sz="1200" dirty="0" smtClean="0"/>
              <a:t/>
            </a:r>
            <a:br>
              <a:rPr lang="en-US" sz="1200" dirty="0" smtClean="0"/>
            </a:b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b="1" dirty="0" smtClean="0"/>
              <a:t>Levels </a:t>
            </a:r>
            <a:r>
              <a:rPr lang="en-US" b="1" dirty="0" smtClean="0"/>
              <a:t>of </a:t>
            </a:r>
            <a:r>
              <a:rPr lang="en-US" b="1" dirty="0" smtClean="0"/>
              <a:t>Management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term “</a:t>
            </a:r>
            <a:r>
              <a:rPr lang="en-US" b="1" dirty="0" smtClean="0"/>
              <a:t>Levels of Management</a:t>
            </a:r>
            <a:r>
              <a:rPr lang="en-US" dirty="0" smtClean="0"/>
              <a:t>’ refers to a line of demarcation between various managerial positions in an organization. The number of levels in management increases when the size of the business and work force increases and vice versa. The level of management determines a chain of command, the amount of authority &amp; status enjoyed by any managerial position. The levels of management can be classified in three broad categories:</a:t>
            </a:r>
          </a:p>
          <a:p>
            <a:r>
              <a:rPr lang="en-US" b="1" dirty="0" smtClean="0"/>
              <a:t>Top level / Administrative level</a:t>
            </a:r>
            <a:endParaRPr lang="en-US" dirty="0" smtClean="0"/>
          </a:p>
          <a:p>
            <a:r>
              <a:rPr lang="en-US" b="1" dirty="0" smtClean="0"/>
              <a:t>Middle level / </a:t>
            </a:r>
            <a:r>
              <a:rPr lang="en-US" b="1" dirty="0" err="1" smtClean="0"/>
              <a:t>Executory</a:t>
            </a:r>
            <a:endParaRPr lang="en-US" dirty="0" smtClean="0"/>
          </a:p>
          <a:p>
            <a:r>
              <a:rPr lang="en-US" b="1" dirty="0" smtClean="0"/>
              <a:t>Low level / Supervisory / Operative / First-line managers</a:t>
            </a:r>
            <a:endParaRPr lang="en-US" dirty="0" smtClean="0"/>
          </a:p>
          <a:p>
            <a:pPr>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66</TotalTime>
  <Words>454</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DEPARTMENT OF BUSINESS ADMINISTRATION</vt:lpstr>
      <vt:lpstr>           Management</vt:lpstr>
      <vt:lpstr>OBJECTIVES OF MANAGEMENT</vt:lpstr>
      <vt:lpstr>      Role of Managers</vt:lpstr>
      <vt:lpstr>Managerial Skills</vt:lpstr>
      <vt:lpstr>Fayol's 14 Principles of Management </vt:lpstr>
      <vt:lpstr>         Levels of Management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GOD</cp:lastModifiedBy>
  <cp:revision>8</cp:revision>
  <dcterms:created xsi:type="dcterms:W3CDTF">2020-10-21T13:18:10Z</dcterms:created>
  <dcterms:modified xsi:type="dcterms:W3CDTF">2020-10-21T14:24:29Z</dcterms:modified>
</cp:coreProperties>
</file>