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6" r:id="rId5"/>
    <p:sldId id="259" r:id="rId6"/>
    <p:sldId id="260" r:id="rId7"/>
    <p:sldId id="261" r:id="rId8"/>
    <p:sldId id="263"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DA9B840-4FDA-4B97-B94A-4DB040AA4DF2}" type="datetimeFigureOut">
              <a:rPr lang="en-US" smtClean="0"/>
              <a:t>10/21/2020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4CE02F6-44EC-4566-B690-6B82563EF0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A9B840-4FDA-4B97-B94A-4DB040AA4DF2}"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A9B840-4FDA-4B97-B94A-4DB040AA4DF2}"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DA9B840-4FDA-4B97-B94A-4DB040AA4DF2}"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DA9B840-4FDA-4B97-B94A-4DB040AA4DF2}" type="datetimeFigureOut">
              <a:rPr lang="en-US" smtClean="0"/>
              <a:t>10/21/2020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E02F6-44EC-4566-B690-6B82563EF06A}"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A9B840-4FDA-4B97-B94A-4DB040AA4DF2}"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DA9B840-4FDA-4B97-B94A-4DB040AA4DF2}" type="datetimeFigureOut">
              <a:rPr lang="en-US" smtClean="0"/>
              <a:t>10/21/2020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DA9B840-4FDA-4B97-B94A-4DB040AA4DF2}" type="datetimeFigureOut">
              <a:rPr lang="en-US" smtClean="0"/>
              <a:t>10/21/2020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A9B840-4FDA-4B97-B94A-4DB040AA4DF2}" type="datetimeFigureOut">
              <a:rPr lang="en-US" smtClean="0"/>
              <a:t>10/21/2020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DA9B840-4FDA-4B97-B94A-4DB040AA4DF2}"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E02F6-44EC-4566-B690-6B82563EF06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DA9B840-4FDA-4B97-B94A-4DB040AA4DF2}" type="datetimeFigureOut">
              <a:rPr lang="en-US" smtClean="0"/>
              <a:t>10/21/2020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4CE02F6-44EC-4566-B690-6B82563EF06A}"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A9B840-4FDA-4B97-B94A-4DB040AA4DF2}" type="datetimeFigureOut">
              <a:rPr lang="en-US" smtClean="0"/>
              <a:t>10/21/2020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4CE02F6-44EC-4566-B690-6B82563EF06A}"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DEPARTMENT OF BUSINESS ADMINISTRATION</a:t>
            </a:r>
            <a:endParaRPr lang="en-US" dirty="0"/>
          </a:p>
        </p:txBody>
      </p:sp>
      <p:sp>
        <p:nvSpPr>
          <p:cNvPr id="3" name="Subtitle 2"/>
          <p:cNvSpPr>
            <a:spLocks noGrp="1"/>
          </p:cNvSpPr>
          <p:nvPr>
            <p:ph type="subTitle" idx="1"/>
          </p:nvPr>
        </p:nvSpPr>
        <p:spPr/>
        <p:txBody>
          <a:bodyPr/>
          <a:lstStyle/>
          <a:p>
            <a:pPr algn="ctr"/>
            <a:r>
              <a:rPr lang="en-US" dirty="0" smtClean="0"/>
              <a:t>DR.P.KAVIMANI</a:t>
            </a:r>
          </a:p>
          <a:p>
            <a:pPr algn="ctr"/>
            <a:r>
              <a:rPr lang="en-US" dirty="0" smtClean="0"/>
              <a:t>SUBJECT :MARKETING  MANAGEMENT</a:t>
            </a:r>
          </a:p>
          <a:p>
            <a:pPr algn="ctr"/>
            <a:r>
              <a:rPr lang="en-US" dirty="0" smtClean="0"/>
              <a:t>CLASS:III BBA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61288"/>
          </a:xfrm>
        </p:spPr>
        <p:txBody>
          <a:bodyPr/>
          <a:lstStyle/>
          <a:p>
            <a:r>
              <a:rPr lang="en-US" dirty="0" smtClean="0"/>
              <a:t>Marketing</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r>
              <a:rPr lang="en-US" sz="2800" dirty="0" smtClean="0"/>
              <a:t>DEFINITION</a:t>
            </a:r>
          </a:p>
          <a:p>
            <a:pPr>
              <a:buNone/>
            </a:pPr>
            <a:r>
              <a:rPr lang="en-US" sz="2800" dirty="0" smtClean="0"/>
              <a:t>Marketing </a:t>
            </a:r>
            <a:r>
              <a:rPr lang="en-US" sz="2800" dirty="0"/>
              <a:t>is the process of planning and executing the conception, pricing, promotion and distribution of ideas, goods and services to create exchanges that satisfy individual and organizational objectives</a:t>
            </a:r>
            <a:r>
              <a:rPr lang="en-US" sz="2800" dirty="0" smtClean="0"/>
              <a:t>.</a:t>
            </a:r>
          </a:p>
          <a:p>
            <a:pPr>
              <a:buNone/>
            </a:pPr>
            <a:r>
              <a:rPr lang="en-US" sz="2800" dirty="0"/>
              <a:t>American Marketing Association Definition: Marketing is the process of planning and executing the conception, pricing, promotion, and distribution of ideas, goods, services to create exchanges that satisfy individual and organizational goals.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Marketing Management</a:t>
            </a:r>
            <a:endParaRPr lang="en-US" dirty="0"/>
          </a:p>
        </p:txBody>
      </p:sp>
      <p:sp>
        <p:nvSpPr>
          <p:cNvPr id="3" name="Content Placeholder 2"/>
          <p:cNvSpPr>
            <a:spLocks noGrp="1"/>
          </p:cNvSpPr>
          <p:nvPr>
            <p:ph idx="1"/>
          </p:nvPr>
        </p:nvSpPr>
        <p:spPr>
          <a:xfrm>
            <a:off x="457200" y="1600200"/>
            <a:ext cx="8229600" cy="5257800"/>
          </a:xfrm>
        </p:spPr>
        <p:txBody>
          <a:bodyPr/>
          <a:lstStyle/>
          <a:p>
            <a:pPr fontAlgn="base"/>
            <a:r>
              <a:rPr lang="en-US" sz="2800" dirty="0"/>
              <a:t>Marketing Management is the Art and Science of choosing target markets and getting, keeping and growing customers through creating, delivering and communicating superior customer value</a:t>
            </a:r>
            <a:r>
              <a:rPr lang="en-US" sz="2800" dirty="0" smtClean="0"/>
              <a:t>.</a:t>
            </a:r>
            <a:endParaRPr lang="en-US" dirty="0" smtClean="0"/>
          </a:p>
          <a:p>
            <a:pPr fontAlgn="base"/>
            <a:endParaRPr lang="en-US" dirty="0"/>
          </a:p>
          <a:p>
            <a:pPr>
              <a:buNone/>
            </a:pPr>
            <a:r>
              <a:rPr lang="en-US" dirty="0" smtClean="0"/>
              <a:t/>
            </a:r>
            <a:br>
              <a:rPr lang="en-US" dirty="0" smtClean="0"/>
            </a:br>
            <a:endParaRPr lang="en-US" dirty="0"/>
          </a:p>
        </p:txBody>
      </p:sp>
      <p:pic>
        <p:nvPicPr>
          <p:cNvPr id="6" name="Picture 5" descr="download (1).jpg"/>
          <p:cNvPicPr>
            <a:picLocks noChangeAspect="1"/>
          </p:cNvPicPr>
          <p:nvPr/>
        </p:nvPicPr>
        <p:blipFill>
          <a:blip r:embed="rId2"/>
          <a:stretch>
            <a:fillRect/>
          </a:stretch>
        </p:blipFill>
        <p:spPr>
          <a:xfrm>
            <a:off x="990600" y="3505200"/>
            <a:ext cx="6934200" cy="33528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MARKETING MIX</a:t>
            </a:r>
            <a:endParaRPr lang="en-US" dirty="0"/>
          </a:p>
        </p:txBody>
      </p:sp>
      <p:pic>
        <p:nvPicPr>
          <p:cNvPr id="4" name="Content Placeholder 3" descr="the-marketing-mix1.jpg"/>
          <p:cNvPicPr>
            <a:picLocks noGrp="1" noChangeAspect="1"/>
          </p:cNvPicPr>
          <p:nvPr>
            <p:ph idx="1"/>
          </p:nvPr>
        </p:nvPicPr>
        <p:blipFill>
          <a:blip r:embed="rId2"/>
          <a:stretch>
            <a:fillRect/>
          </a:stretch>
        </p:blipFill>
        <p:spPr>
          <a:xfrm>
            <a:off x="1328737" y="2167731"/>
            <a:ext cx="6486525" cy="3924300"/>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Marketing Strategy</a:t>
            </a:r>
            <a:endParaRPr lang="en-US" dirty="0"/>
          </a:p>
        </p:txBody>
      </p:sp>
      <p:sp>
        <p:nvSpPr>
          <p:cNvPr id="3" name="Content Placeholder 2"/>
          <p:cNvSpPr>
            <a:spLocks noGrp="1"/>
          </p:cNvSpPr>
          <p:nvPr>
            <p:ph idx="1"/>
          </p:nvPr>
        </p:nvSpPr>
        <p:spPr/>
        <p:txBody>
          <a:bodyPr>
            <a:normAutofit/>
          </a:bodyPr>
          <a:lstStyle/>
          <a:p>
            <a:r>
              <a:rPr lang="en-US" dirty="0"/>
              <a:t>A marketing strategy can be defined as a process for allowing a company to target limited resources on the best opportunities. It results in increased sales and achieving a sustainable competitive benefit. Generally, this strategy combines all their marketing targets into one plan and achieving maximum profit. This strategy is designed for optimal allocation of scarce resources at the disposal of the organization to deliver excellent customer experiences. The Scarce resources consist of human capital, technology, time and monetary capital.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Marketing Strategy</a:t>
            </a:r>
            <a:endParaRPr lang="en-US" dirty="0"/>
          </a:p>
        </p:txBody>
      </p:sp>
      <p:sp>
        <p:nvSpPr>
          <p:cNvPr id="3" name="Content Placeholder 2"/>
          <p:cNvSpPr>
            <a:spLocks noGrp="1"/>
          </p:cNvSpPr>
          <p:nvPr>
            <p:ph idx="1"/>
          </p:nvPr>
        </p:nvSpPr>
        <p:spPr/>
        <p:txBody>
          <a:bodyPr>
            <a:normAutofit/>
          </a:bodyPr>
          <a:lstStyle/>
          <a:p>
            <a:pPr marL="514350" indent="-514350" fontAlgn="base">
              <a:buNone/>
            </a:pPr>
            <a:r>
              <a:rPr lang="en-US" b="1" dirty="0" smtClean="0"/>
              <a:t>1.  Paid </a:t>
            </a:r>
            <a:r>
              <a:rPr lang="en-US" b="1" dirty="0"/>
              <a:t>Advertising</a:t>
            </a:r>
            <a:endParaRPr lang="en-US" dirty="0"/>
          </a:p>
          <a:p>
            <a:pPr fontAlgn="base">
              <a:buNone/>
            </a:pPr>
            <a:r>
              <a:rPr lang="en-US" dirty="0" smtClean="0"/>
              <a:t>It consists of multiple approaches for the marketing. Additionally, one of the well-known marketing approaches is internet marketing.</a:t>
            </a:r>
          </a:p>
          <a:p>
            <a:pPr fontAlgn="base">
              <a:buNone/>
            </a:pPr>
            <a:r>
              <a:rPr lang="en-US" b="1" dirty="0" smtClean="0"/>
              <a:t>2.  Relationship Marketing</a:t>
            </a:r>
            <a:endParaRPr lang="en-US" dirty="0" smtClean="0"/>
          </a:p>
          <a:p>
            <a:pPr fontAlgn="base">
              <a:buNone/>
            </a:pPr>
            <a:r>
              <a:rPr lang="en-US" dirty="0" smtClean="0"/>
              <a:t>Relationship </a:t>
            </a:r>
            <a:r>
              <a:rPr lang="en-US" dirty="0"/>
              <a:t>marketing mainly targets on the customer building and enhance the present relationships with the customers.</a:t>
            </a:r>
          </a:p>
          <a:p>
            <a:pPr>
              <a:buNone/>
            </a:pPr>
            <a:r>
              <a:rPr lang="en-US" dirty="0"/>
              <a:t/>
            </a:r>
            <a:br>
              <a:rPr lang="en-US" dirty="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Marketing Strategy- cont</a:t>
            </a:r>
            <a:endParaRPr lang="en-US" dirty="0"/>
          </a:p>
        </p:txBody>
      </p:sp>
      <p:sp>
        <p:nvSpPr>
          <p:cNvPr id="3" name="Content Placeholder 2"/>
          <p:cNvSpPr>
            <a:spLocks noGrp="1"/>
          </p:cNvSpPr>
          <p:nvPr>
            <p:ph idx="1"/>
          </p:nvPr>
        </p:nvSpPr>
        <p:spPr/>
        <p:txBody>
          <a:bodyPr>
            <a:normAutofit/>
          </a:bodyPr>
          <a:lstStyle/>
          <a:p>
            <a:pPr fontAlgn="base">
              <a:buNone/>
            </a:pPr>
            <a:r>
              <a:rPr lang="en-US" b="1" dirty="0" smtClean="0"/>
              <a:t>3.  Internet </a:t>
            </a:r>
            <a:r>
              <a:rPr lang="en-US" b="1" dirty="0"/>
              <a:t>Marketing</a:t>
            </a:r>
            <a:endParaRPr lang="en-US" dirty="0"/>
          </a:p>
          <a:p>
            <a:pPr fontAlgn="base">
              <a:buNone/>
            </a:pPr>
            <a:r>
              <a:rPr lang="en-US" dirty="0"/>
              <a:t>Also known as cloud marketing, it takes place on the internet. Every marketing product or service shares on the internet and promotes on different platforms through several approaches.</a:t>
            </a:r>
          </a:p>
          <a:p>
            <a:pPr fontAlgn="base">
              <a:buNone/>
            </a:pPr>
            <a:r>
              <a:rPr lang="en-US" b="1" dirty="0" smtClean="0"/>
              <a:t>4.  Transactional </a:t>
            </a:r>
            <a:r>
              <a:rPr lang="en-US" b="1" dirty="0"/>
              <a:t>Marketing</a:t>
            </a:r>
            <a:endParaRPr lang="en-US" dirty="0"/>
          </a:p>
          <a:p>
            <a:pPr fontAlgn="base">
              <a:buNone/>
            </a:pPr>
            <a:r>
              <a:rPr lang="en-US" dirty="0"/>
              <a:t>The retailers encourage their potential customers to buy the products by offering coupons, discounts, etc. This type of marketing is very common these days.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Advantages of Marketing Strategy</a:t>
            </a:r>
            <a:r>
              <a:rPr lang="en-US" dirty="0" smtClean="0"/>
              <a:t/>
            </a:r>
            <a:br>
              <a:rPr lang="en-US" dirty="0" smtClean="0"/>
            </a:br>
            <a:endParaRPr lang="en-US" dirty="0"/>
          </a:p>
        </p:txBody>
      </p:sp>
      <p:sp>
        <p:nvSpPr>
          <p:cNvPr id="3" name="Content Placeholder 2"/>
          <p:cNvSpPr>
            <a:spLocks noGrp="1"/>
          </p:cNvSpPr>
          <p:nvPr>
            <p:ph idx="1"/>
          </p:nvPr>
        </p:nvSpPr>
        <p:spPr>
          <a:xfrm>
            <a:off x="457200" y="1600200"/>
            <a:ext cx="8229600" cy="5257800"/>
          </a:xfrm>
        </p:spPr>
        <p:txBody>
          <a:bodyPr>
            <a:normAutofit fontScale="25000" lnSpcReduction="20000"/>
          </a:bodyPr>
          <a:lstStyle/>
          <a:p>
            <a:pPr fontAlgn="base">
              <a:buNone/>
            </a:pPr>
            <a:r>
              <a:rPr lang="en-US" sz="11200" dirty="0" smtClean="0">
                <a:latin typeface="Times New Roman" pitchFamily="18" charset="0"/>
                <a:cs typeface="Times New Roman" pitchFamily="18" charset="0"/>
              </a:rPr>
              <a:t>Have </a:t>
            </a:r>
            <a:r>
              <a:rPr lang="en-US" sz="11200" dirty="0">
                <a:latin typeface="Times New Roman" pitchFamily="18" charset="0"/>
                <a:cs typeface="Times New Roman" pitchFamily="18" charset="0"/>
              </a:rPr>
              <a:t>a look at some of the best advantages of having a marketing strategy:</a:t>
            </a:r>
          </a:p>
          <a:p>
            <a:pPr fontAlgn="base"/>
            <a:r>
              <a:rPr lang="en-US" sz="11200" b="1" dirty="0">
                <a:latin typeface="Times New Roman" pitchFamily="18" charset="0"/>
                <a:cs typeface="Times New Roman" pitchFamily="18" charset="0"/>
              </a:rPr>
              <a:t>Improved efficiency</a:t>
            </a:r>
            <a:endParaRPr lang="en-US" sz="11200" dirty="0">
              <a:latin typeface="Times New Roman" pitchFamily="18" charset="0"/>
              <a:cs typeface="Times New Roman" pitchFamily="18" charset="0"/>
            </a:endParaRPr>
          </a:p>
          <a:p>
            <a:pPr fontAlgn="base">
              <a:buNone/>
            </a:pPr>
            <a:r>
              <a:rPr lang="en-US" sz="11200" dirty="0" smtClean="0">
                <a:latin typeface="Times New Roman" pitchFamily="18" charset="0"/>
                <a:cs typeface="Times New Roman" pitchFamily="18" charset="0"/>
              </a:rPr>
              <a:t>	There </a:t>
            </a:r>
            <a:r>
              <a:rPr lang="en-US" sz="11200" dirty="0">
                <a:latin typeface="Times New Roman" pitchFamily="18" charset="0"/>
                <a:cs typeface="Times New Roman" pitchFamily="18" charset="0"/>
              </a:rPr>
              <a:t>is a need of an investment in the message development, project management, design, etc. in all the marketing tools. The business owners can get more out of their budget by leveraging parts of one project across the several platforms by having a strong marketing strategy.</a:t>
            </a:r>
          </a:p>
          <a:p>
            <a:pPr fontAlgn="base"/>
            <a:r>
              <a:rPr lang="en-US" sz="11200" b="1" dirty="0">
                <a:latin typeface="Times New Roman" pitchFamily="18" charset="0"/>
                <a:cs typeface="Times New Roman" pitchFamily="18" charset="0"/>
              </a:rPr>
              <a:t>Targeted Approach</a:t>
            </a:r>
            <a:endParaRPr lang="en-US" sz="11200" dirty="0">
              <a:latin typeface="Times New Roman" pitchFamily="18" charset="0"/>
              <a:cs typeface="Times New Roman" pitchFamily="18" charset="0"/>
            </a:endParaRPr>
          </a:p>
          <a:p>
            <a:pPr fontAlgn="base">
              <a:buNone/>
            </a:pPr>
            <a:r>
              <a:rPr lang="en-US" sz="11200" dirty="0" smtClean="0">
                <a:latin typeface="Times New Roman" pitchFamily="18" charset="0"/>
                <a:cs typeface="Times New Roman" pitchFamily="18" charset="0"/>
              </a:rPr>
              <a:t>	A </a:t>
            </a:r>
            <a:r>
              <a:rPr lang="en-US" sz="11200" dirty="0">
                <a:latin typeface="Times New Roman" pitchFamily="18" charset="0"/>
                <a:cs typeface="Times New Roman" pitchFamily="18" charset="0"/>
              </a:rPr>
              <a:t>marketing strategy can </a:t>
            </a:r>
            <a:r>
              <a:rPr lang="en-US" sz="12800" dirty="0">
                <a:cs typeface="Times New Roman" pitchFamily="18" charset="0"/>
              </a:rPr>
              <a:t>give</a:t>
            </a:r>
            <a:r>
              <a:rPr lang="en-US" sz="11200" dirty="0">
                <a:latin typeface="Times New Roman" pitchFamily="18" charset="0"/>
                <a:cs typeface="Times New Roman" pitchFamily="18" charset="0"/>
              </a:rPr>
              <a:t> marketing efforts and campaigns a target to a business. It can help the business to look different from the others and creating more customers.</a:t>
            </a:r>
          </a:p>
          <a:p>
            <a:pPr>
              <a:buNone/>
            </a:pPr>
            <a:r>
              <a:rPr lang="en-US" sz="4000" dirty="0" smtClean="0"/>
              <a:t/>
            </a:r>
            <a:br>
              <a:rPr lang="en-US" sz="4000" dirty="0" smtClean="0"/>
            </a:br>
            <a:endParaRPr lang="en-US" sz="4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sz="4000" b="1" dirty="0" smtClean="0"/>
              <a:t>Advantages of Marketing Strategy -cont</a:t>
            </a:r>
            <a:r>
              <a:rPr lang="en-US" dirty="0" smtClean="0"/>
              <a:t/>
            </a:r>
            <a:br>
              <a:rPr lang="en-US" dirty="0" smtClean="0"/>
            </a:br>
            <a:endParaRPr lang="en-US" dirty="0"/>
          </a:p>
        </p:txBody>
      </p:sp>
      <p:sp>
        <p:nvSpPr>
          <p:cNvPr id="3" name="Content Placeholder 2"/>
          <p:cNvSpPr>
            <a:spLocks noGrp="1"/>
          </p:cNvSpPr>
          <p:nvPr>
            <p:ph idx="1"/>
          </p:nvPr>
        </p:nvSpPr>
        <p:spPr>
          <a:xfrm>
            <a:off x="381000" y="1219200"/>
            <a:ext cx="8229600" cy="5257800"/>
          </a:xfrm>
        </p:spPr>
        <p:txBody>
          <a:bodyPr>
            <a:noAutofit/>
          </a:bodyPr>
          <a:lstStyle/>
          <a:p>
            <a:pPr fontAlgn="base"/>
            <a:r>
              <a:rPr lang="en-US" sz="2400" b="1" dirty="0"/>
              <a:t>Better Information</a:t>
            </a:r>
            <a:endParaRPr lang="en-US" sz="2400" dirty="0"/>
          </a:p>
          <a:p>
            <a:pPr fontAlgn="base">
              <a:buNone/>
            </a:pPr>
            <a:r>
              <a:rPr lang="en-US" sz="2400" dirty="0"/>
              <a:t>The business owners are allowed to get access to a great piece of information by having a strong marketing strategy. Market research often demands by the marketing strategies that helps the owners to get a better understanding of the market. In addition to this, it can help in making goals based on a combination of future projections and past performances.</a:t>
            </a:r>
          </a:p>
          <a:p>
            <a:pPr fontAlgn="base"/>
            <a:r>
              <a:rPr lang="en-US" sz="2400" b="1" dirty="0"/>
              <a:t>Branding</a:t>
            </a:r>
            <a:endParaRPr lang="en-US" sz="2400" dirty="0"/>
          </a:p>
          <a:p>
            <a:pPr fontAlgn="base">
              <a:buNone/>
            </a:pPr>
            <a:r>
              <a:rPr lang="en-US" sz="2400" dirty="0"/>
              <a:t>The business owners can create an impression of their company by having a marketing strategy. They can give their customers the impression that their organization is not viable if the strategy for a specific service become ineffective.</a:t>
            </a:r>
          </a:p>
          <a:p>
            <a:endParaRPr lang="en-US" sz="1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37</TotalTime>
  <Words>459</Words>
  <Application>Microsoft Office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DEPARTMENT OF BUSINESS ADMINISTRATION</vt:lpstr>
      <vt:lpstr>Marketing</vt:lpstr>
      <vt:lpstr>Marketing Management</vt:lpstr>
      <vt:lpstr>MARKETING MIX</vt:lpstr>
      <vt:lpstr>Marketing Strategy</vt:lpstr>
      <vt:lpstr>Types of Marketing Strategy</vt:lpstr>
      <vt:lpstr>Types of Marketing Strategy- cont</vt:lpstr>
      <vt:lpstr>Advantages of Marketing Strategy </vt:lpstr>
      <vt:lpstr>Advantages of Marketing Strategy -cont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SKAJ-LAPTOP</dc:creator>
  <cp:lastModifiedBy>SKAJ-LAPTOP</cp:lastModifiedBy>
  <cp:revision>4</cp:revision>
  <dcterms:created xsi:type="dcterms:W3CDTF">2020-10-21T05:37:47Z</dcterms:created>
  <dcterms:modified xsi:type="dcterms:W3CDTF">2020-10-21T06:15:06Z</dcterms:modified>
</cp:coreProperties>
</file>