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5" r:id="rId9"/>
    <p:sldId id="262"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12CD543-7DEA-492D-809C-EC800E17CB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D543-7DEA-492D-809C-EC800E17CB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CD543-7DEA-492D-809C-EC800E17CB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638E8F-0F82-4161-9336-50620038BB0C}"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12CD543-7DEA-492D-809C-EC800E17CB5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638E8F-0F82-4161-9336-50620038BB0C}" type="datetimeFigureOut">
              <a:rPr lang="en-US" smtClean="0"/>
              <a:pPr/>
              <a:t>10/21/2020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2CD543-7DEA-492D-809C-EC800E17CB5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DEPARTMENT OF BUSINESS ADMINISRATION</a:t>
            </a:r>
            <a:endParaRPr lang="en-US" dirty="0"/>
          </a:p>
        </p:txBody>
      </p:sp>
      <p:sp>
        <p:nvSpPr>
          <p:cNvPr id="3" name="Subtitle 2"/>
          <p:cNvSpPr>
            <a:spLocks noGrp="1"/>
          </p:cNvSpPr>
          <p:nvPr>
            <p:ph type="subTitle" idx="1"/>
          </p:nvPr>
        </p:nvSpPr>
        <p:spPr/>
        <p:txBody>
          <a:bodyPr/>
          <a:lstStyle/>
          <a:p>
            <a:pPr algn="ctr"/>
            <a:r>
              <a:rPr lang="en-US" dirty="0" smtClean="0"/>
              <a:t>DR.P.KAVIMANI</a:t>
            </a:r>
          </a:p>
          <a:p>
            <a:pPr algn="ctr"/>
            <a:r>
              <a:rPr lang="en-US" dirty="0" smtClean="0"/>
              <a:t>SUBJECT : </a:t>
            </a:r>
            <a:r>
              <a:rPr lang="en-US" dirty="0" smtClean="0"/>
              <a:t>RETAIL MARKETING</a:t>
            </a:r>
            <a:endParaRPr lang="en-US" dirty="0" smtClean="0"/>
          </a:p>
          <a:p>
            <a:pPr algn="ctr"/>
            <a:r>
              <a:rPr lang="en-US" dirty="0" smtClean="0"/>
              <a:t>CLASS</a:t>
            </a:r>
            <a:r>
              <a:rPr lang="en-US" dirty="0" smtClean="0"/>
              <a:t>: III YEAR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PRICE STRATEGY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Demand Oriented – price set based on consumers desire </a:t>
            </a:r>
            <a:r>
              <a:rPr lang="en-US" dirty="0" smtClean="0"/>
              <a:t>. </a:t>
            </a:r>
            <a:r>
              <a:rPr lang="en-US" dirty="0" smtClean="0"/>
              <a:t>Use demand to estimate what consumers are willing to pay </a:t>
            </a:r>
            <a:r>
              <a:rPr lang="en-US" dirty="0" smtClean="0"/>
              <a:t>Price- </a:t>
            </a:r>
            <a:r>
              <a:rPr lang="en-US" dirty="0" smtClean="0"/>
              <a:t>quality association –the higher price the higher the quality </a:t>
            </a:r>
            <a:r>
              <a:rPr lang="en-US" dirty="0" smtClean="0"/>
              <a:t>,Prestige </a:t>
            </a:r>
            <a:r>
              <a:rPr lang="en-US" dirty="0" smtClean="0"/>
              <a:t>pricing – higher the price the better, consumers preferences</a:t>
            </a:r>
          </a:p>
          <a:p>
            <a:r>
              <a:rPr lang="en-US" dirty="0" smtClean="0"/>
              <a:t> Cost Oriented</a:t>
            </a:r>
          </a:p>
          <a:p>
            <a:pPr>
              <a:buNone/>
            </a:pPr>
            <a:r>
              <a:rPr lang="en-US" dirty="0" smtClean="0"/>
              <a:t>	 Adding a $ amount to costs to set </a:t>
            </a:r>
            <a:r>
              <a:rPr lang="en-US" dirty="0" smtClean="0"/>
              <a:t>price Markup </a:t>
            </a:r>
            <a:r>
              <a:rPr lang="en-US" dirty="0" smtClean="0"/>
              <a:t>pricing </a:t>
            </a:r>
            <a:r>
              <a:rPr lang="en-US" dirty="0" smtClean="0"/>
              <a:t>&amp;Markup </a:t>
            </a:r>
            <a:r>
              <a:rPr lang="en-US" dirty="0" smtClean="0"/>
              <a:t>– difference between merchandise costs and selling price </a:t>
            </a:r>
          </a:p>
          <a:p>
            <a:r>
              <a:rPr lang="en-US" dirty="0" smtClean="0"/>
              <a:t>Competition </a:t>
            </a:r>
            <a:r>
              <a:rPr lang="en-US" dirty="0" smtClean="0"/>
              <a:t>oriented – Use competitions prices ONLY as a guide can price above, below or at same level as competition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Retailing – a set of business activities that adds value to the products and services sold to consumers for their personal or family </a:t>
            </a:r>
            <a:r>
              <a:rPr lang="en-US" dirty="0" smtClean="0"/>
              <a:t>use.</a:t>
            </a:r>
          </a:p>
          <a:p>
            <a:pPr>
              <a:buNone/>
            </a:pPr>
            <a:r>
              <a:rPr lang="en-US" dirty="0" smtClean="0"/>
              <a:t>The Four P’s of Marketing</a:t>
            </a:r>
          </a:p>
          <a:p>
            <a:r>
              <a:rPr lang="en-US" dirty="0" smtClean="0"/>
              <a:t>Product</a:t>
            </a:r>
          </a:p>
          <a:p>
            <a:r>
              <a:rPr lang="en-US" dirty="0" smtClean="0"/>
              <a:t>Distribution</a:t>
            </a:r>
          </a:p>
          <a:p>
            <a:r>
              <a:rPr lang="en-US" dirty="0" smtClean="0"/>
              <a:t>Price</a:t>
            </a:r>
          </a:p>
          <a:p>
            <a:r>
              <a:rPr lang="en-US" dirty="0" smtClean="0"/>
              <a:t>Promotion</a:t>
            </a:r>
          </a:p>
          <a:p>
            <a:r>
              <a:rPr lang="en-US" dirty="0" smtClean="0"/>
              <a:t>According to Philip </a:t>
            </a:r>
            <a:r>
              <a:rPr lang="en-US" dirty="0" err="1" smtClean="0"/>
              <a:t>Kotler</a:t>
            </a:r>
            <a:r>
              <a:rPr lang="en-US" dirty="0" smtClean="0"/>
              <a:t> “Retailing includes all the activities involved in selling goods or services directly to final consumers for personal, non business use”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retail-marketing-mix-np.jpg"/>
          <p:cNvPicPr>
            <a:picLocks noGrp="1" noChangeAspect="1"/>
          </p:cNvPicPr>
          <p:nvPr>
            <p:ph idx="1"/>
          </p:nvPr>
        </p:nvPicPr>
        <p:blipFill>
          <a:blip r:embed="rId2"/>
          <a:stretch>
            <a:fillRect/>
          </a:stretch>
        </p:blipFill>
        <p:spPr>
          <a:xfrm>
            <a:off x="1" y="0"/>
            <a:ext cx="9144000" cy="6400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OFRETAIL MARKETING</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b="1" dirty="0" smtClean="0"/>
              <a:t>Merchandising</a:t>
            </a:r>
            <a:r>
              <a:rPr lang="en-US" dirty="0" smtClean="0"/>
              <a:t>: Merchandising and buying is the key function of any retailer as this department is responsible for the procurement of merchandise to be sold in the stores by sourcing it from vendors or manufacturers </a:t>
            </a:r>
          </a:p>
          <a:p>
            <a:pPr marL="514350" indent="-514350">
              <a:buAutoNum type="arabicPeriod"/>
            </a:pPr>
            <a:r>
              <a:rPr lang="en-US" b="1" dirty="0" smtClean="0"/>
              <a:t>Marketing</a:t>
            </a:r>
            <a:r>
              <a:rPr lang="en-US" dirty="0" smtClean="0"/>
              <a:t>: In retail marketing, functions may be centralized and may include different departments like advertising, sales promotion, public relations etc. </a:t>
            </a:r>
          </a:p>
          <a:p>
            <a:pPr marL="514350" indent="-514350">
              <a:buAutoNum type="arabicPeriod"/>
            </a:pPr>
            <a:r>
              <a:rPr lang="en-US" dirty="0" smtClean="0"/>
              <a:t> </a:t>
            </a:r>
            <a:r>
              <a:rPr lang="en-US" b="1" dirty="0" smtClean="0"/>
              <a:t>Store Operations</a:t>
            </a:r>
            <a:r>
              <a:rPr lang="en-US" dirty="0" smtClean="0"/>
              <a:t>: Retail professionals in the store operations area have to monitor the overall store operations and profits. They may occupy positions including Head of Store Operations, Regional Manager and District Manager. </a:t>
            </a:r>
          </a:p>
          <a:p>
            <a:pPr marL="514350" indent="-514350">
              <a:buAutoNum type="arabicPeriod"/>
            </a:pPr>
            <a:r>
              <a:rPr lang="en-US" dirty="0" smtClean="0"/>
              <a:t> </a:t>
            </a:r>
            <a:r>
              <a:rPr lang="en-US" b="1" dirty="0" smtClean="0"/>
              <a:t>Sale</a:t>
            </a:r>
            <a:r>
              <a:rPr lang="en-US" dirty="0" smtClean="0"/>
              <a:t>s: Areas in sales include responsibilities of a sales associate, cashier, store stock associate and stock receiver.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Factors Involve for Growing Importance of Retail Sector</a:t>
            </a:r>
            <a:endParaRPr lang="en-US" dirty="0"/>
          </a:p>
        </p:txBody>
      </p:sp>
      <p:sp>
        <p:nvSpPr>
          <p:cNvPr id="3" name="Content Placeholder 2"/>
          <p:cNvSpPr>
            <a:spLocks noGrp="1"/>
          </p:cNvSpPr>
          <p:nvPr>
            <p:ph idx="1"/>
          </p:nvPr>
        </p:nvSpPr>
        <p:spPr/>
        <p:txBody>
          <a:bodyPr/>
          <a:lstStyle/>
          <a:p>
            <a:r>
              <a:rPr lang="en-US" dirty="0" smtClean="0"/>
              <a:t>Large and increasing contribution to GDP</a:t>
            </a:r>
          </a:p>
          <a:p>
            <a:r>
              <a:rPr lang="en-US" dirty="0" smtClean="0"/>
              <a:t>Economic importance more visible</a:t>
            </a:r>
          </a:p>
          <a:p>
            <a:r>
              <a:rPr lang="en-US" dirty="0" smtClean="0"/>
              <a:t>Major Employer</a:t>
            </a:r>
          </a:p>
          <a:p>
            <a:r>
              <a:rPr lang="en-US" dirty="0" smtClean="0"/>
              <a:t>Retailers as Gatekeepers</a:t>
            </a:r>
          </a:p>
          <a:p>
            <a:r>
              <a:rPr lang="en-US" dirty="0" smtClean="0"/>
              <a:t>Retailers diversifying their activities </a:t>
            </a:r>
          </a:p>
          <a:p>
            <a:r>
              <a:rPr lang="en-US" dirty="0" smtClean="0"/>
              <a:t>Organization growing on an international scale</a:t>
            </a:r>
          </a:p>
          <a:p>
            <a:r>
              <a:rPr lang="en-US" dirty="0" smtClean="0"/>
              <a:t>Size of Operations allowing for supply chain control </a:t>
            </a:r>
          </a:p>
          <a:p>
            <a:r>
              <a:rPr lang="en-US" dirty="0" smtClean="0"/>
              <a:t>Blurring of areas of retail to include wider area of business activity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Activities of Retailer</a:t>
            </a:r>
            <a:endParaRPr lang="en-US" dirty="0"/>
          </a:p>
        </p:txBody>
      </p:sp>
      <p:sp>
        <p:nvSpPr>
          <p:cNvPr id="3" name="Content Placeholder 2"/>
          <p:cNvSpPr>
            <a:spLocks noGrp="1"/>
          </p:cNvSpPr>
          <p:nvPr>
            <p:ph idx="1"/>
          </p:nvPr>
        </p:nvSpPr>
        <p:spPr>
          <a:xfrm>
            <a:off x="457200" y="1935480"/>
            <a:ext cx="8229600" cy="4617720"/>
          </a:xfrm>
        </p:spPr>
        <p:txBody>
          <a:bodyPr>
            <a:normAutofit fontScale="77500" lnSpcReduction="20000"/>
          </a:bodyPr>
          <a:lstStyle/>
          <a:p>
            <a:r>
              <a:rPr lang="en-US" dirty="0" smtClean="0"/>
              <a:t>The value creating activities of Retailer are: </a:t>
            </a:r>
          </a:p>
          <a:p>
            <a:pPr marL="514350" indent="-514350">
              <a:buAutoNum type="arabicPeriod"/>
            </a:pPr>
            <a:r>
              <a:rPr lang="en-US" b="1" dirty="0" smtClean="0"/>
              <a:t>Providing an Assortment of Products and Services</a:t>
            </a:r>
            <a:r>
              <a:rPr lang="en-US" dirty="0" smtClean="0"/>
              <a:t> – Big retailers carry large number of items made by several companies. Offering an assortment enables the customers to choose from the wide selection of brands, designs, sizes, </a:t>
            </a:r>
            <a:r>
              <a:rPr lang="en-US" dirty="0" err="1" smtClean="0"/>
              <a:t>colours</a:t>
            </a:r>
            <a:r>
              <a:rPr lang="en-US" dirty="0" smtClean="0"/>
              <a:t> etc. at one location. </a:t>
            </a:r>
          </a:p>
          <a:p>
            <a:pPr marL="514350" indent="-514350">
              <a:buAutoNum type="arabicPeriod"/>
            </a:pPr>
            <a:r>
              <a:rPr lang="en-US" b="1" dirty="0" smtClean="0"/>
              <a:t>Breaking Bulk</a:t>
            </a:r>
            <a:r>
              <a:rPr lang="en-US" dirty="0" smtClean="0"/>
              <a:t> - Retailers offer products in smaller quantities tailored to individual consumers’ and households’ consumption patterns</a:t>
            </a:r>
          </a:p>
          <a:p>
            <a:pPr marL="514350" indent="-514350">
              <a:buAutoNum type="arabicPeriod"/>
            </a:pPr>
            <a:r>
              <a:rPr lang="en-US" b="1" dirty="0" smtClean="0"/>
              <a:t> Holding Inventor</a:t>
            </a:r>
            <a:r>
              <a:rPr lang="en-US" dirty="0" smtClean="0"/>
              <a:t>y – Retailers keep inventory, broken into user – friendly sizes so that products will be available when consumers want them.</a:t>
            </a:r>
          </a:p>
          <a:p>
            <a:pPr marL="514350" indent="-514350">
              <a:buAutoNum type="arabicPeriod"/>
            </a:pPr>
            <a:r>
              <a:rPr lang="en-US" dirty="0" smtClean="0"/>
              <a:t> </a:t>
            </a:r>
            <a:r>
              <a:rPr lang="en-US" b="1" dirty="0" smtClean="0"/>
              <a:t>Providing Services </a:t>
            </a:r>
            <a:r>
              <a:rPr lang="en-US" dirty="0" smtClean="0"/>
              <a:t>– Retailers provide services that make it easier for customers to buy and use products. </a:t>
            </a:r>
          </a:p>
          <a:p>
            <a:pPr marL="514350" indent="-514350">
              <a:buAutoNum type="arabicPeriod"/>
            </a:pPr>
            <a:r>
              <a:rPr lang="en-US" dirty="0" smtClean="0"/>
              <a:t> </a:t>
            </a:r>
            <a:r>
              <a:rPr lang="en-US" b="1" dirty="0" smtClean="0"/>
              <a:t>Increasing the Value of Products and Services</a:t>
            </a:r>
            <a:r>
              <a:rPr lang="en-US" dirty="0" smtClean="0"/>
              <a:t> - Thus by providing assortments, breaking bulk, holding inventory and providing services, retailers increase the value that consumers receive from their products and services.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STORE CLASSIFICATION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Retail stores could be classified in the following ways:</a:t>
            </a:r>
          </a:p>
          <a:p>
            <a:r>
              <a:rPr lang="en-US" dirty="0" smtClean="0"/>
              <a:t> • By service or product retailing;</a:t>
            </a:r>
          </a:p>
          <a:p>
            <a:r>
              <a:rPr lang="en-US" dirty="0" smtClean="0"/>
              <a:t> • By type of merchandise e.g., food, apparel, automotive, drug etc.,</a:t>
            </a:r>
          </a:p>
          <a:p>
            <a:r>
              <a:rPr lang="en-US" dirty="0" smtClean="0"/>
              <a:t> • Departmental specialty retailing</a:t>
            </a:r>
          </a:p>
          <a:p>
            <a:r>
              <a:rPr lang="en-US" dirty="0" smtClean="0"/>
              <a:t> • By margin and turnover,</a:t>
            </a:r>
          </a:p>
          <a:p>
            <a:r>
              <a:rPr lang="en-US" dirty="0" smtClean="0"/>
              <a:t> • By location, e.g. city centre, out-of-town, free-standing etc.,</a:t>
            </a:r>
          </a:p>
          <a:p>
            <a:r>
              <a:rPr lang="en-US" dirty="0" smtClean="0"/>
              <a:t> • By type of ownership e.g., independent, chain, franchise, etc.,</a:t>
            </a:r>
          </a:p>
          <a:p>
            <a:r>
              <a:rPr lang="en-US" dirty="0" smtClean="0"/>
              <a:t> • By strategic group – multiples.,</a:t>
            </a:r>
          </a:p>
          <a:p>
            <a:r>
              <a:rPr lang="en-US" dirty="0" smtClean="0"/>
              <a:t> • Store versus non-store retailing; • Electronic or the Internet retailing.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RETAIL PRICING</a:t>
            </a:r>
            <a:endParaRPr lang="en-US" dirty="0"/>
          </a:p>
        </p:txBody>
      </p:sp>
      <p:sp>
        <p:nvSpPr>
          <p:cNvPr id="3" name="Content Placeholder 2"/>
          <p:cNvSpPr>
            <a:spLocks noGrp="1"/>
          </p:cNvSpPr>
          <p:nvPr>
            <p:ph idx="1"/>
          </p:nvPr>
        </p:nvSpPr>
        <p:spPr/>
        <p:txBody>
          <a:bodyPr/>
          <a:lstStyle/>
          <a:p>
            <a:r>
              <a:rPr lang="en-US" dirty="0" smtClean="0"/>
              <a:t>The pricing policy selected by a retailer will usually be directly related to the resultant level of demand over a period of time and with the right margins, to the profitability of the enterprise. As a business, the retailer has to seek cash flow, profitability and growth in order to improve their market position.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COMPETITION AND RETAIL PRICING</a:t>
            </a:r>
            <a:endParaRPr lang="en-US" dirty="0"/>
          </a:p>
        </p:txBody>
      </p:sp>
      <p:sp>
        <p:nvSpPr>
          <p:cNvPr id="3" name="Content Placeholder 2"/>
          <p:cNvSpPr>
            <a:spLocks noGrp="1"/>
          </p:cNvSpPr>
          <p:nvPr>
            <p:ph idx="1"/>
          </p:nvPr>
        </p:nvSpPr>
        <p:spPr/>
        <p:txBody>
          <a:bodyPr/>
          <a:lstStyle/>
          <a:p>
            <a:pPr>
              <a:buNone/>
            </a:pPr>
            <a:r>
              <a:rPr lang="en-US" dirty="0" smtClean="0"/>
              <a:t>Competition and retail Pricing</a:t>
            </a:r>
          </a:p>
          <a:p>
            <a:r>
              <a:rPr lang="en-US" dirty="0" smtClean="0"/>
              <a:t>Market pricing- </a:t>
            </a:r>
          </a:p>
          <a:p>
            <a:pPr>
              <a:buNone/>
            </a:pPr>
            <a:r>
              <a:rPr lang="en-US" dirty="0" smtClean="0"/>
              <a:t>		many retailers are in market and consumers have many to chose from which makes prices of products very similar</a:t>
            </a:r>
          </a:p>
          <a:p>
            <a:r>
              <a:rPr lang="en-US" dirty="0" smtClean="0"/>
              <a:t>Administered pricing- </a:t>
            </a:r>
          </a:p>
          <a:p>
            <a:pPr>
              <a:buNone/>
            </a:pPr>
            <a:r>
              <a:rPr lang="en-US" dirty="0" smtClean="0"/>
              <a:t>		seeks to attract consumers based on uniqueness of offering rather than price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628</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DEPARTMENT OF BUSINESS ADMINISRATION</vt:lpstr>
      <vt:lpstr>RETAILING</vt:lpstr>
      <vt:lpstr>Slide 3</vt:lpstr>
      <vt:lpstr>SCOPE OFRETAIL MARKETING</vt:lpstr>
      <vt:lpstr>Factors Involve for Growing Importance of Retail Sector</vt:lpstr>
      <vt:lpstr>Activities of Retailer</vt:lpstr>
      <vt:lpstr>RETAIL STORE CLASSIFICATION</vt:lpstr>
      <vt:lpstr>RETAIL PRICING</vt:lpstr>
      <vt:lpstr>COMPETITION AND RETAIL PRICING</vt:lpstr>
      <vt:lpstr>PRICE STRATEGY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SKAJ-LAPTOP</dc:creator>
  <cp:lastModifiedBy>SKAJ-LAPTOP</cp:lastModifiedBy>
  <cp:revision>14</cp:revision>
  <dcterms:created xsi:type="dcterms:W3CDTF">2020-10-21T06:31:10Z</dcterms:created>
  <dcterms:modified xsi:type="dcterms:W3CDTF">2020-10-21T09:06:13Z</dcterms:modified>
</cp:coreProperties>
</file>