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97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98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41F9ECA-7C0A-44AF-B502-2EDD3B174529}" type="datetimeFigureOut">
              <a:rPr lang="en-US" smtClean="0"/>
              <a:t>8/12/2020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FC418C3-9FBA-407C-8215-5F5C9090AD92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image.slidesharecdn.com/1-geneticmaterial-160926221754/95/genetic-material-6-638.jpg?cb=147492841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Nucleic acid as the genetic   </a:t>
            </a:r>
            <a:b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   material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8548" name="Picture 4" descr="DNA And RNA Vector Illustration On White Background Royalty Free Cliparts,  Vectors, And Stock Illustration. Imag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981200"/>
            <a:ext cx="3352799" cy="3352799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990600" y="5257800"/>
            <a:ext cx="7086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Franklin Gothic Demi" pitchFamily="34" charset="0"/>
              </a:rPr>
              <a:t>B.NITHYA</a:t>
            </a:r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, ASSOCIATE </a:t>
            </a:r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PROFESSOR &amp; </a:t>
            </a:r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HEAD, DEPARTMENT OF </a:t>
            </a:r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 BIOCHEMISTRY,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Franklin Gothic Demi" pitchFamily="34" charset="0"/>
              </a:rPr>
              <a:t>H.K.R.H. COLLEGE, UTHAMAPALAYAM.</a:t>
            </a:r>
            <a:endParaRPr lang="en-US" sz="2800" dirty="0">
              <a:solidFill>
                <a:srgbClr val="002060"/>
              </a:solidFill>
              <a:latin typeface="Franklin Gothic Demi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1314" name="Picture 2" descr="• How does the bacteriophage &#10;reprogram the bacterial cell &#10;to make more viruses? &#10;• Does the bacteriophage &#10;DNA, the pro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0290" name="Picture 2" descr="• Bacteriophage DNA was labeled with radioactive phosphorus &#10;(32P)&#10;• Bacteriophage protein was labeled with radioactive s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9266" name="Picture 2" descr="• The final evidence that DNA transmits genetic information&#10;was provided by Hershey and Chase in 1952&#10;• They experiment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8242" name="Picture 2" descr="• 1928&#10;• Fredrick Griffith&#10;• Bacteriologist&#10;• Trying to prepare a &#10;vaccine against &#10;pneumoni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7218" name="Picture 2" descr="Controls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6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• Two types, or strains, of S. pneumoniae&#10;• First strain is enclosed in a capsule composed of&#10;polysaccharides.&#10;• Capsule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5170" name="Picture 2" descr="• Second strain lacks the polysaccharide capsule &#10;and does not cause disease.&#10;• Forms rough-edges (R) when grown in a pe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4146" name="Picture 2" descr="• The harmless R bacteria had changed and&#10;became virulent S bacteria.&#10;• Transformation is a change in genotype&#10;caused whe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4148" name="Picture 4" descr="• Based on these observations he concluded that some of &#10;the cells of type II R had changed into type III S due to &#10;influe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22" name="Picture 2" descr="The Structure of DNA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2098" name="Picture 2" descr="• Double Helix&#10;• Nucleotide&#10;• Deoxyribose&#10;• Base-pairing Rules&#10;• Complementary Base &#10;Pai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+mj-lt"/>
              </a:rPr>
              <a:t>The progeny of organism develops characters similar to that </a:t>
            </a:r>
            <a:r>
              <a:rPr lang="en-US" dirty="0" smtClean="0">
                <a:latin typeface="+mj-lt"/>
              </a:rPr>
              <a:t>organism</a:t>
            </a:r>
          </a:p>
          <a:p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The resemblance of offspring to their parents depends on the precise transmission of principle component from one generation to the next </a:t>
            </a:r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That component </a:t>
            </a:r>
            <a:r>
              <a:rPr lang="en-US" dirty="0" smtClean="0">
                <a:latin typeface="+mj-lt"/>
              </a:rPr>
              <a:t>is-</a:t>
            </a:r>
          </a:p>
          <a:p>
            <a:pPr>
              <a:buNone/>
            </a:pPr>
            <a:r>
              <a:rPr lang="en-US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                                   </a:t>
            </a:r>
            <a:endParaRPr lang="en-US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43000" y="4724400"/>
            <a:ext cx="7026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The Genetic Material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1074" name="Picture 2" descr="• 1953—James Watson and Francis Crick &#10;determined the structure of the DNA &#10;molecule to be a       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0050" name="Picture 2" descr="• They proposed that DNA&#10;as a right handed double&#10;helix with two poly&#10;nucleotide chains are&#10;coiled about one another&#10;in a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9026" name="Picture 2" descr="• Rosalind Franklin contributed &#10;to this discovery by producing &#10;an X-ray crystallographic &#10;picture of DNA&#10;• Determined h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8002" name="Picture 2" descr="• Nucleotides are the monomeric units that &#10;make up DNA&#10;Ø 3 main parts:&#10;Ø5 carbon sugar—deoxyribose&#10;ØPhosphate group&#10;ØNit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6978" name="Picture 2" descr="Nitrogenous bases&#10;Pyrimidines: single-ring structures&#10;Thymine (T)&#10;Cytosine (C)&#10;Purines: larger, double-ring structures&#10;A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363200" cy="777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5954" name="Picture 2" descr="• Generate and store energy in ATP form&#10;(eukaryote cells).&#10;• Have DNA and mtDNA is double&#10;stranded circular molecule.&#10;• C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4930" name="Picture 2" descr="Notice:&#10;DNA strands run in opposite directions = &#10;ANTI-PARALLEL&#10;P&#10;S&#10;S&#10;S&#10;P P&#10;P&#10;SGC&#10;AT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3906" name="Picture 2" descr="Chargaff’s  base pairing rule:&#10;Percent of adenine = percent of thymine (A=T)&#10;Percent of cytosine = percent of guanine (C=G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882" name="Picture 2" descr="Erwin Chargaff showed the &#10;amounts of the four bases on &#10;DNA ( A,T,C,G)&#10;In a body or somatic cell:&#10;A = 30.3%&#10;T = 30.3%&#10;G =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457200"/>
            <a:ext cx="9753600" cy="731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55650" name="Picture 2" descr="Customer loyalty – How to say thank you the right way - Reed Public  Rela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4389120"/>
          </a:xfrm>
        </p:spPr>
        <p:txBody>
          <a:bodyPr/>
          <a:lstStyle/>
          <a:p>
            <a:r>
              <a:rPr lang="en-US" dirty="0" smtClean="0"/>
              <a:t>The genetic material of a cell or an organism refers to those materials found in the nucleus, mitochondria and cytoplasm, which play a fundamental role in determining the structure and nature of cell substances, and capable of self-propagating and variation.</a:t>
            </a:r>
            <a:endParaRPr lang="en-US" dirty="0"/>
          </a:p>
        </p:txBody>
      </p:sp>
      <p:sp>
        <p:nvSpPr>
          <p:cNvPr id="148482" name="AutoShape 2" descr="Why Don't I Have Any Energy? All about your mitochondria | Mitochondria,  Mitochondrial health, P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8484" name="AutoShape 4" descr="Why Don't I Have Any Energy? All about your mitochondria | Mitochondria,  Mitochondrial health, Pq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48486" name="Picture 6" descr="Home     About »     Hypothyroid Mom’s Favorite Books     Order Your Own Lab Tests  Why Don’t I Have Any Energy? All about your mitochondria. Anatomy of an animal cel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2828925"/>
            <a:ext cx="5372100" cy="40290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What is Genetic material ?</a:t>
            </a:r>
          </a:p>
          <a:p>
            <a:pPr>
              <a:buNone/>
            </a:pPr>
            <a:r>
              <a:rPr lang="en-US" dirty="0" smtClean="0"/>
              <a:t> </a:t>
            </a:r>
            <a:r>
              <a:rPr lang="en-US" dirty="0" smtClean="0"/>
              <a:t>   DNA </a:t>
            </a:r>
            <a:r>
              <a:rPr lang="en-US" dirty="0" smtClean="0"/>
              <a:t>Protein RNA </a:t>
            </a:r>
            <a:r>
              <a:rPr lang="en-US" dirty="0" err="1" smtClean="0"/>
              <a:t>Protein,RNA</a:t>
            </a:r>
            <a:r>
              <a:rPr lang="en-US" dirty="0" smtClean="0"/>
              <a:t> and DNA were thought as genetic material. But many experiments suggest DNA as genetic material rather than protein and </a:t>
            </a:r>
            <a:r>
              <a:rPr lang="en-US" dirty="0" smtClean="0"/>
              <a:t>RNA.</a:t>
            </a:r>
            <a:endParaRPr lang="en-US" dirty="0"/>
          </a:p>
        </p:txBody>
      </p:sp>
      <p:pic>
        <p:nvPicPr>
          <p:cNvPr id="147460" name="Picture 4" descr="Types of RNA: mRNA, rRNA and tR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2705099"/>
            <a:ext cx="9144000" cy="41529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FOUR REQUIREMENTS FOR GENETIC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060"/>
                </a:solidFill>
              </a:rPr>
              <a:t>Must carry information </a:t>
            </a:r>
            <a:r>
              <a:rPr lang="en-US" dirty="0" smtClean="0"/>
              <a:t>– Cracking the genetic </a:t>
            </a:r>
            <a:r>
              <a:rPr lang="en-US" dirty="0" smtClean="0"/>
              <a:t>code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Must self replicate </a:t>
            </a:r>
            <a:r>
              <a:rPr lang="en-US" dirty="0" smtClean="0"/>
              <a:t>– DNA </a:t>
            </a:r>
            <a:r>
              <a:rPr lang="en-US" dirty="0" smtClean="0"/>
              <a:t>replication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Must </a:t>
            </a:r>
            <a:r>
              <a:rPr lang="en-US" dirty="0" smtClean="0">
                <a:solidFill>
                  <a:srgbClr val="FF0000"/>
                </a:solidFill>
              </a:rPr>
              <a:t>allow for information to change</a:t>
            </a:r>
            <a:r>
              <a:rPr lang="en-US" dirty="0" smtClean="0"/>
              <a:t> – Mutation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00B050"/>
                </a:solidFill>
              </a:rPr>
              <a:t>Must govern the </a:t>
            </a:r>
            <a:r>
              <a:rPr lang="en-US" dirty="0" smtClean="0">
                <a:solidFill>
                  <a:srgbClr val="00B050"/>
                </a:solidFill>
              </a:rPr>
              <a:t>expression of </a:t>
            </a:r>
            <a:r>
              <a:rPr lang="en-US" dirty="0" smtClean="0">
                <a:solidFill>
                  <a:srgbClr val="00B050"/>
                </a:solidFill>
              </a:rPr>
              <a:t>the phenotype</a:t>
            </a:r>
            <a:r>
              <a:rPr lang="en-US" dirty="0" smtClean="0"/>
              <a:t> – Gene function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Identificaation</a:t>
            </a:r>
            <a:r>
              <a:rPr lang="en-US" dirty="0" smtClean="0"/>
              <a:t> of genetic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DNA </a:t>
            </a:r>
            <a:r>
              <a:rPr lang="en-US" dirty="0" smtClean="0">
                <a:hlinkClick r:id="rId2" tooltip="RNA&#10;DNA&#10;PROTEINDNA&#10; "/>
              </a:rPr>
              <a:t> </a:t>
            </a:r>
            <a:r>
              <a:rPr lang="en-US" dirty="0" smtClean="0"/>
              <a:t>                     RNA              PROTEINDNA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45412" name="Picture 4" descr="Exploring Life's Origins: What is RNA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981200"/>
            <a:ext cx="7924800" cy="3657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Identificaation</a:t>
            </a:r>
            <a:r>
              <a:rPr lang="en-US" dirty="0" smtClean="0"/>
              <a:t> of genetic material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2133600"/>
            <a:ext cx="84582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 </a:t>
            </a:r>
            <a:r>
              <a:rPr lang="en-US" sz="2800" dirty="0">
                <a:latin typeface="+mj-lt"/>
              </a:rPr>
              <a:t>The process of identification of genetic material began in </a:t>
            </a:r>
            <a:r>
              <a:rPr lang="en-US" sz="2800" dirty="0">
                <a:solidFill>
                  <a:srgbClr val="0033CC"/>
                </a:solidFill>
                <a:latin typeface="+mj-lt"/>
              </a:rPr>
              <a:t>1928</a:t>
            </a:r>
            <a:r>
              <a:rPr lang="en-US" sz="2800" dirty="0">
                <a:latin typeface="+mj-lt"/>
              </a:rPr>
              <a:t> with experiments of Griffith and concluded in </a:t>
            </a:r>
            <a:r>
              <a:rPr lang="en-US" sz="2800" dirty="0">
                <a:solidFill>
                  <a:srgbClr val="C00000"/>
                </a:solidFill>
                <a:latin typeface="+mj-lt"/>
              </a:rPr>
              <a:t>1952</a:t>
            </a:r>
            <a:r>
              <a:rPr lang="en-US" sz="2800" dirty="0">
                <a:latin typeface="+mj-lt"/>
              </a:rPr>
              <a:t> with the studies of Hershey and Chase. </a:t>
            </a:r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• </a:t>
            </a:r>
            <a:r>
              <a:rPr lang="en-US" sz="2800" dirty="0">
                <a:latin typeface="+mj-lt"/>
              </a:rPr>
              <a:t>Between these two experiments other three scientists, Avery, </a:t>
            </a:r>
            <a:r>
              <a:rPr lang="en-US" sz="2800" dirty="0" err="1">
                <a:latin typeface="+mj-lt"/>
              </a:rPr>
              <a:t>Macloed</a:t>
            </a:r>
            <a:r>
              <a:rPr lang="en-US" sz="2800" dirty="0">
                <a:latin typeface="+mj-lt"/>
              </a:rPr>
              <a:t> and McCarty were did an experiment to identify the genetic </a:t>
            </a:r>
            <a:r>
              <a:rPr lang="en-US" sz="2800" dirty="0" smtClean="0">
                <a:latin typeface="+mj-lt"/>
              </a:rPr>
              <a:t>material.</a:t>
            </a:r>
            <a:endParaRPr lang="en-US" sz="2800" dirty="0">
              <a:latin typeface="+mj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62" name="Picture 2" descr="• 1952 Alfred Hershey and &#10;Martha Chase &#10;• New York scientists&#10;• Performed an experiment that &#10;settled the controversy 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314777"/>
            <a:ext cx="9144001" cy="71727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2338" name="Picture 2" descr="• Bacteriophage: a virus that&#10;infects bacteria.&#10;• When Bacteriophages infect&#10;bacterial cells they produce&#10;more viruses.&#10;•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-649731"/>
            <a:ext cx="9999856" cy="75077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</TotalTime>
  <Words>190</Words>
  <Application>Microsoft Office PowerPoint</Application>
  <PresentationFormat>On-screen Show (4:3)</PresentationFormat>
  <Paragraphs>34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Flow</vt:lpstr>
      <vt:lpstr>      Nucleic acid as the genetic                          material</vt:lpstr>
      <vt:lpstr>Introduction</vt:lpstr>
      <vt:lpstr>Slide 3</vt:lpstr>
      <vt:lpstr>Slide 4</vt:lpstr>
      <vt:lpstr>FOUR REQUIREMENTS FOR GENETIC MATERIAL</vt:lpstr>
      <vt:lpstr>Identificaation of genetic material</vt:lpstr>
      <vt:lpstr>Identificaation of genetic material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dell</cp:lastModifiedBy>
  <cp:revision>11</cp:revision>
  <dcterms:created xsi:type="dcterms:W3CDTF">2020-08-12T13:14:08Z</dcterms:created>
  <dcterms:modified xsi:type="dcterms:W3CDTF">2020-08-12T14:57:03Z</dcterms:modified>
</cp:coreProperties>
</file>