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6" r:id="rId3"/>
    <p:sldId id="277" r:id="rId4"/>
    <p:sldId id="278" r:id="rId5"/>
    <p:sldId id="256" r:id="rId6"/>
    <p:sldId id="282" r:id="rId7"/>
    <p:sldId id="281" r:id="rId8"/>
    <p:sldId id="279" r:id="rId9"/>
    <p:sldId id="257" r:id="rId10"/>
    <p:sldId id="258" r:id="rId11"/>
    <p:sldId id="283" r:id="rId12"/>
    <p:sldId id="284" r:id="rId13"/>
    <p:sldId id="285" r:id="rId14"/>
    <p:sldId id="286" r:id="rId15"/>
    <p:sldId id="287" r:id="rId16"/>
    <p:sldId id="259" r:id="rId17"/>
    <p:sldId id="260" r:id="rId18"/>
    <p:sldId id="261" r:id="rId19"/>
    <p:sldId id="262" r:id="rId20"/>
    <p:sldId id="263" r:id="rId21"/>
    <p:sldId id="264" r:id="rId22"/>
    <p:sldId id="268" r:id="rId23"/>
    <p:sldId id="269" r:id="rId24"/>
    <p:sldId id="270"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B9C16-075D-4E67-82A7-26F5AFCE5742}"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B9C16-075D-4E67-82A7-26F5AFCE5742}"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B9C16-075D-4E67-82A7-26F5AFCE5742}"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B9C16-075D-4E67-82A7-26F5AFCE5742}"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1B9C16-075D-4E67-82A7-26F5AFCE5742}"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B9C16-075D-4E67-82A7-26F5AFCE5742}"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B9C16-075D-4E67-82A7-26F5AFCE5742}"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B9C16-075D-4E67-82A7-26F5AFCE5742}"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B9C16-075D-4E67-82A7-26F5AFCE5742}"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B9C16-075D-4E67-82A7-26F5AFCE5742}"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B9C16-075D-4E67-82A7-26F5AFCE5742}"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33425-888B-42F6-A853-A7E18B4788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B9C16-075D-4E67-82A7-26F5AFCE5742}" type="datetimeFigureOut">
              <a:rPr lang="en-US" smtClean="0"/>
              <a:pPr/>
              <a:t>8/11/2020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33425-888B-42F6-A853-A7E18B4788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The Origin of Life"/>
          <p:cNvPicPr/>
          <p:nvPr/>
        </p:nvPicPr>
        <p:blipFill>
          <a:blip r:embed="rId2"/>
          <a:srcRect/>
          <a:stretch>
            <a:fillRect/>
          </a:stretch>
        </p:blipFill>
        <p:spPr bwMode="auto">
          <a:xfrm>
            <a:off x="0" y="0"/>
            <a:ext cx="9144000" cy="5714999"/>
          </a:xfrm>
          <a:prstGeom prst="rect">
            <a:avLst/>
          </a:prstGeom>
          <a:noFill/>
          <a:ln w="9525">
            <a:noFill/>
            <a:miter lim="800000"/>
            <a:headEnd/>
            <a:tailEnd/>
          </a:ln>
        </p:spPr>
      </p:pic>
      <p:sp>
        <p:nvSpPr>
          <p:cNvPr id="6" name="Rectangle 5"/>
          <p:cNvSpPr/>
          <p:nvPr/>
        </p:nvSpPr>
        <p:spPr>
          <a:xfrm>
            <a:off x="0" y="5562599"/>
            <a:ext cx="4800600" cy="1323439"/>
          </a:xfrm>
          <a:prstGeom prst="rect">
            <a:avLst/>
          </a:prstGeom>
        </p:spPr>
        <p:txBody>
          <a:bodyPr wrap="square">
            <a:spAutoFit/>
          </a:bodyPr>
          <a:lstStyle/>
          <a:p>
            <a:r>
              <a:rPr lang="en-US" sz="4000" dirty="0" smtClean="0">
                <a:solidFill>
                  <a:srgbClr val="C00000"/>
                </a:solidFill>
              </a:rPr>
              <a:t>PERIODIC ORIGIN OF BIOMOLECULES</a:t>
            </a:r>
            <a:endParaRPr lang="en-US" sz="4000" dirty="0">
              <a:solidFill>
                <a:srgbClr val="C00000"/>
              </a:solidFill>
            </a:endParaRPr>
          </a:p>
        </p:txBody>
      </p:sp>
      <p:sp>
        <p:nvSpPr>
          <p:cNvPr id="7" name="Rectangle 6"/>
          <p:cNvSpPr/>
          <p:nvPr/>
        </p:nvSpPr>
        <p:spPr>
          <a:xfrm>
            <a:off x="4419600" y="5715000"/>
            <a:ext cx="4572000" cy="923330"/>
          </a:xfrm>
          <a:prstGeom prst="rect">
            <a:avLst/>
          </a:prstGeom>
        </p:spPr>
        <p:txBody>
          <a:bodyPr>
            <a:spAutoFit/>
          </a:bodyPr>
          <a:lstStyle/>
          <a:p>
            <a:r>
              <a:rPr lang="en-US" dirty="0" smtClean="0">
                <a:solidFill>
                  <a:srgbClr val="0070C0"/>
                </a:solidFill>
              </a:rPr>
              <a:t>B.NITHYA, </a:t>
            </a:r>
            <a:r>
              <a:rPr lang="en-US" dirty="0" smtClean="0"/>
              <a:t>ASSOCIATE PROFESSOR, HEAD, DEPARTMENT OF BIOCHEMISTRY, H.K.R.H. COLLEGE, UTHAMAPALAYAM.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oreword to Theory &#10;The Oparin-Haldane Theory first brought about a concrete &#10;analysis of the origin of Biomolecules. &#10;T..."/>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OGENESIS&#10;Biogenesis states that every living thing came&#10;from a pre-existing living thing.&#10;In 1668 Francesco Redi, proved..."/>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ppearance of oxygen&#10;• About 2.7 b.y.a., cyanobacteria or blue-&#10;green algae began photosynthetic reactions&#10;• About 1.8 b.y..."/>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hysical Structures That May Have&#10;Given Rise To The First Cells&#10;• Cell like structures, including microspheres&#10;and coacerv..."/>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NDOSYMBIOTIC THEORY&#10;According to the endosymbiotic theory, eukaryotic cells&#10;formed from a symbiosis among several differe..."/>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NA-World Hypothesis&#10;• RNA is a complex molecule found in all living&#10;things that seems to be able to catalyze its own&#10;repr..."/>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eory of &#10;Chemical &#10;Evolution &#10;• This theory was proposed by &#10;Oparin and Haldane based on the &#10;Urey- Miller Experiment. T..."/>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t had to be strong enough to reduce carbon dioxide &#10;in order for a reaction to occur. &#10;I t must have been readily avail..."/>
          <p:cNvPicPr>
            <a:picLocks noGrp="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ller–Urey experiment - Simple English Wikipedia, the free encyclopedia"/>
          <p:cNvPicPr/>
          <p:nvPr/>
        </p:nvPicPr>
        <p:blipFill>
          <a:blip r:embed="rId2"/>
          <a:srcRect/>
          <a:stretch>
            <a:fillRect/>
          </a:stretch>
        </p:blipFill>
        <p:spPr bwMode="auto">
          <a:xfrm>
            <a:off x="304800" y="0"/>
            <a:ext cx="85344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sults of the Miller-Urey experiment | Online learning, Learning centers,  Supportive"/>
          <p:cNvPicPr>
            <a:picLocks noGrp="1"/>
          </p:cNvPicPr>
          <p:nvPr>
            <p:ph idx="1"/>
          </p:nvPr>
        </p:nvPicPr>
        <p:blipFill>
          <a:blip r:embed="rId2"/>
          <a:srcRect/>
          <a:stretch>
            <a:fillRect/>
          </a:stretch>
        </p:blipFill>
        <p:spPr bwMode="auto">
          <a:xfrm>
            <a:off x="0" y="0"/>
            <a:ext cx="9143999" cy="701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228600"/>
            <a:ext cx="4191000" cy="6629400"/>
          </a:xfrm>
        </p:spPr>
        <p:txBody>
          <a:bodyPr>
            <a:normAutofit fontScale="77500" lnSpcReduction="20000"/>
          </a:bodyPr>
          <a:lstStyle/>
          <a:p>
            <a:r>
              <a:rPr lang="en-US" dirty="0" smtClean="0"/>
              <a:t>In 1864, Louis Pasteur described his experiments showing that microbial life could not originate spontaneously in the absence of preexisting life</a:t>
            </a:r>
            <a:r>
              <a:rPr lang="en-US" dirty="0" smtClean="0"/>
              <a:t>.</a:t>
            </a:r>
          </a:p>
          <a:p>
            <a:r>
              <a:rPr lang="en-US" b="1" dirty="0" smtClean="0"/>
              <a:t> Does Spontaneous </a:t>
            </a:r>
            <a:r>
              <a:rPr lang="en-US" b="1" dirty="0" smtClean="0"/>
              <a:t>generation is the idea that organisms could form miraculously from non-living </a:t>
            </a:r>
            <a:r>
              <a:rPr lang="en-US" b="1" dirty="0" smtClean="0"/>
              <a:t>material.</a:t>
            </a:r>
          </a:p>
          <a:p>
            <a:r>
              <a:rPr lang="en-US" dirty="0" smtClean="0"/>
              <a:t> </a:t>
            </a:r>
            <a:r>
              <a:rPr lang="en-US" dirty="0" smtClean="0"/>
              <a:t>Rapid </a:t>
            </a:r>
            <a:r>
              <a:rPr lang="en-US" dirty="0" smtClean="0"/>
              <a:t>spontaneous generation of whole organisms in a few weeks, but from a long and gradual process of chemical evolution.</a:t>
            </a:r>
          </a:p>
          <a:p>
            <a:pPr>
              <a:buNone/>
            </a:pPr>
            <a:r>
              <a:rPr lang="en-US" dirty="0" smtClean="0"/>
              <a:t/>
            </a:r>
            <a:br>
              <a:rPr lang="en-US" dirty="0" smtClean="0"/>
            </a:br>
            <a:endParaRPr lang="en-US" dirty="0"/>
          </a:p>
        </p:txBody>
      </p:sp>
      <p:pic>
        <p:nvPicPr>
          <p:cNvPr id="4" name="Picture 3" descr="English Origin Of Life In Universe"/>
          <p:cNvPicPr/>
          <p:nvPr/>
        </p:nvPicPr>
        <p:blipFill>
          <a:blip r:embed="rId2"/>
          <a:srcRect/>
          <a:stretch>
            <a:fillRect/>
          </a:stretch>
        </p:blipFill>
        <p:spPr bwMode="auto">
          <a:xfrm>
            <a:off x="0" y="0"/>
            <a:ext cx="46482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fter the impact, we recovered numerous organic molecules, &#10;including fatty acids, amines and an amino acid. We suggest &#10;t..."/>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1 Best Origins of life images | Life, The originals, This or that questions"/>
          <p:cNvPicPr/>
          <p:nvPr/>
        </p:nvPicPr>
        <p:blipFill>
          <a:blip r:embed="rId2"/>
          <a:srcRect/>
          <a:stretch>
            <a:fillRect/>
          </a:stretch>
        </p:blipFill>
        <p:spPr bwMode="auto">
          <a:xfrm>
            <a:off x="0" y="0"/>
            <a:ext cx="4876800" cy="6705600"/>
          </a:xfrm>
          <a:prstGeom prst="rect">
            <a:avLst/>
          </a:prstGeom>
          <a:noFill/>
          <a:ln w="9525">
            <a:noFill/>
            <a:miter lim="800000"/>
            <a:headEnd/>
            <a:tailEnd/>
          </a:ln>
        </p:spPr>
      </p:pic>
      <p:sp>
        <p:nvSpPr>
          <p:cNvPr id="8" name="Rectangle 7"/>
          <p:cNvSpPr/>
          <p:nvPr/>
        </p:nvSpPr>
        <p:spPr>
          <a:xfrm>
            <a:off x="4876800" y="228600"/>
            <a:ext cx="4419600" cy="6555641"/>
          </a:xfrm>
          <a:prstGeom prst="rect">
            <a:avLst/>
          </a:prstGeom>
        </p:spPr>
        <p:txBody>
          <a:bodyPr wrap="square">
            <a:spAutoFit/>
          </a:bodyPr>
          <a:lstStyle/>
          <a:p>
            <a:pPr>
              <a:buFont typeface="Arial" pitchFamily="34" charset="0"/>
              <a:buChar char="•"/>
            </a:pPr>
            <a:r>
              <a:rPr lang="en-US" sz="2000" dirty="0" smtClean="0"/>
              <a:t>The mica hypothesis is a new hypothesis about how life might have originated. The mica hypothesis provides simple solutions to many basic questions about the origins of life. </a:t>
            </a:r>
          </a:p>
          <a:p>
            <a:pPr>
              <a:buFont typeface="Wingdings" pitchFamily="2" charset="2"/>
              <a:buChar char="§"/>
            </a:pPr>
            <a:r>
              <a:rPr lang="en-US" sz="2000" dirty="0" smtClean="0"/>
              <a:t>In the mica hypothesis, the spaces between mica sheets functioned as the earliest cells. These ‘cells’ between mica sheets are filled with potassium ions, and they provide an environment in which: polymer entropy is low; cyclic wetting and drying can occur; molecules can evolve in isolated spaces and also migrate and </a:t>
            </a:r>
            <a:r>
              <a:rPr lang="en-US" sz="2000" dirty="0" err="1" smtClean="0"/>
              <a:t>ligate</a:t>
            </a:r>
            <a:r>
              <a:rPr lang="en-US" sz="2000" dirty="0" smtClean="0"/>
              <a:t> to form larger molecules. </a:t>
            </a:r>
          </a:p>
          <a:p>
            <a:pPr>
              <a:buFont typeface="Wingdings" pitchFamily="2" charset="2"/>
              <a:buChar char="§"/>
            </a:pPr>
            <a:r>
              <a:rPr lang="en-US" sz="2000" dirty="0" smtClean="0"/>
              <a:t>The mica hypothesis also proposes that mechanical energy (work) is a major energy source that could have been used on many length scales to form covalent bonds, to alter polymer conformations, and to bleb daughter cells off </a:t>
            </a:r>
            <a:r>
              <a:rPr lang="en-US" sz="2000" dirty="0" err="1" smtClean="0"/>
              <a:t>protocells</a:t>
            </a:r>
            <a:r>
              <a:rPr lang="en-US" dirty="0" smtClean="0"/>
              <a: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The mica hypothesis is consistent with many other origins hypotheses, including the RNA, lipid, and metabolic ‘worlds’. </a:t>
            </a:r>
          </a:p>
          <a:p>
            <a:r>
              <a:rPr lang="en-US" dirty="0" smtClean="0"/>
              <a:t>Therefore the mica hypothesis has the potential to unify origins hypotheses, such that different molecular components and systems could simultaneously evolve in the spaces between mica sheets.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ANK YOU &#10;"/>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igin of biomolecules.. sairam"/>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 Thank-You Letters to Send to People in Your Network Who Matter - Idealist"/>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276600"/>
            <a:ext cx="8229600" cy="4525963"/>
          </a:xfrm>
        </p:spPr>
        <p:txBody>
          <a:bodyPr>
            <a:normAutofit fontScale="47500" lnSpcReduction="20000"/>
          </a:bodyPr>
          <a:lstStyle/>
          <a:p>
            <a:r>
              <a:rPr lang="en-US" sz="3600" dirty="0" smtClean="0"/>
              <a:t>In the early years after the formation of the solar system, the terrestrial planets continued to be bombarded by smaller bodies of various sizes as the last of the particulate material from the formation of the planets was swept-up by their gravitational pull.</a:t>
            </a:r>
          </a:p>
          <a:p>
            <a:r>
              <a:rPr lang="en-US" sz="3600" dirty="0" smtClean="0"/>
              <a:t>This </a:t>
            </a:r>
            <a:r>
              <a:rPr lang="en-US" sz="3600" b="1" dirty="0" smtClean="0"/>
              <a:t>bombardment</a:t>
            </a:r>
            <a:r>
              <a:rPr lang="en-US" sz="3600" dirty="0" smtClean="0"/>
              <a:t>, measured from radioactive dating of the moon's craters, and by comparing lunar, </a:t>
            </a:r>
            <a:r>
              <a:rPr lang="en-US" sz="3600" dirty="0" err="1" smtClean="0"/>
              <a:t>martian</a:t>
            </a:r>
            <a:r>
              <a:rPr lang="en-US" sz="3600" dirty="0" smtClean="0"/>
              <a:t>, and </a:t>
            </a:r>
            <a:r>
              <a:rPr lang="en-US" sz="3600" dirty="0" err="1" smtClean="0"/>
              <a:t>mercurian</a:t>
            </a:r>
            <a:r>
              <a:rPr lang="en-US" sz="3600" dirty="0" smtClean="0"/>
              <a:t> </a:t>
            </a:r>
            <a:r>
              <a:rPr lang="en-US" sz="3600" dirty="0" err="1" smtClean="0"/>
              <a:t>cratering</a:t>
            </a:r>
            <a:r>
              <a:rPr lang="en-US" sz="3600" dirty="0" smtClean="0"/>
              <a:t> records, gradually declined in intensity until it reached present-day levels about 3.5 billion years ago.</a:t>
            </a:r>
          </a:p>
          <a:p>
            <a:r>
              <a:rPr lang="en-US" sz="3600" dirty="0" smtClean="0"/>
              <a:t>The effect of the bombardment on the origin of life was significant. Bombardment affected:</a:t>
            </a:r>
          </a:p>
          <a:p>
            <a:r>
              <a:rPr lang="en-US" sz="3600" dirty="0" smtClean="0"/>
              <a:t>1. the temperature of the early Earth</a:t>
            </a:r>
          </a:p>
          <a:p>
            <a:r>
              <a:rPr lang="en-US" sz="3600" dirty="0" smtClean="0"/>
              <a:t>2. the composition of the atmosphere</a:t>
            </a:r>
          </a:p>
          <a:p>
            <a:r>
              <a:rPr lang="en-US" sz="3600" dirty="0" smtClean="0"/>
              <a:t>3. delivered biogenic elements to Earth (biogenic elements are those chemicals common to all living organisms - like phosphates)</a:t>
            </a:r>
          </a:p>
          <a:p>
            <a:r>
              <a:rPr lang="en-US" sz="3600" dirty="0" smtClean="0"/>
              <a:t>4. Finally, the high energy released could also have delayed the origin of life.</a:t>
            </a:r>
          </a:p>
          <a:p>
            <a:r>
              <a:rPr lang="en-US" dirty="0" smtClean="0"/>
              <a:t> </a:t>
            </a:r>
          </a:p>
          <a:p>
            <a:endParaRPr lang="en-US" dirty="0"/>
          </a:p>
        </p:txBody>
      </p:sp>
      <p:pic>
        <p:nvPicPr>
          <p:cNvPr id="5" name="Picture 4" descr="Evolution | My Storybook"/>
          <p:cNvPicPr/>
          <p:nvPr/>
        </p:nvPicPr>
        <p:blipFill>
          <a:blip r:embed="rId2"/>
          <a:srcRect/>
          <a:stretch>
            <a:fillRect/>
          </a:stretch>
        </p:blipFill>
        <p:spPr bwMode="auto">
          <a:xfrm>
            <a:off x="457200" y="228600"/>
            <a:ext cx="8229600" cy="277939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4495800" cy="4343400"/>
          </a:xfrm>
        </p:spPr>
        <p:txBody>
          <a:bodyPr>
            <a:normAutofit fontScale="70000" lnSpcReduction="20000"/>
          </a:bodyPr>
          <a:lstStyle/>
          <a:p>
            <a:r>
              <a:rPr lang="en-US" dirty="0" smtClean="0"/>
              <a:t> Because most of the matter in the solar system is hydrogen the early atmosphere of Earth must have been rich in hydrogen. Therefore, they concluded other elements (such as carbon, oxygen, nitrogen, and sulfur) would be bound to hydrogen in their reduced forms as</a:t>
            </a:r>
          </a:p>
          <a:p>
            <a:r>
              <a:rPr lang="en-US" dirty="0" smtClean="0"/>
              <a:t>CH4 (methane),</a:t>
            </a:r>
          </a:p>
          <a:p>
            <a:r>
              <a:rPr lang="en-US" dirty="0" smtClean="0"/>
              <a:t>NH3 (ammonia),</a:t>
            </a:r>
          </a:p>
          <a:p>
            <a:r>
              <a:rPr lang="en-US" dirty="0" smtClean="0"/>
              <a:t>H2S (hydrogen sulfide), and</a:t>
            </a:r>
          </a:p>
          <a:p>
            <a:r>
              <a:rPr lang="en-US" dirty="0" smtClean="0"/>
              <a:t>H2O (water)</a:t>
            </a:r>
          </a:p>
          <a:p>
            <a:endParaRPr lang="en-US" dirty="0"/>
          </a:p>
        </p:txBody>
      </p:sp>
      <p:sp>
        <p:nvSpPr>
          <p:cNvPr id="5" name="Rectangle 4"/>
          <p:cNvSpPr/>
          <p:nvPr/>
        </p:nvSpPr>
        <p:spPr>
          <a:xfrm>
            <a:off x="381000" y="4800600"/>
            <a:ext cx="7620000" cy="1384995"/>
          </a:xfrm>
          <a:prstGeom prst="rect">
            <a:avLst/>
          </a:prstGeom>
        </p:spPr>
        <p:txBody>
          <a:bodyPr wrap="square">
            <a:spAutoFit/>
          </a:bodyPr>
          <a:lstStyle/>
          <a:p>
            <a:r>
              <a:rPr lang="en-US" sz="2800" dirty="0" smtClean="0"/>
              <a:t>As these organic compounds accumulated they formed an "organic soup" in which additional reactions could take </a:t>
            </a:r>
            <a:r>
              <a:rPr lang="en-US" sz="2800" dirty="0" smtClean="0"/>
              <a:t>place.</a:t>
            </a:r>
            <a:endParaRPr lang="en-US" sz="2800" dirty="0"/>
          </a:p>
        </p:txBody>
      </p:sp>
      <p:pic>
        <p:nvPicPr>
          <p:cNvPr id="4" name="Picture 3" descr="Origin Of Life: Simple Chemicals On Early-Earth Can Produce RNA's Building  Blocks | Evolving Science"/>
          <p:cNvPicPr/>
          <p:nvPr/>
        </p:nvPicPr>
        <p:blipFill>
          <a:blip r:embed="rId2"/>
          <a:srcRect/>
          <a:stretch>
            <a:fillRect/>
          </a:stretch>
        </p:blipFill>
        <p:spPr bwMode="auto">
          <a:xfrm>
            <a:off x="4419600" y="304800"/>
            <a:ext cx="4724400" cy="373307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pic>
        <p:nvPicPr>
          <p:cNvPr id="4" name="Picture 3" descr="Early Earth &#10; "/>
          <p:cNvPicPr/>
          <p:nvPr/>
        </p:nvPicPr>
        <p:blipFill>
          <a:blip r:embed="rId2"/>
          <a:srcRect/>
          <a:stretch>
            <a:fillRect/>
          </a:stretch>
        </p:blipFill>
        <p:spPr bwMode="auto">
          <a:xfrm>
            <a:off x="2209800" y="0"/>
            <a:ext cx="7696200" cy="6858000"/>
          </a:xfrm>
          <a:prstGeom prst="rect">
            <a:avLst/>
          </a:prstGeom>
          <a:noFill/>
          <a:ln w="9525">
            <a:noFill/>
            <a:miter lim="800000"/>
            <a:headEnd/>
            <a:tailEnd/>
          </a:ln>
        </p:spPr>
      </p:pic>
      <p:pic>
        <p:nvPicPr>
          <p:cNvPr id="5" name="Picture 4" descr="NASA Awards Grants for Research into Life in Universe | NASA"/>
          <p:cNvPicPr/>
          <p:nvPr/>
        </p:nvPicPr>
        <p:blipFill>
          <a:blip r:embed="rId3"/>
          <a:srcRect/>
          <a:stretch>
            <a:fillRect/>
          </a:stretch>
        </p:blipFill>
        <p:spPr bwMode="auto">
          <a:xfrm>
            <a:off x="0" y="0"/>
            <a:ext cx="4191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NDITIONS ON EARTH BEFORE&#10;• Earth’s early atmosphere&#10;probably contained hydrogen&#10;cyanide,carbon dioxide,&#10;carbon monoxide,..."/>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en-US" dirty="0" smtClean="0"/>
              <a:t>The ease of formation of amino acids, </a:t>
            </a:r>
            <a:r>
              <a:rPr lang="en-US" dirty="0" err="1" smtClean="0"/>
              <a:t>purines</a:t>
            </a:r>
            <a:r>
              <a:rPr lang="en-US" dirty="0" smtClean="0"/>
              <a:t>, </a:t>
            </a:r>
            <a:r>
              <a:rPr lang="en-US" dirty="0" err="1" smtClean="0"/>
              <a:t>pyrimidines</a:t>
            </a:r>
            <a:r>
              <a:rPr lang="en-US" dirty="0" smtClean="0"/>
              <a:t>, sugars and a wide variety of other organic compounds under plausible </a:t>
            </a:r>
            <a:r>
              <a:rPr lang="en-US" dirty="0" err="1" smtClean="0"/>
              <a:t>prebiotic</a:t>
            </a:r>
            <a:r>
              <a:rPr lang="en-US" dirty="0" smtClean="0"/>
              <a:t> conditions suggests that these molecules may have been present in the primitive terrestrial environment</a:t>
            </a:r>
            <a:r>
              <a:rPr lang="en-US" dirty="0" smtClean="0"/>
              <a:t>.</a:t>
            </a:r>
          </a:p>
          <a:p>
            <a:endParaRPr lang="en-US" dirty="0" smtClean="0"/>
          </a:p>
          <a:p>
            <a:r>
              <a:rPr lang="en-US" dirty="0" smtClean="0"/>
              <a:t> It is likely that collisions of </a:t>
            </a:r>
            <a:r>
              <a:rPr lang="en-US" dirty="0" err="1" smtClean="0"/>
              <a:t>cometary</a:t>
            </a:r>
            <a:r>
              <a:rPr lang="en-US" dirty="0" smtClean="0"/>
              <a:t> nuclei with the primitive Earth, combined with the contribution from other extraterrestrial bodies such as meteorites and interplanetary dust particles, may have supplemented the primordial broth with extraterrestrial organic molecules</a:t>
            </a:r>
            <a:r>
              <a:rPr lang="en-US" dirty="0" smtClean="0"/>
              <a:t>.</a:t>
            </a:r>
          </a:p>
          <a:p>
            <a:pPr>
              <a:buNone/>
            </a:pPr>
            <a:r>
              <a:rPr lang="en-US" dirty="0" smtClean="0"/>
              <a:t> </a:t>
            </a:r>
            <a:endParaRPr lang="en-US" dirty="0" smtClean="0"/>
          </a:p>
          <a:p>
            <a:r>
              <a:rPr lang="en-US" dirty="0" smtClean="0"/>
              <a:t>Submarine hydrothermal vents also likely played some role in </a:t>
            </a:r>
            <a:r>
              <a:rPr lang="en-US" dirty="0" err="1" smtClean="0"/>
              <a:t>prebiotic</a:t>
            </a:r>
            <a:r>
              <a:rPr lang="en-US" dirty="0" smtClean="0"/>
              <a:t> organic evolution</a:t>
            </a:r>
            <a:r>
              <a:rPr lang="en-US" dirty="0" smtClean="0"/>
              <a:t>.</a:t>
            </a:r>
          </a:p>
          <a:p>
            <a:pPr>
              <a:buNone/>
            </a:pPr>
            <a:endParaRPr lang="en-US" dirty="0" smtClean="0"/>
          </a:p>
          <a:p>
            <a:r>
              <a:rPr lang="en-US" dirty="0" smtClean="0"/>
              <a:t> The primordial soup may have been a bewildering organic chemical wonderland, but it likely did not include all the compounds or molecular structures found in modern living systems. </a:t>
            </a:r>
            <a:endParaRPr lang="en-US" dirty="0" smtClean="0"/>
          </a:p>
          <a:p>
            <a:pPr>
              <a:buNone/>
            </a:pPr>
            <a:endParaRPr lang="en-US" dirty="0" smtClean="0"/>
          </a:p>
          <a:p>
            <a:r>
              <a:rPr lang="en-US" dirty="0" smtClean="0"/>
              <a:t>Regardless of their ultimate origin, simple organic compounds dissolved in the primitive oceans would need to be concentrated and polymerized by simple physicochemical mechanisms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Imagen relacionada | Cloroplastos, Arqueobacterias, Nematodos"/>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 are Biomolecules? &#10;• Biomolecules can be defined as molecules that are produced by &#10;living organisms and form the str..."/>
          <p:cNvPicPr>
            <a:picLocks noGrp="1"/>
          </p:cNvPicPr>
          <p:nvPr>
            <p:ph idx="1"/>
          </p:nvPr>
        </p:nvPicPr>
        <p:blipFill>
          <a:blip r:embed="rId2"/>
          <a:srcRect/>
          <a:stretch>
            <a:fillRect/>
          </a:stretch>
        </p:blipFill>
        <p:spPr bwMode="auto">
          <a:xfrm>
            <a:off x="0" y="0"/>
            <a:ext cx="9144000" cy="5257800"/>
          </a:xfrm>
          <a:prstGeom prst="rect">
            <a:avLst/>
          </a:prstGeom>
          <a:noFill/>
          <a:ln w="9525">
            <a:noFill/>
            <a:miter lim="800000"/>
            <a:headEnd/>
            <a:tailEnd/>
          </a:ln>
        </p:spPr>
      </p:pic>
      <p:pic>
        <p:nvPicPr>
          <p:cNvPr id="5" name="Picture 4" descr="Bio molecules- Carbohydrates, Proteins, Nucleic acids and Lipids"/>
          <p:cNvPicPr/>
          <p:nvPr/>
        </p:nvPicPr>
        <p:blipFill>
          <a:blip r:embed="rId3"/>
          <a:srcRect/>
          <a:stretch>
            <a:fillRect/>
          </a:stretch>
        </p:blipFill>
        <p:spPr bwMode="auto">
          <a:xfrm>
            <a:off x="0" y="4537737"/>
            <a:ext cx="9144000" cy="23202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467</Words>
  <Application>Microsoft Office PowerPoint</Application>
  <PresentationFormat>On-screen Show (4:3)</PresentationFormat>
  <Paragraphs>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dell</cp:lastModifiedBy>
  <cp:revision>25</cp:revision>
  <dcterms:created xsi:type="dcterms:W3CDTF">2020-08-10T15:40:31Z</dcterms:created>
  <dcterms:modified xsi:type="dcterms:W3CDTF">2020-08-11T09:39:12Z</dcterms:modified>
</cp:coreProperties>
</file>