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73" r:id="rId2"/>
    <p:sldId id="274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5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3D8611-A16B-4B19-8B8A-22B69ADDA5F5}" type="datetimeFigureOut">
              <a:rPr lang="en-US" smtClean="0"/>
              <a:pPr/>
              <a:t>1/1/2009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C2E6ED-2692-4EBA-8FBA-C38F305208C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F5C69D-7D7C-4800-BC18-96228C5F937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D428E-F804-4636-818E-AE79B482F9B2}" type="datetimeFigureOut">
              <a:rPr lang="en-US" smtClean="0"/>
              <a:pPr/>
              <a:t>1/1/2009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4B7B3-AEE0-4711-AC2D-72212F88BD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D428E-F804-4636-818E-AE79B482F9B2}" type="datetimeFigureOut">
              <a:rPr lang="en-US" smtClean="0"/>
              <a:pPr/>
              <a:t>1/1/2009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4B7B3-AEE0-4711-AC2D-72212F88BD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D428E-F804-4636-818E-AE79B482F9B2}" type="datetimeFigureOut">
              <a:rPr lang="en-US" smtClean="0"/>
              <a:pPr/>
              <a:t>1/1/2009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4B7B3-AEE0-4711-AC2D-72212F88BD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D428E-F804-4636-818E-AE79B482F9B2}" type="datetimeFigureOut">
              <a:rPr lang="en-US" smtClean="0"/>
              <a:pPr/>
              <a:t>1/1/2009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4B7B3-AEE0-4711-AC2D-72212F88BD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D428E-F804-4636-818E-AE79B482F9B2}" type="datetimeFigureOut">
              <a:rPr lang="en-US" smtClean="0"/>
              <a:pPr/>
              <a:t>1/1/2009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4B7B3-AEE0-4711-AC2D-72212F88BD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D428E-F804-4636-818E-AE79B482F9B2}" type="datetimeFigureOut">
              <a:rPr lang="en-US" smtClean="0"/>
              <a:pPr/>
              <a:t>1/1/2009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4B7B3-AEE0-4711-AC2D-72212F88BD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D428E-F804-4636-818E-AE79B482F9B2}" type="datetimeFigureOut">
              <a:rPr lang="en-US" smtClean="0"/>
              <a:pPr/>
              <a:t>1/1/2009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4B7B3-AEE0-4711-AC2D-72212F88BD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D428E-F804-4636-818E-AE79B482F9B2}" type="datetimeFigureOut">
              <a:rPr lang="en-US" smtClean="0"/>
              <a:pPr/>
              <a:t>1/1/2009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4B7B3-AEE0-4711-AC2D-72212F88BD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D428E-F804-4636-818E-AE79B482F9B2}" type="datetimeFigureOut">
              <a:rPr lang="en-US" smtClean="0"/>
              <a:pPr/>
              <a:t>1/1/2009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4B7B3-AEE0-4711-AC2D-72212F88BD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D428E-F804-4636-818E-AE79B482F9B2}" type="datetimeFigureOut">
              <a:rPr lang="en-US" smtClean="0"/>
              <a:pPr/>
              <a:t>1/1/2009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4B7B3-AEE0-4711-AC2D-72212F88BD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D428E-F804-4636-818E-AE79B482F9B2}" type="datetimeFigureOut">
              <a:rPr lang="en-US" smtClean="0"/>
              <a:pPr/>
              <a:t>1/1/2009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4B7B3-AEE0-4711-AC2D-72212F88BD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FD428E-F804-4636-818E-AE79B482F9B2}" type="datetimeFigureOut">
              <a:rPr lang="en-US" smtClean="0"/>
              <a:pPr/>
              <a:t>1/1/2009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24B7B3-AEE0-4711-AC2D-72212F88BD6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447799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sz="2800" b="1" dirty="0" smtClean="0">
                <a:latin typeface="Bodoni MT" pitchFamily="18" charset="0"/>
              </a:rPr>
              <a:t/>
            </a:r>
            <a:br>
              <a:rPr lang="en-US" sz="2800" b="1" dirty="0" smtClean="0">
                <a:latin typeface="Bodoni MT" pitchFamily="18" charset="0"/>
              </a:rPr>
            </a:br>
            <a:r>
              <a:rPr lang="en-US" sz="2800" b="1" dirty="0" smtClean="0">
                <a:latin typeface="Bodoni MT" pitchFamily="18" charset="0"/>
              </a:rPr>
              <a:t/>
            </a:r>
            <a:br>
              <a:rPr lang="en-US" sz="2800" b="1" dirty="0" smtClean="0">
                <a:latin typeface="Bodoni MT" pitchFamily="18" charset="0"/>
              </a:rPr>
            </a:br>
            <a:r>
              <a:rPr lang="en-US" sz="2800" b="1" dirty="0" smtClean="0">
                <a:latin typeface="Bodoni MT" pitchFamily="18" charset="0"/>
              </a:rPr>
              <a:t>HAJEE </a:t>
            </a:r>
            <a:r>
              <a:rPr lang="en-US" sz="2800" b="1" dirty="0">
                <a:latin typeface="Bodoni MT" pitchFamily="18" charset="0"/>
              </a:rPr>
              <a:t>KARUTHA ROWTHER HOWDIA COLLEGE (Autonomous)</a:t>
            </a:r>
            <a:r>
              <a:rPr lang="en-US" sz="2800" dirty="0">
                <a:latin typeface="Bodoni MT" pitchFamily="18" charset="0"/>
              </a:rPr>
              <a:t/>
            </a:r>
            <a:br>
              <a:rPr lang="en-US" sz="2800" dirty="0">
                <a:latin typeface="Bodoni MT" pitchFamily="18" charset="0"/>
              </a:rPr>
            </a:br>
            <a:r>
              <a:rPr lang="en-US" sz="2800" b="1" dirty="0" err="1">
                <a:latin typeface="Bodoni MT" pitchFamily="18" charset="0"/>
              </a:rPr>
              <a:t>Uthamapalayam</a:t>
            </a:r>
            <a:r>
              <a:rPr lang="en-US" sz="2800" b="1" dirty="0">
                <a:latin typeface="Bodoni MT" pitchFamily="18" charset="0"/>
              </a:rPr>
              <a:t> </a:t>
            </a:r>
            <a:r>
              <a:rPr lang="en-US" sz="2800" b="1" dirty="0" smtClean="0">
                <a:latin typeface="Bodoni MT" pitchFamily="18" charset="0"/>
              </a:rPr>
              <a:t/>
            </a:r>
            <a:br>
              <a:rPr lang="en-US" sz="2800" b="1" dirty="0" smtClean="0">
                <a:latin typeface="Bodoni MT" pitchFamily="18" charset="0"/>
              </a:rPr>
            </a:br>
            <a:r>
              <a:rPr lang="en-US" sz="2800" dirty="0">
                <a:latin typeface="Bodoni MT" pitchFamily="18" charset="0"/>
              </a:rPr>
              <a:t/>
            </a:r>
            <a:br>
              <a:rPr lang="en-US" sz="2800" dirty="0">
                <a:latin typeface="Bodoni MT" pitchFamily="18" charset="0"/>
              </a:rPr>
            </a:br>
            <a:endParaRPr lang="en-US" sz="2800" dirty="0">
              <a:latin typeface="Bodoni MT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524000"/>
            <a:ext cx="9144000" cy="533400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pPr algn="l"/>
            <a:r>
              <a:rPr lang="en-US" dirty="0" smtClean="0"/>
              <a:t>	</a:t>
            </a:r>
          </a:p>
          <a:p>
            <a:endParaRPr lang="en-US" dirty="0"/>
          </a:p>
        </p:txBody>
      </p:sp>
      <p:pic>
        <p:nvPicPr>
          <p:cNvPr id="4" name="Picture 3" descr="C:\Users\Staff\Desktop\logo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38600" y="2057400"/>
            <a:ext cx="1095548" cy="1011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0" y="3200400"/>
          <a:ext cx="9144000" cy="3657600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4229100"/>
                <a:gridCol w="4914900"/>
              </a:tblGrid>
              <a:tr h="73152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  <a:latin typeface="Bodoni MT" pitchFamily="18" charset="0"/>
                        </a:rPr>
                        <a:t>                 Course 		</a:t>
                      </a:r>
                      <a:endParaRPr lang="en-US" sz="2400" b="1" dirty="0" smtClean="0">
                        <a:solidFill>
                          <a:srgbClr val="FF0000"/>
                        </a:solidFill>
                        <a:latin typeface="Bodoni MT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  <a:latin typeface="Bodoni MT" pitchFamily="18" charset="0"/>
                        </a:rPr>
                        <a:t>Ancillary chemistry-II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Bodoni MT" pitchFamily="18" charset="0"/>
                      </a:endParaRPr>
                    </a:p>
                  </a:txBody>
                  <a:tcPr/>
                </a:tc>
              </a:tr>
              <a:tr h="73152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  <a:latin typeface="Bodoni MT" pitchFamily="18" charset="0"/>
                        </a:rPr>
                        <a:t>Course code 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Bodoni MT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  <a:latin typeface="Bodoni MT" pitchFamily="18" charset="0"/>
                        </a:rPr>
                        <a:t>17UCHA21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Bodoni MT" pitchFamily="18" charset="0"/>
                      </a:endParaRPr>
                    </a:p>
                  </a:txBody>
                  <a:tcPr/>
                </a:tc>
              </a:tr>
              <a:tr h="73152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  <a:latin typeface="Bodoni MT" pitchFamily="18" charset="0"/>
                        </a:rPr>
                        <a:t>Topic	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Bodoni MT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  <a:latin typeface="Bodoni MT" pitchFamily="18" charset="0"/>
                        </a:rPr>
                        <a:t>Nuclear</a:t>
                      </a:r>
                      <a:r>
                        <a:rPr lang="en-US" sz="2400" b="1" baseline="0" dirty="0" smtClean="0">
                          <a:solidFill>
                            <a:srgbClr val="FF0000"/>
                          </a:solidFill>
                          <a:latin typeface="Bodoni MT" pitchFamily="18" charset="0"/>
                        </a:rPr>
                        <a:t> fission &amp; fusion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Bodoni MT" pitchFamily="18" charset="0"/>
                      </a:endParaRPr>
                    </a:p>
                  </a:txBody>
                  <a:tcPr/>
                </a:tc>
              </a:tr>
              <a:tr h="73152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  <a:latin typeface="Bodoni MT" pitchFamily="18" charset="0"/>
                        </a:rPr>
                        <a:t>Staff name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Bodoni MT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  <a:latin typeface="Bodoni MT" pitchFamily="18" charset="0"/>
                        </a:rPr>
                        <a:t>M. </a:t>
                      </a:r>
                      <a:r>
                        <a:rPr lang="en-US" sz="2400" dirty="0" err="1" smtClean="0">
                          <a:solidFill>
                            <a:srgbClr val="FF0000"/>
                          </a:solidFill>
                          <a:latin typeface="Bodoni MT" pitchFamily="18" charset="0"/>
                        </a:rPr>
                        <a:t>Mariyam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  <a:latin typeface="Bodoni MT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FF0000"/>
                          </a:solidFill>
                          <a:latin typeface="Bodoni MT" pitchFamily="18" charset="0"/>
                        </a:rPr>
                        <a:t>Beevi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Bodoni MT" pitchFamily="18" charset="0"/>
                      </a:endParaRPr>
                    </a:p>
                  </a:txBody>
                  <a:tcPr/>
                </a:tc>
              </a:tr>
              <a:tr h="73152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  <a:latin typeface="Bodoni MT" pitchFamily="18" charset="0"/>
                        </a:rPr>
                        <a:t>Staff code 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Bodoni MT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  <a:latin typeface="Bodoni MT" pitchFamily="18" charset="0"/>
                        </a:rPr>
                        <a:t>TNMK021SFT91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Bodoni MT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33400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IN" sz="2400" b="1" dirty="0" smtClean="0"/>
              <a:t/>
            </a:r>
            <a:br>
              <a:rPr lang="en-IN" sz="2400" b="1" dirty="0" smtClean="0"/>
            </a:br>
            <a:r>
              <a:rPr lang="en-IN" sz="2700" b="1" dirty="0" smtClean="0">
                <a:latin typeface="Times New Roman" pitchFamily="18" charset="0"/>
                <a:cs typeface="Times New Roman" pitchFamily="18" charset="0"/>
              </a:rPr>
              <a:t>Hydrogen bomb</a:t>
            </a:r>
            <a:r>
              <a:rPr lang="en-IN" sz="2400" dirty="0" smtClean="0"/>
              <a:t/>
            </a:r>
            <a:br>
              <a:rPr lang="en-IN" sz="2400" dirty="0" smtClean="0"/>
            </a:br>
            <a:endParaRPr lang="en-IN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33400"/>
            <a:ext cx="9144000" cy="6324600"/>
          </a:xfrm>
        </p:spPr>
        <p:txBody>
          <a:bodyPr>
            <a:normAutofit/>
          </a:bodyPr>
          <a:lstStyle/>
          <a:p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Nuclear fusion is the principle in the construction of hydrogen bomb.</a:t>
            </a:r>
          </a:p>
          <a:p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 In the hydrogen bomb, 3 isotopes of hydrogen namely </a:t>
            </a:r>
            <a:r>
              <a:rPr lang="en-IN" sz="2200" dirty="0" err="1" smtClean="0">
                <a:latin typeface="Times New Roman" pitchFamily="18" charset="0"/>
                <a:cs typeface="Times New Roman" pitchFamily="18" charset="0"/>
              </a:rPr>
              <a:t>protium</a:t>
            </a:r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, deuterium and tritium are used for fusion.</a:t>
            </a:r>
          </a:p>
          <a:p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 The possible fusion reaction is,</a:t>
            </a:r>
          </a:p>
          <a:p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In fusion reaction the repulsion force between the two lighter nuclei is overcome by using high temperature (10</a:t>
            </a:r>
            <a:r>
              <a:rPr lang="en-IN" sz="2200" baseline="30000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200" baseline="30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C) and high pressure (10</a:t>
            </a:r>
            <a:r>
              <a:rPr lang="en-IN" sz="2200" baseline="30000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200" dirty="0" err="1" smtClean="0">
                <a:latin typeface="Times New Roman" pitchFamily="18" charset="0"/>
                <a:cs typeface="Times New Roman" pitchFamily="18" charset="0"/>
              </a:rPr>
              <a:t>atm</a:t>
            </a:r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). </a:t>
            </a:r>
          </a:p>
          <a:p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This amount of temperature and pressure can be provided on the earth using atom bomb.</a:t>
            </a:r>
          </a:p>
          <a:p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Thus in the construction of hydrogen bomb </a:t>
            </a:r>
            <a:r>
              <a:rPr lang="en-IN" sz="2200" dirty="0" err="1" smtClean="0">
                <a:latin typeface="Times New Roman" pitchFamily="18" charset="0"/>
                <a:cs typeface="Times New Roman" pitchFamily="18" charset="0"/>
              </a:rPr>
              <a:t>protium</a:t>
            </a:r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, deuterium and tritium is kept around an atom bomb.</a:t>
            </a:r>
          </a:p>
          <a:p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 The explosion of atom bomb provides required high temperature and pressure for the nuclear fusion reaction. </a:t>
            </a:r>
          </a:p>
          <a:p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The amount of energy released is equal to 1000 times greater than atom bomb. 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09600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IN" sz="2800" dirty="0" smtClean="0"/>
              <a:t/>
            </a:r>
            <a:br>
              <a:rPr lang="en-IN" sz="2800" dirty="0" smtClean="0"/>
            </a:b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Comparison of Atom bomb and hydrogen bomb</a:t>
            </a:r>
            <a:r>
              <a:rPr lang="en-IN" sz="2800" dirty="0" smtClean="0"/>
              <a:t/>
            </a:r>
            <a:br>
              <a:rPr lang="en-IN" sz="2800" dirty="0" smtClean="0"/>
            </a:br>
            <a:endParaRPr lang="en-IN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6248400"/>
          </a:xfrm>
        </p:spPr>
        <p:txBody>
          <a:bodyPr>
            <a:normAutofit/>
          </a:bodyPr>
          <a:lstStyle/>
          <a:p>
            <a:endParaRPr lang="en-IN" dirty="0" smtClean="0"/>
          </a:p>
          <a:p>
            <a:endParaRPr lang="en-IN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600200" y="1447800"/>
          <a:ext cx="609600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</a:tblGrid>
              <a:tr h="320040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0" y="685801"/>
          <a:ext cx="9144000" cy="61721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812857">
                <a:tc>
                  <a:txBody>
                    <a:bodyPr/>
                    <a:lstStyle/>
                    <a:p>
                      <a:pPr algn="ctr"/>
                      <a:r>
                        <a:rPr lang="en-IN" sz="18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Atom bomb</a:t>
                      </a:r>
                      <a:endParaRPr lang="en-IN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2000" dirty="0" smtClean="0">
                          <a:latin typeface="Times New Roman"/>
                          <a:ea typeface="Calibri"/>
                          <a:cs typeface="Times New Roman"/>
                        </a:rPr>
                        <a:t>Hydrogen </a:t>
                      </a:r>
                      <a:r>
                        <a:rPr lang="en-IN" sz="2000" dirty="0">
                          <a:latin typeface="Times New Roman"/>
                          <a:ea typeface="Calibri"/>
                          <a:cs typeface="Times New Roman"/>
                        </a:rPr>
                        <a:t>bomb</a:t>
                      </a:r>
                      <a:endParaRPr lang="en-IN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/>
                </a:tc>
              </a:tr>
              <a:tr h="81259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Nuclear fission reaction is takes place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Nuclear fusion reaction is takes place.</a:t>
                      </a:r>
                    </a:p>
                  </a:txBody>
                  <a:tcPr marL="114300" marR="114300" marT="0" marB="0"/>
                </a:tc>
              </a:tr>
              <a:tr h="1270753">
                <a:tc>
                  <a:txBody>
                    <a:bodyPr/>
                    <a:lstStyle/>
                    <a:p>
                      <a:r>
                        <a:rPr lang="en-IN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Critical size of the fuel is required minimum for setting up of atom bomb</a:t>
                      </a:r>
                      <a:endParaRPr lang="en-IN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Milligram of substance is enough for setting up on hydrogen bomb.</a:t>
                      </a:r>
                    </a:p>
                  </a:txBody>
                  <a:tcPr marL="114300" marR="114300" marT="0" marB="0"/>
                </a:tc>
              </a:tr>
              <a:tr h="812590">
                <a:tc>
                  <a:txBody>
                    <a:bodyPr/>
                    <a:lstStyle/>
                    <a:p>
                      <a:r>
                        <a:rPr lang="en-IN" sz="2000" kern="1200" baseline="-25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92</a:t>
                      </a:r>
                      <a:r>
                        <a:rPr lang="en-IN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U</a:t>
                      </a:r>
                      <a:r>
                        <a:rPr lang="en-IN" sz="2000" kern="1200" baseline="30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235</a:t>
                      </a:r>
                      <a:r>
                        <a:rPr lang="en-IN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and </a:t>
                      </a:r>
                      <a:r>
                        <a:rPr lang="en-IN" sz="2000" kern="1200" baseline="-25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94</a:t>
                      </a:r>
                      <a:r>
                        <a:rPr lang="en-IN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Pu</a:t>
                      </a:r>
                      <a:r>
                        <a:rPr lang="en-IN" sz="2000" kern="1200" baseline="30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239</a:t>
                      </a:r>
                      <a:r>
                        <a:rPr lang="en-IN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are used as fuel</a:t>
                      </a:r>
                      <a:endParaRPr lang="en-IN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baseline="-25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r>
                        <a:rPr lang="en-IN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H</a:t>
                      </a:r>
                      <a:r>
                        <a:rPr lang="en-IN" sz="2000" baseline="30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r>
                        <a:rPr lang="en-IN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</a:t>
                      </a:r>
                      <a:r>
                        <a:rPr lang="en-IN" sz="2000" baseline="-25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r>
                        <a:rPr lang="en-IN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H</a:t>
                      </a:r>
                      <a:r>
                        <a:rPr lang="en-IN" sz="2000" baseline="30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r>
                        <a:rPr lang="en-IN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and </a:t>
                      </a:r>
                      <a:r>
                        <a:rPr lang="en-IN" sz="2000" baseline="-25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r>
                        <a:rPr lang="en-IN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H</a:t>
                      </a:r>
                      <a:r>
                        <a:rPr lang="en-IN" sz="2000" baseline="30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  <a:r>
                        <a:rPr lang="en-IN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are used as fuel.</a:t>
                      </a:r>
                    </a:p>
                  </a:txBody>
                  <a:tcPr marL="68580" marR="68580" marT="0" marB="0"/>
                </a:tc>
              </a:tr>
              <a:tr h="1372825">
                <a:tc>
                  <a:txBody>
                    <a:bodyPr/>
                    <a:lstStyle/>
                    <a:p>
                      <a:r>
                        <a:rPr lang="en-IN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Atom bomb takes place at room temperature &amp; pressure</a:t>
                      </a:r>
                      <a:endParaRPr lang="en-IN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Hydrogen bomb requires 10</a:t>
                      </a:r>
                      <a:r>
                        <a:rPr lang="en-IN" sz="2000" baseline="30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</a:t>
                      </a:r>
                      <a:r>
                        <a:rPr lang="en-IN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IN" sz="2000" baseline="30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r>
                        <a:rPr lang="en-IN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C temperature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And 10</a:t>
                      </a:r>
                      <a:r>
                        <a:rPr lang="en-IN" sz="2000" baseline="30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</a:t>
                      </a:r>
                      <a:r>
                        <a:rPr lang="en-IN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IN" sz="20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atm</a:t>
                      </a:r>
                      <a:r>
                        <a:rPr lang="en-IN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pressure.</a:t>
                      </a:r>
                    </a:p>
                  </a:txBody>
                  <a:tcPr marL="114300" marR="114300" marT="0" marB="0"/>
                </a:tc>
              </a:tr>
              <a:tr h="1090583">
                <a:tc>
                  <a:txBody>
                    <a:bodyPr/>
                    <a:lstStyle/>
                    <a:p>
                      <a:r>
                        <a:rPr lang="en-IN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The amount of energy released is very high</a:t>
                      </a:r>
                      <a:endParaRPr lang="en-IN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The amount of energy released is 1000 times greater than atom bomb. </a:t>
                      </a:r>
                    </a:p>
                  </a:txBody>
                  <a:tcPr marL="114300" marR="11430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0" y="2"/>
          <a:ext cx="9144000" cy="85473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826646">
                <a:tc>
                  <a:txBody>
                    <a:bodyPr/>
                    <a:lstStyle/>
                    <a:p>
                      <a:pPr algn="ctr"/>
                      <a:r>
                        <a:rPr lang="en-IN" sz="2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Nuclear fission</a:t>
                      </a:r>
                      <a:endParaRPr lang="en-IN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Nuclear fusion</a:t>
                      </a:r>
                      <a:endParaRPr lang="en-IN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84116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It is the process of a heavy nucleus in to two lighter nuclei of nearly equal halves by using neutrons.    </a:t>
                      </a:r>
                    </a:p>
                    <a:p>
                      <a:endParaRPr lang="en-IN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  <a:p>
                      <a:r>
                        <a:rPr lang="en-IN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It is the process of combination of lighter nuclei to form heavy nucleus.</a:t>
                      </a:r>
                    </a:p>
                    <a:p>
                      <a:endParaRPr lang="en-IN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420329">
                <a:tc>
                  <a:txBody>
                    <a:bodyPr/>
                    <a:lstStyle/>
                    <a:p>
                      <a:r>
                        <a:rPr lang="en-IN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This takes place at room temperature &amp; pressure</a:t>
                      </a:r>
                      <a:endParaRPr lang="en-IN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This can occur only at 10</a:t>
                      </a:r>
                      <a:r>
                        <a:rPr lang="en-IN" sz="2400" kern="1200" baseline="30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</a:t>
                      </a:r>
                      <a:r>
                        <a:rPr lang="en-IN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IN" sz="2400" kern="1200" baseline="30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r>
                        <a:rPr lang="en-IN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 temperature</a:t>
                      </a:r>
                    </a:p>
                    <a:p>
                      <a:r>
                        <a:rPr lang="en-IN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And 10</a:t>
                      </a:r>
                      <a:r>
                        <a:rPr lang="en-IN" sz="2400" kern="1200" baseline="30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</a:t>
                      </a:r>
                      <a:r>
                        <a:rPr lang="en-IN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IN" sz="2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atm</a:t>
                      </a:r>
                      <a:r>
                        <a:rPr lang="en-IN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pressure.</a:t>
                      </a:r>
                    </a:p>
                    <a:p>
                      <a:endParaRPr lang="en-IN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26646">
                <a:tc>
                  <a:txBody>
                    <a:bodyPr/>
                    <a:lstStyle/>
                    <a:p>
                      <a:r>
                        <a:rPr lang="en-IN" sz="2400" kern="1200" baseline="-25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92</a:t>
                      </a:r>
                      <a:r>
                        <a:rPr lang="en-IN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U</a:t>
                      </a:r>
                      <a:r>
                        <a:rPr lang="en-IN" sz="2400" kern="1200" baseline="30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235</a:t>
                      </a:r>
                      <a:r>
                        <a:rPr lang="en-IN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and </a:t>
                      </a:r>
                      <a:r>
                        <a:rPr lang="en-IN" sz="2400" kern="1200" baseline="-25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94</a:t>
                      </a:r>
                      <a:r>
                        <a:rPr lang="en-IN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Pu</a:t>
                      </a:r>
                      <a:r>
                        <a:rPr lang="en-IN" sz="2400" kern="1200" baseline="30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239</a:t>
                      </a:r>
                      <a:r>
                        <a:rPr lang="en-IN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are used as fuel</a:t>
                      </a:r>
                      <a:endParaRPr lang="en-IN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 baseline="-25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r>
                        <a:rPr lang="en-IN" sz="2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H</a:t>
                      </a:r>
                      <a:r>
                        <a:rPr lang="en-IN" sz="2400" baseline="30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r>
                        <a:rPr lang="en-IN" sz="2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</a:t>
                      </a:r>
                      <a:r>
                        <a:rPr lang="en-IN" sz="2400" baseline="-25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r>
                        <a:rPr lang="en-IN" sz="2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H</a:t>
                      </a:r>
                      <a:r>
                        <a:rPr lang="en-IN" sz="2400" baseline="30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r>
                        <a:rPr lang="en-IN" sz="2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and </a:t>
                      </a:r>
                      <a:r>
                        <a:rPr lang="en-IN" sz="2400" baseline="-25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r>
                        <a:rPr lang="en-IN" sz="2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H</a:t>
                      </a:r>
                      <a:r>
                        <a:rPr lang="en-IN" sz="2400" baseline="30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  <a:r>
                        <a:rPr lang="en-IN" sz="2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are used as fuel.</a:t>
                      </a:r>
                    </a:p>
                  </a:txBody>
                  <a:tcPr marL="68580" marR="68580" marT="0" marB="0"/>
                </a:tc>
              </a:tr>
              <a:tr h="142032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This can be used for constructive purpose &amp; destructive purpose.</a:t>
                      </a:r>
                    </a:p>
                    <a:p>
                      <a:endParaRPr lang="en-IN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This can be only used for destructive purpose</a:t>
                      </a:r>
                      <a:endParaRPr lang="en-IN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99492">
                <a:tc>
                  <a:txBody>
                    <a:bodyPr/>
                    <a:lstStyle/>
                    <a:p>
                      <a:r>
                        <a:rPr lang="en-IN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E.g. Atom bomb</a:t>
                      </a:r>
                      <a:endParaRPr lang="en-IN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E.g</a:t>
                      </a:r>
                      <a:r>
                        <a:rPr lang="en-IN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Hydrogen bomb</a:t>
                      </a:r>
                    </a:p>
                    <a:p>
                      <a:endParaRPr lang="en-IN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994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Can  be controlled</a:t>
                      </a:r>
                    </a:p>
                    <a:p>
                      <a:endParaRPr lang="en-IN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Cannot be controlled.</a:t>
                      </a:r>
                      <a:endParaRPr lang="en-IN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IN" sz="2800" b="1" dirty="0" smtClean="0"/>
              <a:t/>
            </a:r>
            <a:br>
              <a:rPr lang="en-IN" sz="2800" b="1" dirty="0" smtClean="0"/>
            </a:br>
            <a:r>
              <a:rPr lang="en-IN" sz="2800" b="1" dirty="0" smtClean="0">
                <a:latin typeface="Times New Roman" pitchFamily="18" charset="0"/>
                <a:cs typeface="Times New Roman" pitchFamily="18" charset="0"/>
              </a:rPr>
              <a:t>Application of Radioactivity</a:t>
            </a:r>
            <a:r>
              <a:rPr lang="en-IN" sz="2800" dirty="0" smtClean="0"/>
              <a:t/>
            </a:r>
            <a:br>
              <a:rPr lang="en-IN" sz="2800" dirty="0" smtClean="0"/>
            </a:br>
            <a:endParaRPr lang="en-IN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1722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IN" sz="20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IN" sz="2000" b="1" u="sng" dirty="0" smtClean="0">
                <a:latin typeface="Times New Roman" pitchFamily="18" charset="0"/>
                <a:cs typeface="Times New Roman" pitchFamily="18" charset="0"/>
              </a:rPr>
              <a:t>Radioactive isotope as traces</a:t>
            </a:r>
          </a:p>
          <a:p>
            <a:pPr>
              <a:buNone/>
            </a:pPr>
            <a:r>
              <a:rPr lang="en-IN" sz="20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Radioactive isotopes are employed as tracers in recent years.</a:t>
            </a:r>
          </a:p>
          <a:p>
            <a:pPr>
              <a:buNone/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     Radioactive and stable isotopes have same physical and chemical properties except radioactive emission. E.g. Na</a:t>
            </a:r>
            <a:r>
              <a:rPr lang="en-IN" sz="2000" baseline="30000" dirty="0" smtClean="0">
                <a:latin typeface="Times New Roman" pitchFamily="18" charset="0"/>
                <a:cs typeface="Times New Roman" pitchFamily="18" charset="0"/>
              </a:rPr>
              <a:t>23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and Na</a:t>
            </a:r>
            <a:r>
              <a:rPr lang="en-IN" sz="2000" baseline="30000" dirty="0" smtClean="0">
                <a:latin typeface="Times New Roman" pitchFamily="18" charset="0"/>
                <a:cs typeface="Times New Roman" pitchFamily="18" charset="0"/>
              </a:rPr>
              <a:t>24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	Of the two isotopes of sodium mass number 23 is stale and mass number 24 is radioactive to emit β- rays.</a:t>
            </a:r>
          </a:p>
          <a:p>
            <a:pPr>
              <a:buNone/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     Radioactive isotopes are mixed with ordinary stale isotope and its progress through the system can be followed by means of </a:t>
            </a:r>
            <a:r>
              <a:rPr lang="en-IN" sz="2000" dirty="0" err="1" smtClean="0">
                <a:latin typeface="Times New Roman" pitchFamily="18" charset="0"/>
                <a:cs typeface="Times New Roman" pitchFamily="18" charset="0"/>
              </a:rPr>
              <a:t>Gieger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Muller counter.</a:t>
            </a:r>
          </a:p>
          <a:p>
            <a:pPr>
              <a:buNone/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     This tracer technique is applied for various fields which are discussed below.</a:t>
            </a:r>
          </a:p>
          <a:p>
            <a:pPr>
              <a:buNone/>
            </a:pPr>
            <a:r>
              <a:rPr lang="en-IN" sz="2000" b="1" dirty="0" smtClean="0">
                <a:latin typeface="Times New Roman" pitchFamily="18" charset="0"/>
                <a:cs typeface="Times New Roman" pitchFamily="18" charset="0"/>
              </a:rPr>
              <a:t>  In medicine</a:t>
            </a:r>
            <a:endParaRPr lang="en-IN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  In diagnosing the diseases</a:t>
            </a:r>
          </a:p>
          <a:p>
            <a:pPr>
              <a:buNone/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	 </a:t>
            </a:r>
            <a:r>
              <a:rPr lang="en-IN" sz="2000" baseline="30000" dirty="0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IN" sz="2000" baseline="30000" dirty="0" smtClean="0">
                <a:latin typeface="Times New Roman" pitchFamily="18" charset="0"/>
                <a:cs typeface="Times New Roman" pitchFamily="18" charset="0"/>
              </a:rPr>
              <a:t>24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is used to locate the position of obstruction in the vein.</a:t>
            </a:r>
          </a:p>
          <a:p>
            <a:pPr>
              <a:buNone/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IN" sz="2000" baseline="30000" dirty="0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IN" sz="2000" baseline="30000" dirty="0" smtClean="0">
                <a:latin typeface="Times New Roman" pitchFamily="18" charset="0"/>
                <a:cs typeface="Times New Roman" pitchFamily="18" charset="0"/>
              </a:rPr>
              <a:t>24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is also used assess the volume of blood in a patient.</a:t>
            </a:r>
          </a:p>
          <a:p>
            <a:pPr>
              <a:buNone/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IN" sz="2000" baseline="30000" dirty="0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IN" sz="2000" baseline="30000" dirty="0" smtClean="0">
                <a:latin typeface="Times New Roman" pitchFamily="18" charset="0"/>
                <a:cs typeface="Times New Roman" pitchFamily="18" charset="0"/>
              </a:rPr>
              <a:t>32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has been used to locate some form of cancer.</a:t>
            </a:r>
          </a:p>
          <a:p>
            <a:pPr>
              <a:buNone/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IN" sz="2000" baseline="30000" dirty="0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IN" sz="2000" baseline="30000" dirty="0" smtClean="0">
                <a:latin typeface="Times New Roman" pitchFamily="18" charset="0"/>
                <a:cs typeface="Times New Roman" pitchFamily="18" charset="0"/>
              </a:rPr>
              <a:t>32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is also used to find out bone fracture.</a:t>
            </a:r>
          </a:p>
          <a:p>
            <a:pPr>
              <a:buNone/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	 </a:t>
            </a:r>
            <a:r>
              <a:rPr lang="en-IN" sz="2000" baseline="30000" dirty="0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IN" sz="2000" baseline="30000" dirty="0" smtClean="0">
                <a:latin typeface="Times New Roman" pitchFamily="18" charset="0"/>
                <a:cs typeface="Times New Roman" pitchFamily="18" charset="0"/>
              </a:rPr>
              <a:t>131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is used to locate the brain tumour &amp; the condition of thyroid gland.</a:t>
            </a:r>
          </a:p>
          <a:p>
            <a:pPr>
              <a:buNone/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lvl="0">
              <a:buNone/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   In treatment </a:t>
            </a:r>
          </a:p>
          <a:p>
            <a:pPr>
              <a:buNone/>
            </a:pPr>
            <a:r>
              <a:rPr lang="en-IN" sz="2000" baseline="30000" dirty="0" smtClean="0">
                <a:latin typeface="Times New Roman" pitchFamily="18" charset="0"/>
                <a:cs typeface="Times New Roman" pitchFamily="18" charset="0"/>
              </a:rPr>
              <a:t>                *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en-IN" sz="2000" baseline="30000" dirty="0" smtClean="0">
                <a:latin typeface="Times New Roman" pitchFamily="18" charset="0"/>
                <a:cs typeface="Times New Roman" pitchFamily="18" charset="0"/>
              </a:rPr>
              <a:t>60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is used in the treatment of cancer.</a:t>
            </a:r>
          </a:p>
          <a:p>
            <a:pPr>
              <a:buNone/>
            </a:pPr>
            <a:r>
              <a:rPr lang="en-IN" sz="2000" baseline="30000" dirty="0" smtClean="0">
                <a:latin typeface="Times New Roman" pitchFamily="18" charset="0"/>
                <a:cs typeface="Times New Roman" pitchFamily="18" charset="0"/>
              </a:rPr>
              <a:t>               *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Au</a:t>
            </a:r>
            <a:r>
              <a:rPr lang="en-IN" sz="2000" baseline="30000" dirty="0" smtClean="0">
                <a:latin typeface="Times New Roman" pitchFamily="18" charset="0"/>
                <a:cs typeface="Times New Roman" pitchFamily="18" charset="0"/>
              </a:rPr>
              <a:t>198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is used in curing some form of cancer.</a:t>
            </a:r>
          </a:p>
          <a:p>
            <a:pPr>
              <a:buNone/>
            </a:pPr>
            <a:r>
              <a:rPr lang="en-IN" sz="2000" baseline="30000" dirty="0" smtClean="0">
                <a:latin typeface="Times New Roman" pitchFamily="18" charset="0"/>
                <a:cs typeface="Times New Roman" pitchFamily="18" charset="0"/>
              </a:rPr>
              <a:t>               *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IN" sz="2000" baseline="30000" dirty="0" smtClean="0">
                <a:latin typeface="Times New Roman" pitchFamily="18" charset="0"/>
                <a:cs typeface="Times New Roman" pitchFamily="18" charset="0"/>
              </a:rPr>
              <a:t>32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is used in curing </a:t>
            </a:r>
            <a:r>
              <a:rPr lang="en-IN" sz="2000" dirty="0" err="1" smtClean="0">
                <a:latin typeface="Times New Roman" pitchFamily="18" charset="0"/>
                <a:cs typeface="Times New Roman" pitchFamily="18" charset="0"/>
              </a:rPr>
              <a:t>leukemia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en-IN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33400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IN" sz="2400" b="1" dirty="0" smtClean="0"/>
              <a:t/>
            </a:r>
            <a:br>
              <a:rPr lang="en-IN" sz="2400" b="1" dirty="0" smtClean="0"/>
            </a:br>
            <a:r>
              <a:rPr lang="en-IN" sz="2400" b="1" dirty="0" smtClean="0">
                <a:latin typeface="Times New Roman" pitchFamily="18" charset="0"/>
                <a:cs typeface="Times New Roman" pitchFamily="18" charset="0"/>
              </a:rPr>
              <a:t>Application of Radioactivity</a:t>
            </a:r>
            <a:r>
              <a:rPr lang="en-IN" sz="2400" dirty="0" smtClean="0"/>
              <a:t/>
            </a:r>
            <a:br>
              <a:rPr lang="en-IN" sz="2400" dirty="0" smtClean="0"/>
            </a:br>
            <a:endParaRPr lang="en-IN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33400"/>
            <a:ext cx="9144000" cy="632460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IN" b="1" u="sng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In Agriculture</a:t>
            </a:r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IN" baseline="30000" dirty="0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IN" baseline="30000" dirty="0" smtClean="0">
                <a:latin typeface="Times New Roman" pitchFamily="18" charset="0"/>
                <a:cs typeface="Times New Roman" pitchFamily="18" charset="0"/>
              </a:rPr>
              <a:t>32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is mixed with phosphate fertilizer, which is used to find the quantity of phosphorous absorbed by the plant.</a:t>
            </a:r>
          </a:p>
          <a:p>
            <a:pPr>
              <a:buNone/>
            </a:pPr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     The radioactive isotopes of </a:t>
            </a:r>
            <a:r>
              <a:rPr lang="en-IN" baseline="30000" dirty="0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Cu,</a:t>
            </a:r>
            <a:r>
              <a:rPr lang="en-IN" baseline="30000" dirty="0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Mn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IN" baseline="30000" dirty="0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Zn, </a:t>
            </a:r>
            <a:r>
              <a:rPr lang="en-IN" baseline="30000" dirty="0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Ca, etc., give information about how much these are essential for plant growth.</a:t>
            </a:r>
          </a:p>
          <a:p>
            <a:pPr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	Irradiation of seeds to γ-radiations gives better yield than ordinary seeds.</a:t>
            </a:r>
          </a:p>
          <a:p>
            <a:pPr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In industries</a:t>
            </a:r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	Mixture of radioactive thorium and zinc sulphide coated on pointers and figures of clocks, watches etc., to produce luminescence even in dark also.</a:t>
            </a:r>
          </a:p>
          <a:p>
            <a:pPr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	Water labelled with tritium is used to detect water leakage in under water pipe.</a:t>
            </a:r>
          </a:p>
          <a:p>
            <a:pPr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	Metal casting are tested for cracking by using </a:t>
            </a:r>
            <a:r>
              <a:rPr lang="en-IN" baseline="30000" dirty="0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en-IN" baseline="30000" dirty="0" smtClean="0">
                <a:latin typeface="Times New Roman" pitchFamily="18" charset="0"/>
                <a:cs typeface="Times New Roman" pitchFamily="18" charset="0"/>
              </a:rPr>
              <a:t>60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IN" baseline="30000" dirty="0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en-IN" baseline="30000" dirty="0" smtClean="0">
                <a:latin typeface="Times New Roman" pitchFamily="18" charset="0"/>
                <a:cs typeface="Times New Roman" pitchFamily="18" charset="0"/>
              </a:rPr>
              <a:t>60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is used to measure the thickness o f paper.</a:t>
            </a:r>
          </a:p>
          <a:p>
            <a:pPr>
              <a:buNone/>
            </a:pPr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   In analytical lab</a:t>
            </a:r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	Solubility of the sparingly soluble salt such as PbSO</a:t>
            </a:r>
            <a:r>
              <a:rPr lang="en-IN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in water is determined as follows. Radioactive lead (*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Pb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) is mixed with ordinary lead (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Pb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) in known proportions. </a:t>
            </a:r>
          </a:p>
          <a:p>
            <a:pPr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     This mixture is dissolved in dilute nitric acid then adds sulphuric acid, PbSO</a:t>
            </a:r>
            <a:r>
              <a:rPr lang="en-IN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get precipitated.</a:t>
            </a:r>
          </a:p>
          <a:p>
            <a:pPr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     Lead sulphate precipitate is filtered and the radioactivity is measured.</a:t>
            </a:r>
          </a:p>
          <a:p>
            <a:pPr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    This gives the amount of radioactive lead present in solution.</a:t>
            </a:r>
          </a:p>
          <a:p>
            <a:pPr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     From the value of original proportions of 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Pb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&amp; *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Pb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the amount of lead present in solution i.e., the solubility of PbSO</a:t>
            </a:r>
            <a:r>
              <a:rPr lang="en-IN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can be calculated.   </a:t>
            </a:r>
          </a:p>
          <a:p>
            <a:pPr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33400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IN" b="1" dirty="0" smtClean="0"/>
              <a:t/>
            </a:r>
            <a:br>
              <a:rPr lang="en-IN" b="1" dirty="0" smtClean="0"/>
            </a:br>
            <a:r>
              <a:rPr lang="en-IN" sz="2700" b="1" dirty="0" smtClean="0">
                <a:latin typeface="Times New Roman" pitchFamily="18" charset="0"/>
                <a:cs typeface="Times New Roman" pitchFamily="18" charset="0"/>
              </a:rPr>
              <a:t>Application of Radioactivity</a:t>
            </a:r>
            <a:r>
              <a:rPr lang="en-IN" dirty="0" smtClean="0"/>
              <a:t/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33400"/>
            <a:ext cx="9144000" cy="6324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IN" sz="1600" b="1" u="sng" dirty="0" smtClean="0">
                <a:latin typeface="Times New Roman" pitchFamily="18" charset="0"/>
                <a:cs typeface="Times New Roman" pitchFamily="18" charset="0"/>
              </a:rPr>
              <a:t>In Archaeology (Radiocarbon dating)</a:t>
            </a:r>
            <a:endParaRPr lang="en-IN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sz="1600" dirty="0" smtClean="0">
                <a:latin typeface="Times New Roman" pitchFamily="18" charset="0"/>
                <a:cs typeface="Times New Roman" pitchFamily="18" charset="0"/>
              </a:rPr>
              <a:t>	The age of wood (or) animal fossils can be determined by radiocarbon dating. It’s defined as </a:t>
            </a:r>
            <a:r>
              <a:rPr lang="en-IN" sz="1600" b="1" dirty="0" smtClean="0">
                <a:latin typeface="Times New Roman" pitchFamily="18" charset="0"/>
                <a:cs typeface="Times New Roman" pitchFamily="18" charset="0"/>
              </a:rPr>
              <a:t>“the process of estimating the age of old samples of wood or animal containing carbon by measuring the C</a:t>
            </a:r>
            <a:r>
              <a:rPr lang="en-IN" sz="1600" b="1" baseline="30000" dirty="0" smtClean="0">
                <a:latin typeface="Times New Roman" pitchFamily="18" charset="0"/>
                <a:cs typeface="Times New Roman" pitchFamily="18" charset="0"/>
              </a:rPr>
              <a:t>14</a:t>
            </a:r>
            <a:r>
              <a:rPr lang="en-IN" sz="1600" b="1" dirty="0" smtClean="0">
                <a:latin typeface="Times New Roman" pitchFamily="18" charset="0"/>
                <a:cs typeface="Times New Roman" pitchFamily="18" charset="0"/>
              </a:rPr>
              <a:t> content of the samples”.</a:t>
            </a:r>
            <a:endParaRPr lang="en-IN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sz="1600" dirty="0" smtClean="0">
                <a:latin typeface="Times New Roman" pitchFamily="18" charset="0"/>
                <a:cs typeface="Times New Roman" pitchFamily="18" charset="0"/>
              </a:rPr>
              <a:t>	Atmospheric carbon dioxide is a mixture of C</a:t>
            </a:r>
            <a:r>
              <a:rPr lang="en-IN" sz="1600" baseline="30000" dirty="0" smtClean="0">
                <a:latin typeface="Times New Roman" pitchFamily="18" charset="0"/>
                <a:cs typeface="Times New Roman" pitchFamily="18" charset="0"/>
              </a:rPr>
              <a:t>14</a:t>
            </a:r>
            <a:r>
              <a:rPr lang="en-IN" sz="16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IN" sz="1600" baseline="-25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IN" sz="1600" dirty="0" smtClean="0">
                <a:latin typeface="Times New Roman" pitchFamily="18" charset="0"/>
                <a:cs typeface="Times New Roman" pitchFamily="18" charset="0"/>
              </a:rPr>
              <a:t>and C</a:t>
            </a:r>
            <a:r>
              <a:rPr lang="en-IN" sz="1600" baseline="30000" dirty="0" smtClean="0"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en-IN" sz="16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IN" sz="16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IN" sz="1600" dirty="0" smtClean="0">
                <a:latin typeface="Times New Roman" pitchFamily="18" charset="0"/>
                <a:cs typeface="Times New Roman" pitchFamily="18" charset="0"/>
              </a:rPr>
              <a:t> present in a fixed ratio. Plant absorbs CO</a:t>
            </a:r>
            <a:r>
              <a:rPr lang="en-IN" sz="16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IN" sz="1600" dirty="0" smtClean="0">
                <a:latin typeface="Times New Roman" pitchFamily="18" charset="0"/>
                <a:cs typeface="Times New Roman" pitchFamily="18" charset="0"/>
              </a:rPr>
              <a:t> for photosynthesis.</a:t>
            </a:r>
          </a:p>
          <a:p>
            <a:r>
              <a:rPr lang="en-IN" sz="1600" dirty="0" smtClean="0">
                <a:latin typeface="Times New Roman" pitchFamily="18" charset="0"/>
                <a:cs typeface="Times New Roman" pitchFamily="18" charset="0"/>
              </a:rPr>
              <a:t> If plant is alive, the ratio of C</a:t>
            </a:r>
            <a:r>
              <a:rPr lang="en-IN" sz="1600" baseline="30000" dirty="0" smtClean="0">
                <a:latin typeface="Times New Roman" pitchFamily="18" charset="0"/>
                <a:cs typeface="Times New Roman" pitchFamily="18" charset="0"/>
              </a:rPr>
              <a:t>14</a:t>
            </a:r>
            <a:r>
              <a:rPr lang="en-IN" sz="1600" dirty="0" smtClean="0">
                <a:latin typeface="Times New Roman" pitchFamily="18" charset="0"/>
                <a:cs typeface="Times New Roman" pitchFamily="18" charset="0"/>
              </a:rPr>
              <a:t> to C</a:t>
            </a:r>
            <a:r>
              <a:rPr lang="en-IN" sz="1600" baseline="30000" dirty="0" smtClean="0"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en-IN" sz="1600" dirty="0" smtClean="0">
                <a:latin typeface="Times New Roman" pitchFamily="18" charset="0"/>
                <a:cs typeface="Times New Roman" pitchFamily="18" charset="0"/>
              </a:rPr>
              <a:t> atoms in the plant is same as that in the atmosphere. </a:t>
            </a:r>
          </a:p>
          <a:p>
            <a:r>
              <a:rPr lang="en-IN" sz="1600" dirty="0" smtClean="0">
                <a:latin typeface="Times New Roman" pitchFamily="18" charset="0"/>
                <a:cs typeface="Times New Roman" pitchFamily="18" charset="0"/>
              </a:rPr>
              <a:t>	However, once the plant dies, its cycle stops and the ratio of C</a:t>
            </a:r>
            <a:r>
              <a:rPr lang="en-IN" sz="1600" baseline="30000" dirty="0" smtClean="0">
                <a:latin typeface="Times New Roman" pitchFamily="18" charset="0"/>
                <a:cs typeface="Times New Roman" pitchFamily="18" charset="0"/>
              </a:rPr>
              <a:t>14</a:t>
            </a:r>
            <a:r>
              <a:rPr lang="en-IN" sz="1600" dirty="0" smtClean="0">
                <a:latin typeface="Times New Roman" pitchFamily="18" charset="0"/>
                <a:cs typeface="Times New Roman" pitchFamily="18" charset="0"/>
              </a:rPr>
              <a:t> to C</a:t>
            </a:r>
            <a:r>
              <a:rPr lang="en-IN" sz="1600" baseline="30000" dirty="0" smtClean="0"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en-IN" sz="1600" dirty="0" smtClean="0">
                <a:latin typeface="Times New Roman" pitchFamily="18" charset="0"/>
                <a:cs typeface="Times New Roman" pitchFamily="18" charset="0"/>
              </a:rPr>
              <a:t> starts decreasing. </a:t>
            </a:r>
          </a:p>
          <a:p>
            <a:r>
              <a:rPr lang="en-IN" sz="1600" dirty="0" smtClean="0">
                <a:latin typeface="Times New Roman" pitchFamily="18" charset="0"/>
                <a:cs typeface="Times New Roman" pitchFamily="18" charset="0"/>
              </a:rPr>
              <a:t>Since C</a:t>
            </a:r>
            <a:r>
              <a:rPr lang="en-IN" sz="1600" baseline="30000" dirty="0" smtClean="0">
                <a:latin typeface="Times New Roman" pitchFamily="18" charset="0"/>
                <a:cs typeface="Times New Roman" pitchFamily="18" charset="0"/>
              </a:rPr>
              <a:t>14</a:t>
            </a:r>
            <a:r>
              <a:rPr lang="en-IN" sz="1600" dirty="0" smtClean="0">
                <a:latin typeface="Times New Roman" pitchFamily="18" charset="0"/>
                <a:cs typeface="Times New Roman" pitchFamily="18" charset="0"/>
              </a:rPr>
              <a:t> is a radioactive isotope.</a:t>
            </a:r>
          </a:p>
          <a:p>
            <a:r>
              <a:rPr lang="en-IN" sz="1600" dirty="0" smtClean="0">
                <a:latin typeface="Times New Roman" pitchFamily="18" charset="0"/>
                <a:cs typeface="Times New Roman" pitchFamily="18" charset="0"/>
              </a:rPr>
              <a:t> It is spontaneously disintegrated.</a:t>
            </a:r>
          </a:p>
          <a:p>
            <a:r>
              <a:rPr lang="en-IN" sz="1600" dirty="0" smtClean="0">
                <a:latin typeface="Times New Roman" pitchFamily="18" charset="0"/>
                <a:cs typeface="Times New Roman" pitchFamily="18" charset="0"/>
              </a:rPr>
              <a:t> Determination of the above ratio in dead plant gives the age of the plant.</a:t>
            </a:r>
          </a:p>
          <a:p>
            <a:r>
              <a:rPr lang="en-IN" sz="1600" dirty="0" smtClean="0">
                <a:latin typeface="Times New Roman" pitchFamily="18" charset="0"/>
                <a:cs typeface="Times New Roman" pitchFamily="18" charset="0"/>
              </a:rPr>
              <a:t>All radioactive disintegrations are first order reaction. </a:t>
            </a:r>
          </a:p>
          <a:p>
            <a:pPr>
              <a:buNone/>
            </a:pPr>
            <a:r>
              <a:rPr lang="en-IN" sz="2000" b="1" dirty="0" smtClean="0"/>
              <a:t> 	</a:t>
            </a:r>
            <a:endParaRPr lang="en-IN" sz="2000" dirty="0" smtClean="0"/>
          </a:p>
          <a:p>
            <a:r>
              <a:rPr lang="en-IN" sz="2000" dirty="0" err="1" smtClean="0">
                <a:latin typeface="Times New Roman" pitchFamily="18" charset="0"/>
                <a:cs typeface="Times New Roman" pitchFamily="18" charset="0"/>
              </a:rPr>
              <a:t>Wheresss</a:t>
            </a:r>
            <a:endParaRPr lang="en-IN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 λ  =  disintegration constant, N</a:t>
            </a:r>
            <a:r>
              <a:rPr lang="en-IN" sz="2000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– Normal amount of C</a:t>
            </a:r>
            <a:r>
              <a:rPr lang="en-IN" sz="2000" baseline="30000" dirty="0" smtClean="0">
                <a:latin typeface="Times New Roman" pitchFamily="18" charset="0"/>
                <a:cs typeface="Times New Roman" pitchFamily="18" charset="0"/>
              </a:rPr>
              <a:t>14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&amp;  </a:t>
            </a:r>
          </a:p>
          <a:p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N- present amount of  C</a:t>
            </a:r>
            <a:r>
              <a:rPr lang="en-IN" sz="2000" baseline="30000" dirty="0" smtClean="0">
                <a:latin typeface="Times New Roman" pitchFamily="18" charset="0"/>
                <a:cs typeface="Times New Roman" pitchFamily="18" charset="0"/>
              </a:rPr>
              <a:t>14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IN" sz="2000" b="1" dirty="0" smtClean="0">
                <a:latin typeface="Times New Roman" pitchFamily="18" charset="0"/>
                <a:cs typeface="Times New Roman" pitchFamily="18" charset="0"/>
              </a:rPr>
              <a:t>Half life time      </a:t>
            </a:r>
          </a:p>
          <a:p>
            <a:pPr>
              <a:buNone/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			 </a:t>
            </a:r>
          </a:p>
          <a:p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Half life time for C</a:t>
            </a:r>
            <a:r>
              <a:rPr lang="en-IN" sz="2000" baseline="30000" dirty="0" smtClean="0">
                <a:latin typeface="Times New Roman" pitchFamily="18" charset="0"/>
                <a:cs typeface="Times New Roman" pitchFamily="18" charset="0"/>
              </a:rPr>
              <a:t>14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is --- 5,577 years.</a:t>
            </a:r>
            <a:endParaRPr lang="en-IN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51201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38400" y="4038600"/>
            <a:ext cx="1905000" cy="371475"/>
          </a:xfrm>
          <a:prstGeom prst="rect">
            <a:avLst/>
          </a:prstGeom>
          <a:noFill/>
        </p:spPr>
      </p:pic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51203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90800" y="5562600"/>
            <a:ext cx="1447800" cy="3714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06680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Reference books: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4000" cy="5715000"/>
          </a:xfrm>
        </p:spPr>
        <p:txBody>
          <a:bodyPr>
            <a:normAutofit/>
          </a:bodyPr>
          <a:lstStyle/>
          <a:p>
            <a:pPr lvl="0" algn="just"/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Principles of physical chemistry: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Puri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Sharma,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Pathania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(revised edition,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Vishal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pub.,2010)</a:t>
            </a:r>
          </a:p>
          <a:p>
            <a:pPr lvl="0" algn="just"/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/>
            <a:endParaRPr lang="en-US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A Text book of Physical Chemistry –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Puri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and Sharma</a:t>
            </a:r>
          </a:p>
          <a:p>
            <a:pPr lvl="0" algn="just"/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IN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IN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IN" sz="3100" b="1" dirty="0" smtClean="0">
                <a:latin typeface="Times New Roman" pitchFamily="18" charset="0"/>
                <a:cs typeface="Times New Roman" pitchFamily="18" charset="0"/>
              </a:rPr>
              <a:t>Nuclear fission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IN" sz="2400" dirty="0" smtClean="0">
                <a:latin typeface="Times New Roman" pitchFamily="18" charset="0"/>
                <a:cs typeface="Times New Roman" pitchFamily="18" charset="0"/>
              </a:rPr>
            </a:br>
            <a:endParaRPr lang="en-IN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019800"/>
          </a:xfrm>
        </p:spPr>
        <p:txBody>
          <a:bodyPr/>
          <a:lstStyle/>
          <a:p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When certain heavy nucleus is bombarded with a slow neutron, </a:t>
            </a:r>
          </a:p>
          <a:p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it spilt in to two nearly equal nuclei along with the release of two or more neutrons as well as a large amount of energy is called nuclear fission. </a:t>
            </a:r>
          </a:p>
          <a:p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For the fission of </a:t>
            </a:r>
            <a:r>
              <a:rPr lang="en-IN" sz="2000" baseline="-25000" dirty="0" smtClean="0">
                <a:latin typeface="Times New Roman" pitchFamily="18" charset="0"/>
                <a:cs typeface="Times New Roman" pitchFamily="18" charset="0"/>
              </a:rPr>
              <a:t>92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IN" sz="2000" baseline="30000" dirty="0" smtClean="0">
                <a:latin typeface="Times New Roman" pitchFamily="18" charset="0"/>
                <a:cs typeface="Times New Roman" pitchFamily="18" charset="0"/>
              </a:rPr>
              <a:t>235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with neutron, about 50 different types of fission products are formed</a:t>
            </a:r>
            <a:r>
              <a:rPr lang="en-IN" dirty="0" smtClean="0"/>
              <a:t>.</a:t>
            </a:r>
          </a:p>
          <a:p>
            <a:pPr>
              <a:buNone/>
            </a:pPr>
            <a:endParaRPr lang="en-IN" dirty="0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graphicFrame>
        <p:nvGraphicFramePr>
          <p:cNvPr id="30721" name="Object 1"/>
          <p:cNvGraphicFramePr>
            <a:graphicFrameLocks noChangeAspect="1"/>
          </p:cNvGraphicFramePr>
          <p:nvPr/>
        </p:nvGraphicFramePr>
        <p:xfrm>
          <a:off x="1447800" y="2819400"/>
          <a:ext cx="5943600" cy="2743200"/>
        </p:xfrm>
        <a:graphic>
          <a:graphicData uri="http://schemas.openxmlformats.org/presentationml/2006/ole">
            <p:oleObj spid="_x0000_s17410" r:id="rId3" imgW="3666337" imgH="1556977" progId="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33400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IN" sz="2400" b="1" dirty="0" smtClean="0"/>
              <a:t/>
            </a:r>
            <a:br>
              <a:rPr lang="en-IN" sz="2400" b="1" dirty="0" smtClean="0"/>
            </a:br>
            <a:r>
              <a:rPr lang="en-IN" sz="2200" b="1" dirty="0" smtClean="0">
                <a:latin typeface="Times New Roman" pitchFamily="18" charset="0"/>
                <a:cs typeface="Times New Roman" pitchFamily="18" charset="0"/>
              </a:rPr>
              <a:t>Application of nuclear fission</a:t>
            </a:r>
            <a:r>
              <a:rPr lang="en-IN" sz="2400" dirty="0" smtClean="0"/>
              <a:t/>
            </a:r>
            <a:br>
              <a:rPr lang="en-IN" sz="2400" dirty="0" smtClean="0"/>
            </a:br>
            <a:endParaRPr lang="en-IN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33400"/>
            <a:ext cx="9144000" cy="6324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IN" sz="2200" b="1" dirty="0" smtClean="0">
                <a:latin typeface="Times New Roman" pitchFamily="18" charset="0"/>
                <a:cs typeface="Times New Roman" pitchFamily="18" charset="0"/>
              </a:rPr>
              <a:t> Atom bomb (or) chain reaction.</a:t>
            </a:r>
            <a:endParaRPr lang="en-IN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	When a </a:t>
            </a:r>
            <a:r>
              <a:rPr lang="en-IN" sz="2200" baseline="-25000" dirty="0" smtClean="0">
                <a:latin typeface="Times New Roman" pitchFamily="18" charset="0"/>
                <a:cs typeface="Times New Roman" pitchFamily="18" charset="0"/>
              </a:rPr>
              <a:t>92</a:t>
            </a:r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IN" sz="2200" baseline="30000" dirty="0" smtClean="0">
                <a:latin typeface="Times New Roman" pitchFamily="18" charset="0"/>
                <a:cs typeface="Times New Roman" pitchFamily="18" charset="0"/>
              </a:rPr>
              <a:t>235</a:t>
            </a:r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 is bombarded with a slow neutron,</a:t>
            </a:r>
          </a:p>
          <a:p>
            <a:pPr>
              <a:buFont typeface="Wingdings" pitchFamily="2" charset="2"/>
              <a:buChar char="v"/>
            </a:pPr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 it is split in to two lighter nuclei along with the release of two or more neutrons and large amount of energy.</a:t>
            </a:r>
          </a:p>
          <a:p>
            <a:pPr>
              <a:buFont typeface="Wingdings" pitchFamily="2" charset="2"/>
              <a:buChar char="v"/>
            </a:pPr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 The neutrons released are made to bombard other </a:t>
            </a:r>
            <a:r>
              <a:rPr lang="en-IN" sz="2200" baseline="-25000" dirty="0" smtClean="0">
                <a:latin typeface="Times New Roman" pitchFamily="18" charset="0"/>
                <a:cs typeface="Times New Roman" pitchFamily="18" charset="0"/>
              </a:rPr>
              <a:t>92</a:t>
            </a:r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IN" sz="2200" baseline="30000" dirty="0" smtClean="0">
                <a:latin typeface="Times New Roman" pitchFamily="18" charset="0"/>
                <a:cs typeface="Times New Roman" pitchFamily="18" charset="0"/>
              </a:rPr>
              <a:t>235</a:t>
            </a:r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 nuclei under suitable condition, </a:t>
            </a:r>
          </a:p>
          <a:p>
            <a:pPr>
              <a:buFont typeface="Wingdings" pitchFamily="2" charset="2"/>
              <a:buChar char="v"/>
            </a:pPr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a chain reaction is set up and roughly 10</a:t>
            </a:r>
            <a:r>
              <a:rPr lang="en-IN" sz="2200" baseline="30000" dirty="0" smtClean="0">
                <a:latin typeface="Times New Roman" pitchFamily="18" charset="0"/>
                <a:cs typeface="Times New Roman" pitchFamily="18" charset="0"/>
              </a:rPr>
              <a:t>24</a:t>
            </a:r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 takes place in about one million of a second. It is shown in the below figure. </a:t>
            </a:r>
          </a:p>
          <a:p>
            <a:pPr>
              <a:buFont typeface="Wingdings" pitchFamily="2" charset="2"/>
              <a:buChar char="v"/>
            </a:pPr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Thus rapid and uncontrolled chain reaction causes atom bomb.</a:t>
            </a:r>
          </a:p>
          <a:p>
            <a:pPr>
              <a:buFont typeface="Wingdings" pitchFamily="2" charset="2"/>
              <a:buChar char="v"/>
            </a:pPr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 To set up the atom bomb or chain reaction</a:t>
            </a:r>
            <a:endParaRPr lang="en-IN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graphicFrame>
        <p:nvGraphicFramePr>
          <p:cNvPr id="32769" name="Object 1"/>
          <p:cNvGraphicFramePr>
            <a:graphicFrameLocks noChangeAspect="1"/>
          </p:cNvGraphicFramePr>
          <p:nvPr/>
        </p:nvGraphicFramePr>
        <p:xfrm>
          <a:off x="2743200" y="2819400"/>
          <a:ext cx="3124200" cy="3209925"/>
        </p:xfrm>
        <a:graphic>
          <a:graphicData uri="http://schemas.openxmlformats.org/presentationml/2006/ole">
            <p:oleObj spid="_x0000_s2050" r:id="rId3" imgW="1479546" imgH="3498879" progId="">
              <p:embed/>
            </p:oleObj>
          </a:graphicData>
        </a:graphic>
      </p:graphicFrame>
      <p:sp>
        <p:nvSpPr>
          <p:cNvPr id="4" name="Rectangle 3"/>
          <p:cNvSpPr/>
          <p:nvPr/>
        </p:nvSpPr>
        <p:spPr>
          <a:xfrm>
            <a:off x="152400" y="0"/>
            <a:ext cx="8763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IN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The following 3 conditions should be fulfilled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v"/>
            </a:pPr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                 Critical size of fissionable nuclei required.</a:t>
            </a:r>
          </a:p>
          <a:p>
            <a:pPr lvl="0">
              <a:buNone/>
            </a:pPr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                 The fast moving neutrons produced in fission should be made to slow neutrons with heavy water or graphite.</a:t>
            </a:r>
          </a:p>
          <a:p>
            <a:pPr lvl="0">
              <a:buNone/>
            </a:pPr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                 The system should not contain even traces of neutron absorbing substance such as cadmium or boron steel.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IN" sz="2400" b="1" dirty="0" smtClean="0"/>
              <a:t/>
            </a:r>
            <a:br>
              <a:rPr lang="en-IN" sz="2400" b="1" dirty="0" smtClean="0"/>
            </a:br>
            <a:r>
              <a:rPr lang="en-IN" sz="2200" b="1" dirty="0" smtClean="0">
                <a:latin typeface="Times New Roman" pitchFamily="18" charset="0"/>
                <a:cs typeface="Times New Roman" pitchFamily="18" charset="0"/>
              </a:rPr>
              <a:t>Nuclear reactor</a:t>
            </a:r>
            <a:r>
              <a:rPr lang="en-IN" sz="2400" dirty="0" smtClean="0"/>
              <a:t/>
            </a:r>
            <a:br>
              <a:rPr lang="en-IN" sz="2400" dirty="0" smtClean="0"/>
            </a:br>
            <a:endParaRPr lang="en-IN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172200"/>
          </a:xfrm>
        </p:spPr>
        <p:txBody>
          <a:bodyPr>
            <a:normAutofit/>
          </a:bodyPr>
          <a:lstStyle/>
          <a:p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During fission of </a:t>
            </a:r>
            <a:r>
              <a:rPr lang="en-IN" sz="2000" baseline="-25000" dirty="0" smtClean="0">
                <a:latin typeface="Times New Roman" pitchFamily="18" charset="0"/>
                <a:cs typeface="Times New Roman" pitchFamily="18" charset="0"/>
              </a:rPr>
              <a:t>92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IN" sz="2000" baseline="30000" dirty="0" smtClean="0">
                <a:latin typeface="Times New Roman" pitchFamily="18" charset="0"/>
                <a:cs typeface="Times New Roman" pitchFamily="18" charset="0"/>
              </a:rPr>
              <a:t>235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under controlled condition large amount of energy released.</a:t>
            </a:r>
          </a:p>
          <a:p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This energy is used by nuclear reactor to generate electricity.</a:t>
            </a:r>
          </a:p>
          <a:p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Nuclear reactor is also used to produce </a:t>
            </a:r>
            <a:r>
              <a:rPr lang="en-IN" sz="2000" baseline="-25000" dirty="0" smtClean="0">
                <a:latin typeface="Times New Roman" pitchFamily="18" charset="0"/>
                <a:cs typeface="Times New Roman" pitchFamily="18" charset="0"/>
              </a:rPr>
              <a:t>94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Pu</a:t>
            </a:r>
            <a:r>
              <a:rPr lang="en-IN" sz="2000" baseline="30000" dirty="0" smtClean="0">
                <a:latin typeface="Times New Roman" pitchFamily="18" charset="0"/>
                <a:cs typeface="Times New Roman" pitchFamily="18" charset="0"/>
              </a:rPr>
              <a:t>239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used for research.</a:t>
            </a:r>
          </a:p>
          <a:p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	Nuclear reactor is a device which is used for carrying out the nuclear fission in the controlled manner and the released energy is used for the generation of power. Nuclear reactor consists of 5 main parts. They are,</a:t>
            </a:r>
          </a:p>
          <a:p>
            <a:pPr lvl="0"/>
            <a:r>
              <a:rPr lang="en-IN" sz="2000" b="1" i="1" dirty="0" smtClean="0"/>
              <a:t>The core</a:t>
            </a:r>
            <a:r>
              <a:rPr lang="en-IN" sz="2000" dirty="0" smtClean="0"/>
              <a:t>: The core consists of  </a:t>
            </a:r>
            <a:r>
              <a:rPr lang="en-IN" sz="2000" baseline="-25000" dirty="0" smtClean="0"/>
              <a:t>92</a:t>
            </a:r>
            <a:r>
              <a:rPr lang="en-IN" sz="2000" dirty="0" smtClean="0"/>
              <a:t>U</a:t>
            </a:r>
            <a:r>
              <a:rPr lang="en-IN" sz="2000" baseline="30000" dirty="0" smtClean="0"/>
              <a:t>235</a:t>
            </a:r>
            <a:r>
              <a:rPr lang="en-IN" sz="2000" dirty="0" smtClean="0"/>
              <a:t> and </a:t>
            </a:r>
            <a:r>
              <a:rPr lang="en-IN" sz="2000" baseline="-25000" dirty="0" smtClean="0"/>
              <a:t>94</a:t>
            </a:r>
            <a:r>
              <a:rPr lang="en-IN" sz="2000" dirty="0" smtClean="0"/>
              <a:t>Pu</a:t>
            </a:r>
            <a:r>
              <a:rPr lang="en-IN" sz="2000" baseline="30000" dirty="0" smtClean="0"/>
              <a:t>239 </a:t>
            </a:r>
            <a:r>
              <a:rPr lang="en-IN" sz="2000" dirty="0" smtClean="0"/>
              <a:t>rods. </a:t>
            </a:r>
          </a:p>
          <a:p>
            <a:pPr lvl="0"/>
            <a:r>
              <a:rPr lang="en-IN" sz="2000" b="1" i="1" dirty="0" smtClean="0"/>
              <a:t>The control rods:</a:t>
            </a:r>
            <a:r>
              <a:rPr lang="en-IN" sz="2000" dirty="0" smtClean="0"/>
              <a:t> For absorbing the excess neutrons produced in the nuclear fission, control rods are used. </a:t>
            </a:r>
          </a:p>
          <a:p>
            <a:pPr lvl="0">
              <a:buNone/>
            </a:pPr>
            <a:r>
              <a:rPr lang="en-IN" sz="2000" dirty="0" smtClean="0"/>
              <a:t>      E.g. Cadmium rods and boron steel rods are used as control rods, which can be move up and down in reactor. </a:t>
            </a:r>
          </a:p>
          <a:p>
            <a:pPr lvl="0"/>
            <a:r>
              <a:rPr lang="en-IN" sz="2000" b="1" i="1" dirty="0" smtClean="0"/>
              <a:t>The moderators:</a:t>
            </a:r>
            <a:r>
              <a:rPr lang="en-IN" sz="2000" dirty="0" smtClean="0"/>
              <a:t> During fission fast moving neutrons are produce. These neutrons cannot be used for fission.</a:t>
            </a:r>
          </a:p>
          <a:p>
            <a:pPr lvl="0">
              <a:buNone/>
            </a:pPr>
            <a:r>
              <a:rPr lang="en-IN" sz="2000" dirty="0" smtClean="0"/>
              <a:t>               Therefore  for converting fast moving neutrons in to slow neutrons moderators are used. </a:t>
            </a:r>
          </a:p>
          <a:p>
            <a:pPr lvl="0">
              <a:buNone/>
            </a:pPr>
            <a:r>
              <a:rPr lang="en-IN" sz="2000" smtClean="0"/>
              <a:t>            E.g</a:t>
            </a:r>
            <a:r>
              <a:rPr lang="en-IN" sz="2000" dirty="0" smtClean="0"/>
              <a:t>. Heavy water (D</a:t>
            </a:r>
            <a:r>
              <a:rPr lang="en-IN" sz="2000" baseline="-25000" dirty="0" smtClean="0"/>
              <a:t>2</a:t>
            </a:r>
            <a:r>
              <a:rPr lang="en-IN" sz="2000" dirty="0" smtClean="0"/>
              <a:t>O) or graphite is used as moderators.</a:t>
            </a:r>
          </a:p>
          <a:p>
            <a:endParaRPr lang="en-IN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09600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IN" sz="2400" b="1" dirty="0" smtClean="0"/>
              <a:t/>
            </a:r>
            <a:br>
              <a:rPr lang="en-IN" sz="2400" b="1" dirty="0" smtClean="0"/>
            </a:br>
            <a:r>
              <a:rPr lang="en-IN" sz="3100" b="1" dirty="0" smtClean="0">
                <a:latin typeface="Times New Roman" pitchFamily="18" charset="0"/>
                <a:cs typeface="Times New Roman" pitchFamily="18" charset="0"/>
              </a:rPr>
              <a:t>Nuclear reactor</a:t>
            </a:r>
            <a:r>
              <a:rPr lang="en-IN" sz="2400" dirty="0" smtClean="0"/>
              <a:t/>
            </a:r>
            <a:br>
              <a:rPr lang="en-IN" sz="2400" dirty="0" smtClean="0"/>
            </a:br>
            <a:endParaRPr lang="en-IN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6248400"/>
          </a:xfrm>
        </p:spPr>
        <p:txBody>
          <a:bodyPr>
            <a:normAutofit/>
          </a:bodyPr>
          <a:lstStyle/>
          <a:p>
            <a:pPr lvl="0"/>
            <a:endParaRPr lang="en-IN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IN" sz="2000" b="1" i="1" dirty="0" smtClean="0">
                <a:latin typeface="Times New Roman" pitchFamily="18" charset="0"/>
                <a:cs typeface="Times New Roman" pitchFamily="18" charset="0"/>
              </a:rPr>
              <a:t>The coolant: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The energy released during fission can be transferred by circulating coolant around the reactor.</a:t>
            </a:r>
          </a:p>
          <a:p>
            <a:pPr lvl="0">
              <a:buNone/>
            </a:pPr>
            <a:endParaRPr lang="en-IN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Liquid mixture of sodium and potassium is used as coolant. This coolant transferred heat and heat is used to boil water in to steam.</a:t>
            </a:r>
          </a:p>
          <a:p>
            <a:pPr lvl="0">
              <a:buNone/>
            </a:pPr>
            <a:endParaRPr lang="en-IN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This steam rotates turbine for power generation.</a:t>
            </a:r>
          </a:p>
          <a:p>
            <a:pPr lvl="0">
              <a:buNone/>
            </a:pPr>
            <a:endParaRPr lang="en-IN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sz="2000" b="1" i="1" dirty="0" smtClean="0">
                <a:latin typeface="Times New Roman" pitchFamily="18" charset="0"/>
                <a:cs typeface="Times New Roman" pitchFamily="18" charset="0"/>
              </a:rPr>
              <a:t>The shield or protective screen: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The nuclear reactor is powerful source of neutrons, harmful gamma radiations and strong heat energy.</a:t>
            </a:r>
          </a:p>
          <a:p>
            <a:pPr>
              <a:buNone/>
            </a:pPr>
            <a:endParaRPr lang="en-IN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In order to protect the workers from these three the reactor is surrounded by 8 feet thickness special concrete</a:t>
            </a:r>
          </a:p>
          <a:p>
            <a:pPr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IN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IN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2" name="Picture 2" descr="C:\Users\Staff\Desktop\350px-Magnox_reactor_schematic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IN" sz="2800" b="1" dirty="0" smtClean="0"/>
              <a:t/>
            </a:r>
            <a:br>
              <a:rPr lang="en-IN" sz="2800" b="1" dirty="0" smtClean="0"/>
            </a:br>
            <a:r>
              <a:rPr lang="en-IN" sz="3100" b="1" dirty="0" smtClean="0">
                <a:latin typeface="Times New Roman" pitchFamily="18" charset="0"/>
                <a:cs typeface="Times New Roman" pitchFamily="18" charset="0"/>
              </a:rPr>
              <a:t>Nuclear reactors in India</a:t>
            </a:r>
            <a:r>
              <a:rPr lang="en-IN" sz="2800" dirty="0" smtClean="0"/>
              <a:t/>
            </a:r>
            <a:br>
              <a:rPr lang="en-IN" sz="2800" dirty="0" smtClean="0"/>
            </a:br>
            <a:endParaRPr lang="en-IN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172200"/>
          </a:xfrm>
        </p:spPr>
        <p:txBody>
          <a:bodyPr>
            <a:normAutofit fontScale="77500" lnSpcReduction="20000"/>
          </a:bodyPr>
          <a:lstStyle/>
          <a:p>
            <a:r>
              <a:rPr lang="en-IN" dirty="0" smtClean="0"/>
              <a:t>Nuclear reactors in India are used for two purposes. </a:t>
            </a:r>
          </a:p>
          <a:p>
            <a:r>
              <a:rPr lang="en-IN" dirty="0" smtClean="0"/>
              <a:t>One is for power generation and another one for research.</a:t>
            </a:r>
          </a:p>
          <a:p>
            <a:r>
              <a:rPr lang="en-IN" dirty="0" smtClean="0"/>
              <a:t> Nuclear reactors which are used for power generation is given as follows:</a:t>
            </a:r>
          </a:p>
          <a:p>
            <a:pPr lvl="0">
              <a:buNone/>
            </a:pPr>
            <a:r>
              <a:rPr lang="en-IN" dirty="0" smtClean="0"/>
              <a:t>        </a:t>
            </a:r>
            <a:r>
              <a:rPr lang="en-IN" dirty="0" err="1" smtClean="0"/>
              <a:t>Rana</a:t>
            </a:r>
            <a:r>
              <a:rPr lang="en-IN" dirty="0" smtClean="0"/>
              <a:t> </a:t>
            </a:r>
            <a:r>
              <a:rPr lang="en-IN" dirty="0" err="1" smtClean="0"/>
              <a:t>Prathap</a:t>
            </a:r>
            <a:r>
              <a:rPr lang="en-IN" dirty="0" smtClean="0"/>
              <a:t> </a:t>
            </a:r>
            <a:r>
              <a:rPr lang="en-IN" dirty="0" err="1" smtClean="0"/>
              <a:t>sagar</a:t>
            </a:r>
            <a:r>
              <a:rPr lang="en-IN" dirty="0" smtClean="0"/>
              <a:t> in Rajasthan.</a:t>
            </a:r>
          </a:p>
          <a:p>
            <a:pPr lvl="0">
              <a:buNone/>
            </a:pPr>
            <a:r>
              <a:rPr lang="en-IN" dirty="0" smtClean="0"/>
              <a:t>        </a:t>
            </a:r>
            <a:r>
              <a:rPr lang="en-IN" dirty="0" err="1" smtClean="0"/>
              <a:t>Tarapur</a:t>
            </a:r>
            <a:r>
              <a:rPr lang="en-IN" dirty="0" smtClean="0"/>
              <a:t> in Maharashtra.</a:t>
            </a:r>
          </a:p>
          <a:p>
            <a:pPr lvl="0">
              <a:buNone/>
            </a:pPr>
            <a:r>
              <a:rPr lang="en-IN" dirty="0" smtClean="0"/>
              <a:t>        </a:t>
            </a:r>
            <a:r>
              <a:rPr lang="en-IN" dirty="0" err="1" smtClean="0"/>
              <a:t>Kalpakkam</a:t>
            </a:r>
            <a:r>
              <a:rPr lang="en-IN" dirty="0" smtClean="0"/>
              <a:t> in </a:t>
            </a:r>
            <a:r>
              <a:rPr lang="en-IN" dirty="0" err="1" smtClean="0"/>
              <a:t>Tamilnadu</a:t>
            </a:r>
            <a:r>
              <a:rPr lang="en-IN" dirty="0" smtClean="0"/>
              <a:t>.</a:t>
            </a:r>
          </a:p>
          <a:p>
            <a:pPr lvl="0">
              <a:buNone/>
            </a:pPr>
            <a:r>
              <a:rPr lang="en-IN" dirty="0" smtClean="0"/>
              <a:t>        </a:t>
            </a:r>
            <a:r>
              <a:rPr lang="en-IN" dirty="0" err="1" smtClean="0"/>
              <a:t>Kutangulam</a:t>
            </a:r>
            <a:r>
              <a:rPr lang="en-IN" dirty="0" smtClean="0"/>
              <a:t> in </a:t>
            </a:r>
            <a:r>
              <a:rPr lang="en-IN" dirty="0" err="1" smtClean="0"/>
              <a:t>Tamilnadu</a:t>
            </a:r>
            <a:r>
              <a:rPr lang="en-IN" dirty="0" smtClean="0"/>
              <a:t>.</a:t>
            </a:r>
          </a:p>
          <a:p>
            <a:pPr lvl="0">
              <a:buNone/>
            </a:pPr>
            <a:r>
              <a:rPr lang="en-IN" dirty="0" smtClean="0"/>
              <a:t>         </a:t>
            </a:r>
            <a:r>
              <a:rPr lang="en-IN" dirty="0" err="1" smtClean="0"/>
              <a:t>Narora</a:t>
            </a:r>
            <a:r>
              <a:rPr lang="en-IN" dirty="0" smtClean="0"/>
              <a:t> in U.P.</a:t>
            </a:r>
          </a:p>
          <a:p>
            <a:r>
              <a:rPr lang="en-IN" dirty="0" smtClean="0"/>
              <a:t>Nuclear reactors which are used for research is located in India at </a:t>
            </a:r>
            <a:r>
              <a:rPr lang="en-IN" dirty="0" err="1" smtClean="0"/>
              <a:t>Bhaba</a:t>
            </a:r>
            <a:r>
              <a:rPr lang="en-IN" dirty="0" smtClean="0"/>
              <a:t> Atomic Research centre (BARC) in Bombay.</a:t>
            </a:r>
          </a:p>
          <a:p>
            <a:pPr>
              <a:buNone/>
            </a:pPr>
            <a:r>
              <a:rPr lang="en-IN" dirty="0" smtClean="0"/>
              <a:t>   </a:t>
            </a:r>
            <a:r>
              <a:rPr lang="en-IN" b="1" dirty="0" smtClean="0"/>
              <a:t>Name of the reactors in BARC are</a:t>
            </a:r>
          </a:p>
          <a:p>
            <a:pPr lvl="0">
              <a:buNone/>
            </a:pPr>
            <a:r>
              <a:rPr lang="en-IN" dirty="0" smtClean="0"/>
              <a:t>            </a:t>
            </a:r>
            <a:r>
              <a:rPr lang="en-IN" dirty="0" err="1" smtClean="0"/>
              <a:t>Apsara</a:t>
            </a:r>
            <a:endParaRPr lang="en-IN" dirty="0" smtClean="0"/>
          </a:p>
          <a:p>
            <a:pPr lvl="0">
              <a:buNone/>
            </a:pPr>
            <a:r>
              <a:rPr lang="en-IN" dirty="0" smtClean="0"/>
              <a:t>           Cyrus</a:t>
            </a:r>
          </a:p>
          <a:p>
            <a:pPr lvl="0">
              <a:buNone/>
            </a:pPr>
            <a:r>
              <a:rPr lang="en-IN" dirty="0" smtClean="0"/>
              <a:t>           </a:t>
            </a:r>
            <a:r>
              <a:rPr lang="en-IN" dirty="0" err="1" smtClean="0"/>
              <a:t>Zerlina</a:t>
            </a:r>
            <a:endParaRPr lang="en-IN" dirty="0" smtClean="0"/>
          </a:p>
          <a:p>
            <a:pPr lvl="0">
              <a:buNone/>
            </a:pPr>
            <a:r>
              <a:rPr lang="en-IN" dirty="0" smtClean="0"/>
              <a:t>           </a:t>
            </a:r>
            <a:r>
              <a:rPr lang="en-IN" dirty="0" err="1" smtClean="0"/>
              <a:t>Purnima</a:t>
            </a:r>
            <a:r>
              <a:rPr lang="en-IN" dirty="0" smtClean="0"/>
              <a:t>.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09600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IN" sz="2800" b="1" dirty="0" smtClean="0">
                <a:latin typeface="Times New Roman" pitchFamily="18" charset="0"/>
                <a:cs typeface="Times New Roman" pitchFamily="18" charset="0"/>
              </a:rPr>
              <a:t>Nuclear fusion or thermo nuclear reactions</a:t>
            </a:r>
            <a:endParaRPr lang="en-IN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6248400"/>
          </a:xfrm>
        </p:spPr>
        <p:txBody>
          <a:bodyPr>
            <a:normAutofit/>
          </a:bodyPr>
          <a:lstStyle/>
          <a:p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Lighter nuclei combined together to form a heavier nucleus is called as Nuclear fusion. E.g. </a:t>
            </a:r>
          </a:p>
          <a:p>
            <a:pPr>
              <a:buNone/>
            </a:pPr>
            <a:r>
              <a:rPr lang="en-IN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4 </a:t>
            </a:r>
            <a:r>
              <a:rPr lang="en-IN" sz="20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IN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IN" sz="2000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IN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→   </a:t>
            </a:r>
            <a:r>
              <a:rPr lang="en-IN" sz="20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IN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He</a:t>
            </a:r>
            <a:r>
              <a:rPr lang="en-IN" sz="2000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IN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+  2  </a:t>
            </a:r>
            <a:r>
              <a:rPr lang="en-IN" sz="20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+1</a:t>
            </a:r>
            <a:r>
              <a:rPr lang="en-IN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IN" sz="2000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IN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+ energy.</a:t>
            </a:r>
          </a:p>
          <a:p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	Four hydrogen nuclei combined to produce one helium nucleus and two positron particle is one of the best example for nuclear fusion reaction,</a:t>
            </a:r>
          </a:p>
          <a:p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each </a:t>
            </a:r>
            <a:r>
              <a:rPr lang="en-IN" sz="20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IN" sz="2000" baseline="30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nucleus is positively charged and very strong force is requires to bring one nucleus to another. </a:t>
            </a:r>
          </a:p>
          <a:p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The temperature required is 10</a:t>
            </a:r>
            <a:r>
              <a:rPr lang="en-IN" sz="2000" baseline="30000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000" baseline="30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C and 10</a:t>
            </a:r>
            <a:r>
              <a:rPr lang="en-IN" sz="2000" baseline="30000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000" dirty="0" err="1" smtClean="0">
                <a:latin typeface="Times New Roman" pitchFamily="18" charset="0"/>
                <a:cs typeface="Times New Roman" pitchFamily="18" charset="0"/>
              </a:rPr>
              <a:t>atm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pressure. </a:t>
            </a:r>
          </a:p>
          <a:p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This temperature is available only in sun and stars.</a:t>
            </a:r>
          </a:p>
          <a:p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Hence nuclear reactions are also called as thermonuclear reactions.</a:t>
            </a:r>
          </a:p>
          <a:p>
            <a:pPr>
              <a:buNone/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IN" sz="2000" b="1" u="sng" dirty="0" smtClean="0">
                <a:latin typeface="Times New Roman" pitchFamily="18" charset="0"/>
                <a:cs typeface="Times New Roman" pitchFamily="18" charset="0"/>
              </a:rPr>
              <a:t>Stellar energy</a:t>
            </a:r>
          </a:p>
          <a:p>
            <a:pPr>
              <a:buFont typeface="Wingdings" pitchFamily="2" charset="2"/>
              <a:buChar char="§"/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    	The production of energy in the sun is believed to be the fusion of hydrogen nucleus to form helium nucleus. It shown as follows.</a:t>
            </a:r>
          </a:p>
          <a:p>
            <a:pPr>
              <a:buFont typeface="Wingdings" pitchFamily="2" charset="2"/>
              <a:buChar char="§"/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   Thus over all reaction is found to be the fusion of four hydrogen nuclei to produce one helium nucleus and two positrons.</a:t>
            </a:r>
          </a:p>
          <a:p>
            <a:pPr>
              <a:buFont typeface="Wingdings" pitchFamily="2" charset="2"/>
              <a:buChar char="§"/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The difference I mass of reactant and product is converted in to energy. </a:t>
            </a:r>
          </a:p>
          <a:p>
            <a:pPr>
              <a:buFont typeface="Wingdings" pitchFamily="2" charset="2"/>
              <a:buChar char="§"/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The amount of energy released is equal to 1000 times greater than atom bomb.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766</Words>
  <Application>Microsoft Office PowerPoint</Application>
  <PresentationFormat>On-screen Show (4:3)</PresentationFormat>
  <Paragraphs>189</Paragraphs>
  <Slides>16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  HAJEE KARUTHA ROWTHER HOWDIA COLLEGE (Autonomous) Uthamapalayam   </vt:lpstr>
      <vt:lpstr> Nuclear fission </vt:lpstr>
      <vt:lpstr> Application of nuclear fission </vt:lpstr>
      <vt:lpstr>Slide 4</vt:lpstr>
      <vt:lpstr> Nuclear reactor </vt:lpstr>
      <vt:lpstr> Nuclear reactor </vt:lpstr>
      <vt:lpstr>Slide 7</vt:lpstr>
      <vt:lpstr> Nuclear reactors in India </vt:lpstr>
      <vt:lpstr>Nuclear fusion or thermo nuclear reactions</vt:lpstr>
      <vt:lpstr> Hydrogen bomb </vt:lpstr>
      <vt:lpstr> Comparison of Atom bomb and hydrogen bomb </vt:lpstr>
      <vt:lpstr>Slide 12</vt:lpstr>
      <vt:lpstr> Application of Radioactivity </vt:lpstr>
      <vt:lpstr> Application of Radioactivity </vt:lpstr>
      <vt:lpstr> Application of Radioactivity </vt:lpstr>
      <vt:lpstr>Reference books: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bio</dc:creator>
  <cp:lastModifiedBy>bio</cp:lastModifiedBy>
  <cp:revision>4</cp:revision>
  <dcterms:created xsi:type="dcterms:W3CDTF">2008-12-31T19:29:58Z</dcterms:created>
  <dcterms:modified xsi:type="dcterms:W3CDTF">2008-12-31T20:19:30Z</dcterms:modified>
</cp:coreProperties>
</file>