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26DAD8-88F7-445E-B078-5453281D692F}" type="datetimeFigureOut">
              <a:rPr lang="en-US" smtClean="0"/>
              <a:t>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CBBC6-2B57-47A0-A87D-2AB37082415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F5C69D-7D7C-4800-BC18-96228C5F937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A2D8F1-E2EF-40CD-8696-A888EDF97349}"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2D8F1-E2EF-40CD-8696-A888EDF97349}"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2D8F1-E2EF-40CD-8696-A888EDF97349}"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2D8F1-E2EF-40CD-8696-A888EDF97349}"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2D8F1-E2EF-40CD-8696-A888EDF97349}"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A2D8F1-E2EF-40CD-8696-A888EDF97349}"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A2D8F1-E2EF-40CD-8696-A888EDF97349}" type="datetimeFigureOut">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A2D8F1-E2EF-40CD-8696-A888EDF97349}" type="datetimeFigureOut">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2D8F1-E2EF-40CD-8696-A888EDF97349}" type="datetimeFigureOut">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2D8F1-E2EF-40CD-8696-A888EDF97349}"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2D8F1-E2EF-40CD-8696-A888EDF97349}"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D2AB6-B443-4258-A56D-13B8CBB6AF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2D8F1-E2EF-40CD-8696-A888EDF97349}" type="datetimeFigureOut">
              <a:rPr lang="en-US" smtClean="0"/>
              <a:pPr/>
              <a:t>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D2AB6-B443-4258-A56D-13B8CBB6AF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rugs.com/mcd/gonorrhea" TargetMode="External"/><Relationship Id="rId2" Type="http://schemas.openxmlformats.org/officeDocument/2006/relationships/hyperlink" Target="https://www.drugs.com/mcd/syphilis" TargetMode="External"/><Relationship Id="rId1" Type="http://schemas.openxmlformats.org/officeDocument/2006/relationships/slideLayout" Target="../slideLayouts/slideLayout3.xml"/><Relationship Id="rId4" Type="http://schemas.openxmlformats.org/officeDocument/2006/relationships/hyperlink" Target="https://www.drugs.com/mcd/chlamydi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Muscle" TargetMode="External"/><Relationship Id="rId3" Type="http://schemas.openxmlformats.org/officeDocument/2006/relationships/hyperlink" Target="https://en.wikipedia.org/wiki/Male" TargetMode="External"/><Relationship Id="rId7" Type="http://schemas.openxmlformats.org/officeDocument/2006/relationships/hyperlink" Target="https://en.wikipedia.org/wiki/Secondary_sexual_characteristic" TargetMode="Externa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hyperlink" Target="https://en.wikipedia.org/wiki/Male_reproductive_system" TargetMode="External"/><Relationship Id="rId11" Type="http://schemas.openxmlformats.org/officeDocument/2006/relationships/oleObject" Target="../embeddings/oleObject15.bin"/><Relationship Id="rId5" Type="http://schemas.openxmlformats.org/officeDocument/2006/relationships/hyperlink" Target="https://en.wikipedia.org/wiki/Anabolic_steroid" TargetMode="External"/><Relationship Id="rId10" Type="http://schemas.openxmlformats.org/officeDocument/2006/relationships/hyperlink" Target="https://en.wikipedia.org/wiki/Androgenic_hair" TargetMode="External"/><Relationship Id="rId4" Type="http://schemas.openxmlformats.org/officeDocument/2006/relationships/hyperlink" Target="https://en.wikipedia.org/wiki/Sex_hormone" TargetMode="External"/><Relationship Id="rId9" Type="http://schemas.openxmlformats.org/officeDocument/2006/relationships/hyperlink" Target="https://en.wikipedia.org/wiki/Bon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Neurosteroid" TargetMode="External"/><Relationship Id="rId3" Type="http://schemas.openxmlformats.org/officeDocument/2006/relationships/hyperlink" Target="https://en.wikipedia.org/wiki/Male" TargetMode="External"/><Relationship Id="rId7" Type="http://schemas.openxmlformats.org/officeDocument/2006/relationships/hyperlink" Target="https://en.wikipedia.org/wiki/Embryogenesis" TargetMode="External"/><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hyperlink" Target="https://en.wikipedia.org/wiki/Pregnancy" TargetMode="External"/><Relationship Id="rId11" Type="http://schemas.openxmlformats.org/officeDocument/2006/relationships/oleObject" Target="../embeddings/oleObject16.bin"/><Relationship Id="rId5" Type="http://schemas.openxmlformats.org/officeDocument/2006/relationships/hyperlink" Target="https://en.wikipedia.org/wiki/Menstrual_cycle" TargetMode="External"/><Relationship Id="rId10" Type="http://schemas.openxmlformats.org/officeDocument/2006/relationships/hyperlink" Target="https://en.wikipedia.org/wiki/Cholesterol" TargetMode="External"/><Relationship Id="rId4" Type="http://schemas.openxmlformats.org/officeDocument/2006/relationships/hyperlink" Target="https://en.wikipedia.org/wiki/Sex_hormone" TargetMode="External"/><Relationship Id="rId9" Type="http://schemas.openxmlformats.org/officeDocument/2006/relationships/hyperlink" Target="https://en.wikipedia.org/wiki/Pregnenolon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britannica.com/science/tissue" TargetMode="External"/><Relationship Id="rId3" Type="http://schemas.openxmlformats.org/officeDocument/2006/relationships/hyperlink" Target="https://www.britannica.com/science/thyroid-gland" TargetMode="External"/><Relationship Id="rId7" Type="http://schemas.openxmlformats.org/officeDocument/2006/relationships/hyperlink" Target="https://www.britannica.com/science/cell-biology" TargetMode="Externa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hyperlink" Target="https://www.britannica.com/science/metabolism" TargetMode="External"/><Relationship Id="rId5" Type="http://schemas.openxmlformats.org/officeDocument/2006/relationships/hyperlink" Target="https://www.britannica.com/science/oxygen" TargetMode="External"/><Relationship Id="rId4" Type="http://schemas.openxmlformats.org/officeDocument/2006/relationships/hyperlink" Target="https://www.merriam-webster.com/dictionary/consumption" TargetMode="External"/><Relationship Id="rId9"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dirty="0" smtClean="0">
                <a:latin typeface="Bodoni MT" pitchFamily="18" charset="0"/>
              </a:rPr>
              <a:t/>
            </a:r>
            <a:br>
              <a:rPr lang="en-US" sz="2800" b="1" dirty="0" smtClean="0">
                <a:latin typeface="Bodoni MT" pitchFamily="18" charset="0"/>
              </a:rPr>
            </a:br>
            <a:r>
              <a:rPr lang="en-US" sz="2800" b="1" dirty="0" smtClean="0">
                <a:latin typeface="Bodoni MT" pitchFamily="18" charset="0"/>
              </a:rPr>
              <a:t/>
            </a:r>
            <a:br>
              <a:rPr lang="en-US" sz="2800" b="1" dirty="0" smtClean="0">
                <a:latin typeface="Bodoni MT" pitchFamily="18" charset="0"/>
              </a:rPr>
            </a:br>
            <a:r>
              <a:rPr lang="en-US" sz="2800" b="1" dirty="0" smtClean="0">
                <a:latin typeface="Bodoni MT" pitchFamily="18" charset="0"/>
              </a:rPr>
              <a:t>HAJEE </a:t>
            </a:r>
            <a:r>
              <a:rPr lang="en-US" sz="2800" b="1" dirty="0">
                <a:latin typeface="Bodoni MT" pitchFamily="18" charset="0"/>
              </a:rPr>
              <a:t>KARUTHA ROWTHER HOWDIA COLLEGE (Autonomous)</a:t>
            </a:r>
            <a:r>
              <a:rPr lang="en-US" sz="2800" dirty="0">
                <a:latin typeface="Bodoni MT" pitchFamily="18" charset="0"/>
              </a:rPr>
              <a:t/>
            </a:r>
            <a:br>
              <a:rPr lang="en-US" sz="2800" dirty="0">
                <a:latin typeface="Bodoni MT" pitchFamily="18" charset="0"/>
              </a:rPr>
            </a:br>
            <a:r>
              <a:rPr lang="en-US" sz="2800" b="1" dirty="0" err="1">
                <a:latin typeface="Bodoni MT" pitchFamily="18" charset="0"/>
              </a:rPr>
              <a:t>Uthamapalayam</a:t>
            </a:r>
            <a:r>
              <a:rPr lang="en-US" sz="2800" b="1" dirty="0">
                <a:latin typeface="Bodoni MT" pitchFamily="18" charset="0"/>
              </a:rPr>
              <a:t> </a:t>
            </a:r>
            <a:r>
              <a:rPr lang="en-US" sz="2800" b="1" dirty="0" smtClean="0">
                <a:latin typeface="Bodoni MT" pitchFamily="18" charset="0"/>
              </a:rPr>
              <a:t/>
            </a:r>
            <a:br>
              <a:rPr lang="en-US" sz="2800" b="1" dirty="0" smtClean="0">
                <a:latin typeface="Bodoni MT" pitchFamily="18" charset="0"/>
              </a:rPr>
            </a:br>
            <a:r>
              <a:rPr lang="en-US" sz="2800" dirty="0">
                <a:latin typeface="Bodoni MT" pitchFamily="18" charset="0"/>
              </a:rPr>
              <a:t/>
            </a:r>
            <a:br>
              <a:rPr lang="en-US" sz="2800" dirty="0">
                <a:latin typeface="Bodoni MT" pitchFamily="18" charset="0"/>
              </a:rPr>
            </a:br>
            <a:endParaRPr lang="en-US" sz="2800" dirty="0">
              <a:latin typeface="Bodoni MT" pitchFamily="18" charset="0"/>
            </a:endParaRPr>
          </a:p>
        </p:txBody>
      </p:sp>
      <p:sp>
        <p:nvSpPr>
          <p:cNvPr id="3" name="Subtitle 2"/>
          <p:cNvSpPr>
            <a:spLocks noGrp="1"/>
          </p:cNvSpPr>
          <p:nvPr>
            <p:ph type="subTitle" idx="1"/>
          </p:nvPr>
        </p:nvSpPr>
        <p:spPr>
          <a:xfrm>
            <a:off x="0" y="1524000"/>
            <a:ext cx="9144000" cy="5334000"/>
          </a:xfrm>
        </p:spPr>
        <p:txBody>
          <a:bodyPr/>
          <a:lstStyle/>
          <a:p>
            <a:endParaRPr lang="en-US" dirty="0" smtClean="0"/>
          </a:p>
          <a:p>
            <a:endParaRPr lang="en-US" dirty="0"/>
          </a:p>
          <a:p>
            <a:endParaRPr lang="en-US" dirty="0"/>
          </a:p>
          <a:p>
            <a:pPr algn="l"/>
            <a:r>
              <a:rPr lang="en-US" dirty="0" smtClean="0"/>
              <a:t>	</a:t>
            </a:r>
          </a:p>
          <a:p>
            <a:endParaRPr lang="en-US" dirty="0"/>
          </a:p>
        </p:txBody>
      </p:sp>
      <p:pic>
        <p:nvPicPr>
          <p:cNvPr id="4" name="Picture 3" descr="C:\Users\Staff\Desktop\logo.jpg"/>
          <p:cNvPicPr/>
          <p:nvPr/>
        </p:nvPicPr>
        <p:blipFill>
          <a:blip r:embed="rId3" cstate="print"/>
          <a:srcRect/>
          <a:stretch>
            <a:fillRect/>
          </a:stretch>
        </p:blipFill>
        <p:spPr bwMode="auto">
          <a:xfrm>
            <a:off x="4038600" y="2057400"/>
            <a:ext cx="1095548" cy="1011382"/>
          </a:xfrm>
          <a:prstGeom prst="rect">
            <a:avLst/>
          </a:prstGeom>
          <a:noFill/>
          <a:ln w="9525">
            <a:noFill/>
            <a:miter lim="800000"/>
            <a:headEnd/>
            <a:tailEnd/>
          </a:ln>
        </p:spPr>
      </p:pic>
      <p:graphicFrame>
        <p:nvGraphicFramePr>
          <p:cNvPr id="5" name="Table 4"/>
          <p:cNvGraphicFramePr>
            <a:graphicFrameLocks noGrp="1"/>
          </p:cNvGraphicFramePr>
          <p:nvPr/>
        </p:nvGraphicFramePr>
        <p:xfrm>
          <a:off x="0" y="3200400"/>
          <a:ext cx="9144000" cy="3657600"/>
        </p:xfrm>
        <a:graphic>
          <a:graphicData uri="http://schemas.openxmlformats.org/drawingml/2006/table">
            <a:tbl>
              <a:tblPr firstRow="1" bandRow="1">
                <a:tableStyleId>{5A111915-BE36-4E01-A7E5-04B1672EAD32}</a:tableStyleId>
              </a:tblPr>
              <a:tblGrid>
                <a:gridCol w="4229100"/>
                <a:gridCol w="4914900"/>
              </a:tblGrid>
              <a:tr h="731520">
                <a:tc>
                  <a:txBody>
                    <a:bodyPr/>
                    <a:lstStyle/>
                    <a:p>
                      <a:pPr algn="ctr"/>
                      <a:r>
                        <a:rPr lang="en-US" sz="2400" dirty="0" smtClean="0">
                          <a:solidFill>
                            <a:srgbClr val="FF0000"/>
                          </a:solidFill>
                          <a:latin typeface="Bodoni MT" pitchFamily="18" charset="0"/>
                        </a:rPr>
                        <a:t>                 Course 		</a:t>
                      </a:r>
                      <a:endParaRPr lang="en-US" sz="2400" b="1" dirty="0" smtClean="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Ancillary chemistry-II</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Course code </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17UCHA21</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Topic	</a:t>
                      </a:r>
                      <a:endParaRPr lang="en-US" sz="2400" b="1" dirty="0">
                        <a:solidFill>
                          <a:srgbClr val="FF0000"/>
                        </a:solidFill>
                        <a:latin typeface="Bodoni MT" pitchFamily="18" charset="0"/>
                      </a:endParaRPr>
                    </a:p>
                  </a:txBody>
                  <a:tcPr/>
                </a:tc>
                <a:tc>
                  <a:txBody>
                    <a:bodyPr/>
                    <a:lstStyle/>
                    <a:p>
                      <a:pPr algn="ctr"/>
                      <a:r>
                        <a:rPr lang="en-US" sz="2400" b="1" dirty="0" smtClean="0">
                          <a:solidFill>
                            <a:srgbClr val="FF0000"/>
                          </a:solidFill>
                          <a:latin typeface="Bodoni MT" pitchFamily="18" charset="0"/>
                        </a:rPr>
                        <a:t>Penicillin</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Staff name</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M. </a:t>
                      </a:r>
                      <a:r>
                        <a:rPr lang="en-US" sz="2400" dirty="0" err="1" smtClean="0">
                          <a:solidFill>
                            <a:srgbClr val="FF0000"/>
                          </a:solidFill>
                          <a:latin typeface="Bodoni MT" pitchFamily="18" charset="0"/>
                        </a:rPr>
                        <a:t>Mariyam</a:t>
                      </a:r>
                      <a:r>
                        <a:rPr lang="en-US" sz="2400" baseline="0" dirty="0" smtClean="0">
                          <a:solidFill>
                            <a:srgbClr val="FF0000"/>
                          </a:solidFill>
                          <a:latin typeface="Bodoni MT" pitchFamily="18" charset="0"/>
                        </a:rPr>
                        <a:t> </a:t>
                      </a:r>
                      <a:r>
                        <a:rPr lang="en-US" sz="2400" baseline="0" dirty="0" err="1" smtClean="0">
                          <a:solidFill>
                            <a:srgbClr val="FF0000"/>
                          </a:solidFill>
                          <a:latin typeface="Bodoni MT" pitchFamily="18" charset="0"/>
                        </a:rPr>
                        <a:t>Beevi</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Staff code </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TNMK021SFT91</a:t>
                      </a:r>
                      <a:endParaRPr lang="en-US" sz="2400" b="1" dirty="0">
                        <a:solidFill>
                          <a:srgbClr val="FF0000"/>
                        </a:solidFill>
                        <a:latin typeface="Bodoni MT"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172200"/>
          </a:xfrm>
        </p:spPr>
        <p:txBody>
          <a:bodyPr/>
          <a:lstStyle/>
          <a:p>
            <a:r>
              <a:rPr lang="en-US" sz="2400" dirty="0">
                <a:solidFill>
                  <a:srgbClr val="C00000"/>
                </a:solidFill>
                <a:latin typeface="Brush Script MT" pitchFamily="66" charset="0"/>
              </a:rPr>
              <a:t>Uses</a:t>
            </a:r>
          </a:p>
          <a:p>
            <a:r>
              <a:rPr lang="en-US" sz="2400" dirty="0" smtClean="0">
                <a:solidFill>
                  <a:schemeClr val="tx1"/>
                </a:solidFill>
                <a:latin typeface="Times New Roman" pitchFamily="18" charset="0"/>
                <a:cs typeface="Times New Roman" pitchFamily="18" charset="0"/>
              </a:rPr>
              <a:t>	Tetracycline </a:t>
            </a:r>
            <a:r>
              <a:rPr lang="en-US" sz="2400" dirty="0">
                <a:solidFill>
                  <a:schemeClr val="tx1"/>
                </a:solidFill>
                <a:latin typeface="Times New Roman" pitchFamily="18" charset="0"/>
                <a:cs typeface="Times New Roman" pitchFamily="18" charset="0"/>
              </a:rPr>
              <a:t>is used to treat many different bacterial infections of the skin, intestines, respiratory tract, urinary tract, genitals, lymph nodes, and other body systems. </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It </a:t>
            </a:r>
            <a:r>
              <a:rPr lang="en-US" sz="2400" dirty="0">
                <a:solidFill>
                  <a:schemeClr val="tx1"/>
                </a:solidFill>
                <a:latin typeface="Times New Roman" pitchFamily="18" charset="0"/>
                <a:cs typeface="Times New Roman" pitchFamily="18" charset="0"/>
              </a:rPr>
              <a:t>is often used in treating severe acne, or sexually transmitted diseases such as </a:t>
            </a:r>
            <a:r>
              <a:rPr lang="en-US" sz="2400" u="sng" dirty="0">
                <a:solidFill>
                  <a:schemeClr val="tx1"/>
                </a:solidFill>
                <a:latin typeface="Times New Roman" pitchFamily="18" charset="0"/>
                <a:cs typeface="Times New Roman" pitchFamily="18" charset="0"/>
                <a:hlinkClick r:id="rId2"/>
              </a:rPr>
              <a:t>syphilis</a:t>
            </a:r>
            <a:r>
              <a:rPr lang="en-US" sz="2400" dirty="0">
                <a:solidFill>
                  <a:schemeClr val="tx1"/>
                </a:solidFill>
                <a:latin typeface="Times New Roman" pitchFamily="18" charset="0"/>
                <a:cs typeface="Times New Roman" pitchFamily="18" charset="0"/>
              </a:rPr>
              <a:t>, </a:t>
            </a:r>
            <a:r>
              <a:rPr lang="en-US" sz="2400" u="sng" dirty="0">
                <a:solidFill>
                  <a:schemeClr val="tx1"/>
                </a:solidFill>
                <a:latin typeface="Times New Roman" pitchFamily="18" charset="0"/>
                <a:cs typeface="Times New Roman" pitchFamily="18" charset="0"/>
                <a:hlinkClick r:id="rId3"/>
              </a:rPr>
              <a:t>gonorrhea</a:t>
            </a:r>
            <a:r>
              <a:rPr lang="en-US" sz="2400" dirty="0">
                <a:solidFill>
                  <a:schemeClr val="tx1"/>
                </a:solidFill>
                <a:latin typeface="Times New Roman" pitchFamily="18" charset="0"/>
                <a:cs typeface="Times New Roman" pitchFamily="18" charset="0"/>
              </a:rPr>
              <a:t>, or </a:t>
            </a:r>
            <a:r>
              <a:rPr lang="en-US" sz="2400" u="sng" dirty="0" err="1" smtClean="0">
                <a:solidFill>
                  <a:schemeClr val="tx1"/>
                </a:solidFill>
                <a:latin typeface="Times New Roman" pitchFamily="18" charset="0"/>
                <a:cs typeface="Times New Roman" pitchFamily="18" charset="0"/>
                <a:hlinkClick r:id="rId4"/>
              </a:rPr>
              <a:t>chlamydia</a:t>
            </a:r>
            <a:endParaRPr lang="en-US" sz="2400" u="sng" dirty="0" smtClean="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0"/>
          <a:ext cx="8915400" cy="2956560"/>
        </p:xfrm>
        <a:graphic>
          <a:graphicData uri="http://schemas.openxmlformats.org/drawingml/2006/table">
            <a:tbl>
              <a:tblPr firstRow="1" bandRow="1">
                <a:tableStyleId>{35758FB7-9AC5-4552-8A53-C91805E547FA}</a:tableStyleId>
              </a:tblPr>
              <a:tblGrid>
                <a:gridCol w="4457700"/>
                <a:gridCol w="4457700"/>
              </a:tblGrid>
              <a:tr h="739140">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Name</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&amp;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group</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dirty="0" err="1">
                          <a:latin typeface="Times New Roman" pitchFamily="18" charset="0"/>
                          <a:cs typeface="Times New Roman" pitchFamily="18" charset="0"/>
                        </a:rPr>
                        <a:t>Tetracyline</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 H</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a:latin typeface="Times New Roman" pitchFamily="18" charset="0"/>
                          <a:cs typeface="Times New Roman" pitchFamily="18" charset="0"/>
                        </a:rPr>
                        <a:t>Aureomycin</a:t>
                      </a:r>
                      <a:endParaRPr lang="en-US" sz="1800" b="1">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a:t>
                      </a:r>
                      <a:r>
                        <a:rPr lang="en-US" sz="1800" b="1" dirty="0" err="1">
                          <a:latin typeface="Times New Roman" pitchFamily="18" charset="0"/>
                          <a:cs typeface="Times New Roman" pitchFamily="18" charset="0"/>
                        </a:rPr>
                        <a:t>Cl</a:t>
                      </a:r>
                      <a:r>
                        <a:rPr lang="en-US" sz="1800" b="1" dirty="0">
                          <a:latin typeface="Times New Roman" pitchFamily="18" charset="0"/>
                          <a:cs typeface="Times New Roman" pitchFamily="18" charset="0"/>
                        </a:rPr>
                        <a:t>,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H</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dirty="0" err="1">
                          <a:latin typeface="Times New Roman" pitchFamily="18" charset="0"/>
                          <a:cs typeface="Times New Roman" pitchFamily="18" charset="0"/>
                        </a:rPr>
                        <a:t>Tetramycin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H,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OH</a:t>
                      </a:r>
                      <a:endParaRPr lang="en-US" sz="1800" b="1"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100" b="1" dirty="0" smtClean="0">
                <a:solidFill>
                  <a:schemeClr val="accent1">
                    <a:lumMod val="75000"/>
                  </a:schemeClr>
                </a:solidFill>
                <a:latin typeface="Algerian" pitchFamily="82" charset="0"/>
              </a:rPr>
              <a:t>Streptomycin</a:t>
            </a:r>
            <a:r>
              <a:rPr lang="en-US" sz="3100" dirty="0">
                <a:solidFill>
                  <a:schemeClr val="accent1">
                    <a:lumMod val="75000"/>
                  </a:schemeClr>
                </a:solidFill>
                <a:latin typeface="Algerian" pitchFamily="82" charset="0"/>
              </a:rPr>
              <a:t/>
            </a:r>
            <a:br>
              <a:rPr lang="en-US" sz="3100" dirty="0">
                <a:solidFill>
                  <a:schemeClr val="accent1">
                    <a:lumMod val="75000"/>
                  </a:schemeClr>
                </a:solidFill>
                <a:latin typeface="Algerian" pitchFamily="82" charset="0"/>
              </a:rPr>
            </a:br>
            <a:endParaRPr lang="en-US" sz="31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685800"/>
            <a:ext cx="9144000" cy="6172200"/>
          </a:xfrm>
        </p:spPr>
        <p:txBody>
          <a:bodyPr/>
          <a:lstStyle/>
          <a:p>
            <a:endParaRPr lang="en-US" dirty="0" smtClean="0"/>
          </a:p>
          <a:p>
            <a:pPr algn="just"/>
            <a:r>
              <a:rPr lang="en-US" dirty="0" smtClean="0"/>
              <a:t>	</a:t>
            </a:r>
            <a:r>
              <a:rPr lang="en-US" dirty="0" smtClean="0">
                <a:solidFill>
                  <a:schemeClr val="tx1"/>
                </a:solidFill>
                <a:latin typeface="Times New Roman" pitchFamily="18" charset="0"/>
                <a:cs typeface="Times New Roman" pitchFamily="18" charset="0"/>
              </a:rPr>
              <a:t>Streptomycin </a:t>
            </a:r>
            <a:r>
              <a:rPr lang="en-US" dirty="0">
                <a:solidFill>
                  <a:schemeClr val="tx1"/>
                </a:solidFill>
                <a:latin typeface="Times New Roman" pitchFamily="18" charset="0"/>
                <a:cs typeface="Times New Roman" pitchFamily="18" charset="0"/>
              </a:rPr>
              <a:t>was isolated by Waksman </a:t>
            </a:r>
            <a:r>
              <a:rPr lang="en-US" dirty="0" err="1">
                <a:solidFill>
                  <a:schemeClr val="tx1"/>
                </a:solidFill>
                <a:latin typeface="Times New Roman" pitchFamily="18" charset="0"/>
                <a:cs typeface="Times New Roman" pitchFamily="18" charset="0"/>
              </a:rPr>
              <a:t>etal</a:t>
            </a:r>
            <a:r>
              <a:rPr lang="en-US" dirty="0">
                <a:solidFill>
                  <a:schemeClr val="tx1"/>
                </a:solidFill>
                <a:latin typeface="Times New Roman" pitchFamily="18" charset="0"/>
                <a:cs typeface="Times New Roman" pitchFamily="18" charset="0"/>
              </a:rPr>
              <a:t> (1994) from cultures of </a:t>
            </a:r>
            <a:r>
              <a:rPr lang="en-US" i="1" dirty="0" err="1">
                <a:solidFill>
                  <a:schemeClr val="tx1"/>
                </a:solidFill>
                <a:latin typeface="Times New Roman" pitchFamily="18" charset="0"/>
                <a:cs typeface="Times New Roman" pitchFamily="18" charset="0"/>
              </a:rPr>
              <a:t>streptomyces</a:t>
            </a:r>
            <a:r>
              <a:rPr lang="en-US" dirty="0" smtClean="0">
                <a:solidFill>
                  <a:schemeClr val="tx1"/>
                </a:solidFill>
                <a:latin typeface="Times New Roman" pitchFamily="18" charset="0"/>
                <a:cs typeface="Times New Roman" pitchFamily="18" charset="0"/>
              </a:rPr>
              <a:t>.</a:t>
            </a:r>
          </a:p>
          <a:p>
            <a:pPr algn="just"/>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 	Streptomycin </a:t>
            </a:r>
            <a:r>
              <a:rPr lang="en-US" dirty="0">
                <a:solidFill>
                  <a:schemeClr val="tx1"/>
                </a:solidFill>
                <a:latin typeface="Times New Roman" pitchFamily="18" charset="0"/>
                <a:cs typeface="Times New Roman" pitchFamily="18" charset="0"/>
              </a:rPr>
              <a:t>is very active in the treatment of meningitis and pneumonia</a:t>
            </a:r>
            <a:r>
              <a:rPr lang="en-US" dirty="0" smtClean="0">
                <a:solidFill>
                  <a:schemeClr val="tx1"/>
                </a:solidFill>
                <a:latin typeface="Times New Roman" pitchFamily="18" charset="0"/>
                <a:cs typeface="Times New Roman" pitchFamily="18" charset="0"/>
              </a:rPr>
              <a:t>.</a:t>
            </a:r>
          </a:p>
          <a:p>
            <a:pPr algn="just"/>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 	Streptomycin </a:t>
            </a:r>
            <a:r>
              <a:rPr lang="en-US" dirty="0">
                <a:solidFill>
                  <a:schemeClr val="tx1"/>
                </a:solidFill>
                <a:latin typeface="Times New Roman" pitchFamily="18" charset="0"/>
                <a:cs typeface="Times New Roman" pitchFamily="18" charset="0"/>
              </a:rPr>
              <a:t>is widely used to treat Gram-negative bacteria and microbial infections.</a:t>
            </a:r>
          </a:p>
          <a:p>
            <a:r>
              <a:rPr lang="en-US" b="1" dirty="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Autofit/>
          </a:bodyPr>
          <a:lstStyle/>
          <a:p>
            <a:r>
              <a:rPr lang="en-US" sz="3600" b="1" dirty="0" smtClean="0">
                <a:latin typeface="Brush Script MT" pitchFamily="66" charset="0"/>
              </a:rPr>
              <a:t/>
            </a:r>
            <a:br>
              <a:rPr lang="en-US" sz="3600" b="1" dirty="0" smtClean="0">
                <a:latin typeface="Brush Script MT" pitchFamily="66" charset="0"/>
              </a:rPr>
            </a:br>
            <a:r>
              <a:rPr lang="en-US" sz="3600" b="1" dirty="0" smtClean="0">
                <a:latin typeface="Brush Script MT" pitchFamily="66" charset="0"/>
              </a:rPr>
              <a:t>Hormones</a:t>
            </a:r>
            <a:r>
              <a:rPr lang="en-US" sz="3600" dirty="0">
                <a:latin typeface="Brush Script MT" pitchFamily="66" charset="0"/>
              </a:rPr>
              <a:t/>
            </a:r>
            <a:br>
              <a:rPr lang="en-US" sz="3600" dirty="0">
                <a:latin typeface="Brush Script MT" pitchFamily="66" charset="0"/>
              </a:rPr>
            </a:br>
            <a:endParaRPr lang="en-US" sz="3600" dirty="0">
              <a:latin typeface="Brush Script MT" pitchFamily="66" charset="0"/>
            </a:endParaRPr>
          </a:p>
        </p:txBody>
      </p:sp>
      <p:sp>
        <p:nvSpPr>
          <p:cNvPr id="3" name="Subtitle 2"/>
          <p:cNvSpPr>
            <a:spLocks noGrp="1"/>
          </p:cNvSpPr>
          <p:nvPr>
            <p:ph type="subTitle" idx="1"/>
          </p:nvPr>
        </p:nvSpPr>
        <p:spPr>
          <a:xfrm>
            <a:off x="0" y="990600"/>
            <a:ext cx="9144000" cy="5867400"/>
          </a:xfrm>
        </p:spPr>
        <p:txBody>
          <a:bodyPr/>
          <a:lstStyle/>
          <a:p>
            <a:pPr algn="just"/>
            <a:endParaRPr lang="en-US" dirty="0" smtClean="0"/>
          </a:p>
          <a:p>
            <a:r>
              <a:rPr lang="en-US" dirty="0"/>
              <a:t>	</a:t>
            </a:r>
            <a:r>
              <a:rPr lang="en-US" sz="2400" dirty="0" smtClean="0">
                <a:solidFill>
                  <a:schemeClr val="tx1"/>
                </a:solidFill>
                <a:latin typeface="Times New Roman" pitchFamily="18" charset="0"/>
                <a:cs typeface="Times New Roman" pitchFamily="18" charset="0"/>
              </a:rPr>
              <a:t>Hormones </a:t>
            </a:r>
            <a:r>
              <a:rPr lang="en-US" sz="2400" dirty="0">
                <a:solidFill>
                  <a:schemeClr val="tx1"/>
                </a:solidFill>
                <a:latin typeface="Times New Roman" pitchFamily="18" charset="0"/>
                <a:cs typeface="Times New Roman" pitchFamily="18" charset="0"/>
              </a:rPr>
              <a:t>are chemical </a:t>
            </a:r>
            <a:r>
              <a:rPr lang="en-US" sz="2400" dirty="0" smtClean="0">
                <a:solidFill>
                  <a:schemeClr val="tx1"/>
                </a:solidFill>
                <a:latin typeface="Times New Roman" pitchFamily="18" charset="0"/>
                <a:cs typeface="Times New Roman" pitchFamily="18" charset="0"/>
              </a:rPr>
              <a:t>messengers.</a:t>
            </a:r>
          </a:p>
          <a:p>
            <a:pPr algn="just"/>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a:t>
            </a:r>
          </a:p>
          <a:p>
            <a:pPr algn="just"/>
            <a:r>
              <a:rPr lang="en-US" sz="2400" dirty="0" smtClean="0">
                <a:solidFill>
                  <a:schemeClr val="tx1"/>
                </a:solidFill>
                <a:latin typeface="Times New Roman" pitchFamily="18" charset="0"/>
                <a:cs typeface="Times New Roman" pitchFamily="18" charset="0"/>
              </a:rPr>
              <a:t>Hormones are </a:t>
            </a:r>
            <a:r>
              <a:rPr lang="en-US" sz="2400" dirty="0">
                <a:solidFill>
                  <a:schemeClr val="tx1"/>
                </a:solidFill>
                <a:latin typeface="Times New Roman" pitchFamily="18" charset="0"/>
                <a:cs typeface="Times New Roman" pitchFamily="18" charset="0"/>
              </a:rPr>
              <a:t>secreted by the endocrine (ductless) glands such as </a:t>
            </a:r>
            <a:r>
              <a:rPr lang="en-US" sz="2400" dirty="0" smtClean="0">
                <a:solidFill>
                  <a:schemeClr val="tx1"/>
                </a:solidFill>
                <a:latin typeface="Times New Roman" pitchFamily="18" charset="0"/>
                <a:cs typeface="Times New Roman" pitchFamily="18" charset="0"/>
              </a:rPr>
              <a:t>pituitary</a:t>
            </a:r>
            <a:r>
              <a:rPr lang="en-US" sz="2400" dirty="0">
                <a:solidFill>
                  <a:schemeClr val="tx1"/>
                </a:solidFill>
                <a:latin typeface="Times New Roman" pitchFamily="18" charset="0"/>
                <a:cs typeface="Times New Roman" pitchFamily="18" charset="0"/>
              </a:rPr>
              <a:t>, thyroid, pancreas etc at different sites in the body. </a:t>
            </a:r>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They </a:t>
            </a:r>
            <a:r>
              <a:rPr lang="en-US" sz="2400" dirty="0">
                <a:solidFill>
                  <a:schemeClr val="tx1"/>
                </a:solidFill>
                <a:latin typeface="Times New Roman" pitchFamily="18" charset="0"/>
                <a:cs typeface="Times New Roman" pitchFamily="18" charset="0"/>
              </a:rPr>
              <a:t>occur in trace amounts ad exhibit specific physiological activity in the body.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latin typeface="Algerian" pitchFamily="82" charset="0"/>
              </a:rPr>
              <a:t>Testosterone</a:t>
            </a:r>
            <a:r>
              <a:rPr lang="en-US" sz="3600" dirty="0">
                <a:latin typeface="Algerian" pitchFamily="82" charset="0"/>
              </a:rPr>
              <a:t/>
            </a:r>
            <a:br>
              <a:rPr lang="en-US" sz="3600" dirty="0">
                <a:latin typeface="Algerian" pitchFamily="82" charset="0"/>
              </a:rPr>
            </a:br>
            <a:endParaRPr lang="en-US" sz="3600" dirty="0">
              <a:latin typeface="Algerian" pitchFamily="82" charset="0"/>
            </a:endParaRPr>
          </a:p>
        </p:txBody>
      </p:sp>
      <p:sp>
        <p:nvSpPr>
          <p:cNvPr id="3" name="Subtitle 2"/>
          <p:cNvSpPr>
            <a:spLocks noGrp="1"/>
          </p:cNvSpPr>
          <p:nvPr>
            <p:ph type="subTitle" idx="1"/>
          </p:nvPr>
        </p:nvSpPr>
        <p:spPr>
          <a:xfrm>
            <a:off x="0" y="838200"/>
            <a:ext cx="9144000" cy="6019800"/>
          </a:xfrm>
        </p:spPr>
        <p:txBody>
          <a:bodyPr>
            <a:normAutofit/>
          </a:bodyPr>
          <a:lstStyle/>
          <a:p>
            <a:pPr algn="just"/>
            <a:r>
              <a:rPr lang="en-US" sz="2400" dirty="0" smtClean="0"/>
              <a:t>	</a:t>
            </a:r>
            <a:r>
              <a:rPr lang="en-US" sz="2400" dirty="0" smtClean="0">
                <a:solidFill>
                  <a:schemeClr val="tx1"/>
                </a:solidFill>
              </a:rPr>
              <a:t>Testosterone</a:t>
            </a:r>
            <a:r>
              <a:rPr lang="en-US" sz="2400" dirty="0">
                <a:solidFill>
                  <a:schemeClr val="tx1"/>
                </a:solidFill>
              </a:rPr>
              <a:t> is the primary </a:t>
            </a:r>
            <a:r>
              <a:rPr lang="en-US" sz="2400" u="sng" dirty="0">
                <a:solidFill>
                  <a:schemeClr val="tx1"/>
                </a:solidFill>
                <a:hlinkClick r:id="rId3" tooltip="Male"/>
              </a:rPr>
              <a:t>male</a:t>
            </a:r>
            <a:r>
              <a:rPr lang="en-US" sz="2400" dirty="0">
                <a:solidFill>
                  <a:schemeClr val="tx1"/>
                </a:solidFill>
              </a:rPr>
              <a:t> </a:t>
            </a:r>
            <a:r>
              <a:rPr lang="en-US" sz="2400" u="sng" dirty="0">
                <a:solidFill>
                  <a:schemeClr val="tx1"/>
                </a:solidFill>
                <a:hlinkClick r:id="rId4" tooltip="Sex hormone"/>
              </a:rPr>
              <a:t>sex hormone</a:t>
            </a:r>
            <a:r>
              <a:rPr lang="en-US" sz="2400" dirty="0">
                <a:solidFill>
                  <a:schemeClr val="tx1"/>
                </a:solidFill>
              </a:rPr>
              <a:t> and an </a:t>
            </a:r>
            <a:r>
              <a:rPr lang="en-US" sz="2400" u="sng" dirty="0">
                <a:solidFill>
                  <a:schemeClr val="tx1"/>
                </a:solidFill>
                <a:hlinkClick r:id="rId5" tooltip="Anabolic steroid"/>
              </a:rPr>
              <a:t>anabolic steroid</a:t>
            </a:r>
            <a:r>
              <a:rPr lang="en-US" sz="2400" dirty="0" smtClean="0">
                <a:solidFill>
                  <a:schemeClr val="tx1"/>
                </a:solidFill>
              </a:rPr>
              <a:t>.</a:t>
            </a:r>
          </a:p>
          <a:p>
            <a:pPr algn="just"/>
            <a:r>
              <a:rPr lang="en-US" sz="2400" dirty="0" smtClean="0">
                <a:solidFill>
                  <a:schemeClr val="tx1"/>
                </a:solidFill>
              </a:rPr>
              <a:t> 	In </a:t>
            </a:r>
            <a:r>
              <a:rPr lang="en-US" sz="2400" dirty="0">
                <a:solidFill>
                  <a:schemeClr val="tx1"/>
                </a:solidFill>
              </a:rPr>
              <a:t>male humans, testosterone plays a key role in the development of </a:t>
            </a:r>
            <a:r>
              <a:rPr lang="en-US" sz="2400" u="sng" dirty="0">
                <a:solidFill>
                  <a:schemeClr val="tx1"/>
                </a:solidFill>
                <a:hlinkClick r:id="rId6" tooltip="Male reproductive system"/>
              </a:rPr>
              <a:t>male reproductive</a:t>
            </a:r>
            <a:r>
              <a:rPr lang="en-US" sz="2400" dirty="0">
                <a:solidFill>
                  <a:schemeClr val="tx1"/>
                </a:solidFill>
              </a:rPr>
              <a:t> tissues  as well as promoting </a:t>
            </a:r>
            <a:r>
              <a:rPr lang="en-US" sz="2400" u="sng" dirty="0">
                <a:solidFill>
                  <a:schemeClr val="tx1"/>
                </a:solidFill>
                <a:hlinkClick r:id="rId7" tooltip="Secondary sexual characteristic"/>
              </a:rPr>
              <a:t>secondary sexual characteristics</a:t>
            </a:r>
            <a:r>
              <a:rPr lang="en-US" sz="2400" dirty="0">
                <a:solidFill>
                  <a:schemeClr val="tx1"/>
                </a:solidFill>
              </a:rPr>
              <a:t> such as increased </a:t>
            </a:r>
            <a:r>
              <a:rPr lang="en-US" sz="2400" u="sng" dirty="0">
                <a:solidFill>
                  <a:schemeClr val="tx1"/>
                </a:solidFill>
                <a:hlinkClick r:id="rId8" tooltip="Muscle"/>
              </a:rPr>
              <a:t>muscle</a:t>
            </a:r>
            <a:r>
              <a:rPr lang="en-US" sz="2400" dirty="0">
                <a:solidFill>
                  <a:schemeClr val="tx1"/>
                </a:solidFill>
              </a:rPr>
              <a:t> and </a:t>
            </a:r>
            <a:r>
              <a:rPr lang="en-US" sz="2400" u="sng" dirty="0">
                <a:solidFill>
                  <a:schemeClr val="tx1"/>
                </a:solidFill>
                <a:hlinkClick r:id="rId9" tooltip="Bone"/>
              </a:rPr>
              <a:t>bone</a:t>
            </a:r>
            <a:r>
              <a:rPr lang="en-US" sz="2400" dirty="0">
                <a:solidFill>
                  <a:schemeClr val="tx1"/>
                </a:solidFill>
              </a:rPr>
              <a:t> mass, and the growth of </a:t>
            </a:r>
            <a:r>
              <a:rPr lang="en-US" sz="2400" u="sng" dirty="0">
                <a:solidFill>
                  <a:schemeClr val="tx1"/>
                </a:solidFill>
                <a:hlinkClick r:id="rId10" tooltip="Androgenic hair"/>
              </a:rPr>
              <a:t>body hair</a:t>
            </a:r>
            <a:r>
              <a:rPr lang="en-US" sz="2400" dirty="0">
                <a:solidFill>
                  <a:schemeClr val="tx1"/>
                </a:solidFill>
              </a:rPr>
              <a:t>. </a:t>
            </a:r>
            <a:endParaRPr lang="en-US" sz="2400" dirty="0" smtClean="0">
              <a:solidFill>
                <a:schemeClr val="tx1"/>
              </a:solidFill>
            </a:endParaRPr>
          </a:p>
          <a:p>
            <a:pPr algn="just"/>
            <a:r>
              <a:rPr lang="en-US" sz="2400" dirty="0" smtClean="0">
                <a:solidFill>
                  <a:schemeClr val="tx1"/>
                </a:solidFill>
              </a:rPr>
              <a:t>	It </a:t>
            </a:r>
            <a:r>
              <a:rPr lang="en-US" sz="2400" dirty="0">
                <a:solidFill>
                  <a:schemeClr val="tx1"/>
                </a:solidFill>
              </a:rPr>
              <a:t>is secreted by testis from cholesterol. Testosterone plays an important role in regulating insulin, glucose, and fat metabolism. </a:t>
            </a:r>
          </a:p>
        </p:txBody>
      </p:sp>
      <p:graphicFrame>
        <p:nvGraphicFramePr>
          <p:cNvPr id="38914" name="Object 2"/>
          <p:cNvGraphicFramePr>
            <a:graphicFrameLocks noChangeAspect="1"/>
          </p:cNvGraphicFramePr>
          <p:nvPr/>
        </p:nvGraphicFramePr>
        <p:xfrm>
          <a:off x="2743200" y="4038600"/>
          <a:ext cx="4114800" cy="2819400"/>
        </p:xfrm>
        <a:graphic>
          <a:graphicData uri="http://schemas.openxmlformats.org/presentationml/2006/ole">
            <p:oleObj spid="_x0000_s8194" name="CS ChemDraw Drawing" r:id="rId11" imgW="1724922" imgH="1456562"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lumMod val="75000"/>
                  </a:schemeClr>
                </a:solidFill>
                <a:latin typeface="Algerian" pitchFamily="82" charset="0"/>
              </a:rPr>
              <a:t>Progesterone</a:t>
            </a:r>
            <a:r>
              <a:rPr lang="en-US" sz="3600" dirty="0">
                <a:solidFill>
                  <a:schemeClr val="accent1">
                    <a:lumMod val="75000"/>
                  </a:schemeClr>
                </a:solidFill>
                <a:latin typeface="Algerian" pitchFamily="82" charset="0"/>
              </a:rPr>
              <a:t/>
            </a:r>
            <a:br>
              <a:rPr lang="en-US" sz="3600" dirty="0">
                <a:solidFill>
                  <a:schemeClr val="accent1">
                    <a:lumMod val="75000"/>
                  </a:schemeClr>
                </a:solidFill>
                <a:latin typeface="Algerian" pitchFamily="82" charset="0"/>
              </a:rPr>
            </a:br>
            <a:endParaRPr lang="en-US" sz="36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1143000"/>
            <a:ext cx="9144000" cy="5486400"/>
          </a:xfrm>
        </p:spPr>
        <p:txBody>
          <a:bodyPr>
            <a:normAutofit/>
          </a:bodyPr>
          <a:lstStyle/>
          <a:p>
            <a:pPr algn="just"/>
            <a:r>
              <a:rPr lang="en-US" dirty="0" smtClean="0"/>
              <a:t>	</a:t>
            </a:r>
          </a:p>
          <a:p>
            <a:pPr algn="just"/>
            <a:r>
              <a:rPr lang="en-US" sz="2800" dirty="0">
                <a:solidFill>
                  <a:schemeClr val="tx1"/>
                </a:solidFill>
              </a:rPr>
              <a:t>	</a:t>
            </a:r>
            <a:r>
              <a:rPr lang="en-US" sz="2800" dirty="0" smtClean="0">
                <a:solidFill>
                  <a:schemeClr val="tx1"/>
                </a:solidFill>
              </a:rPr>
              <a:t>Progesterone </a:t>
            </a:r>
            <a:r>
              <a:rPr lang="en-US" sz="2800" dirty="0">
                <a:solidFill>
                  <a:schemeClr val="tx1"/>
                </a:solidFill>
              </a:rPr>
              <a:t>is the primary fe</a:t>
            </a:r>
            <a:r>
              <a:rPr lang="en-US" sz="2800" u="sng" dirty="0">
                <a:solidFill>
                  <a:schemeClr val="tx1"/>
                </a:solidFill>
                <a:hlinkClick r:id="rId3" tooltip="Male"/>
              </a:rPr>
              <a:t>male</a:t>
            </a:r>
            <a:r>
              <a:rPr lang="en-US" sz="2800" dirty="0">
                <a:solidFill>
                  <a:schemeClr val="tx1"/>
                </a:solidFill>
              </a:rPr>
              <a:t> </a:t>
            </a:r>
            <a:r>
              <a:rPr lang="en-US" sz="2800" u="sng" dirty="0">
                <a:solidFill>
                  <a:schemeClr val="tx1"/>
                </a:solidFill>
                <a:hlinkClick r:id="rId4" tooltip="Sex hormone"/>
              </a:rPr>
              <a:t>sex hormone</a:t>
            </a:r>
            <a:r>
              <a:rPr lang="en-US" sz="2800" dirty="0">
                <a:solidFill>
                  <a:schemeClr val="tx1"/>
                </a:solidFill>
              </a:rPr>
              <a:t> involved in the </a:t>
            </a:r>
            <a:r>
              <a:rPr lang="en-US" sz="2800" u="sng" dirty="0">
                <a:solidFill>
                  <a:schemeClr val="tx1"/>
                </a:solidFill>
                <a:hlinkClick r:id="rId5" tooltip="Menstrual cycle"/>
              </a:rPr>
              <a:t>menstrual cycle</a:t>
            </a:r>
            <a:r>
              <a:rPr lang="en-US" sz="2800" dirty="0">
                <a:solidFill>
                  <a:schemeClr val="tx1"/>
                </a:solidFill>
              </a:rPr>
              <a:t>, </a:t>
            </a:r>
            <a:r>
              <a:rPr lang="en-US" sz="2800" u="sng" dirty="0">
                <a:solidFill>
                  <a:schemeClr val="tx1"/>
                </a:solidFill>
                <a:hlinkClick r:id="rId6" tooltip="Pregnancy"/>
              </a:rPr>
              <a:t>pregnancy</a:t>
            </a:r>
            <a:r>
              <a:rPr lang="en-US" sz="2800" dirty="0">
                <a:solidFill>
                  <a:schemeClr val="tx1"/>
                </a:solidFill>
              </a:rPr>
              <a:t>, </a:t>
            </a:r>
            <a:r>
              <a:rPr lang="en-US" sz="2800" u="sng" dirty="0">
                <a:solidFill>
                  <a:schemeClr val="tx1"/>
                </a:solidFill>
                <a:hlinkClick r:id="rId7" tooltip="Embryogenesis"/>
              </a:rPr>
              <a:t>embryogenesis</a:t>
            </a:r>
            <a:r>
              <a:rPr lang="en-US" sz="2800" dirty="0">
                <a:solidFill>
                  <a:schemeClr val="tx1"/>
                </a:solidFill>
              </a:rPr>
              <a:t> and plays an important role in brain function as a </a:t>
            </a:r>
            <a:r>
              <a:rPr lang="en-US" sz="2800" u="sng" dirty="0" err="1">
                <a:solidFill>
                  <a:schemeClr val="tx1"/>
                </a:solidFill>
                <a:hlinkClick r:id="rId8" tooltip="Neurosteroid"/>
              </a:rPr>
              <a:t>neurosteroid</a:t>
            </a:r>
            <a:r>
              <a:rPr lang="en-US" sz="2800" dirty="0">
                <a:solidFill>
                  <a:schemeClr val="tx1"/>
                </a:solidFill>
              </a:rPr>
              <a:t>. </a:t>
            </a:r>
            <a:r>
              <a:rPr lang="en-US" sz="2800" dirty="0" smtClean="0">
                <a:solidFill>
                  <a:schemeClr val="tx1"/>
                </a:solidFill>
              </a:rPr>
              <a:t>	</a:t>
            </a:r>
          </a:p>
          <a:p>
            <a:pPr algn="just"/>
            <a:r>
              <a:rPr lang="en-US" sz="2800" dirty="0">
                <a:solidFill>
                  <a:schemeClr val="tx1"/>
                </a:solidFill>
              </a:rPr>
              <a:t>	</a:t>
            </a:r>
            <a:r>
              <a:rPr lang="en-US" sz="2800" dirty="0" smtClean="0">
                <a:solidFill>
                  <a:schemeClr val="tx1"/>
                </a:solidFill>
              </a:rPr>
              <a:t>progesterone </a:t>
            </a:r>
            <a:r>
              <a:rPr lang="en-US" sz="2800" dirty="0">
                <a:solidFill>
                  <a:schemeClr val="tx1"/>
                </a:solidFill>
              </a:rPr>
              <a:t>is synthesized from </a:t>
            </a:r>
            <a:r>
              <a:rPr lang="en-US" sz="2800" u="sng" dirty="0" err="1">
                <a:solidFill>
                  <a:schemeClr val="tx1"/>
                </a:solidFill>
                <a:hlinkClick r:id="rId9" tooltip="Pregnenolone"/>
              </a:rPr>
              <a:t>pregnenolone</a:t>
            </a:r>
            <a:r>
              <a:rPr lang="en-US" sz="2800" dirty="0">
                <a:solidFill>
                  <a:schemeClr val="tx1"/>
                </a:solidFill>
              </a:rPr>
              <a:t>, which itself is derived from </a:t>
            </a:r>
            <a:r>
              <a:rPr lang="en-US" sz="2800" u="sng" dirty="0" smtClean="0">
                <a:solidFill>
                  <a:schemeClr val="tx1"/>
                </a:solidFill>
                <a:hlinkClick r:id="rId10" tooltip="Cholesterol"/>
              </a:rPr>
              <a:t>cholesterol</a:t>
            </a:r>
            <a:r>
              <a:rPr lang="en-US" sz="2800" u="sng" dirty="0" smtClean="0">
                <a:solidFill>
                  <a:schemeClr val="tx1"/>
                </a:solidFill>
              </a:rPr>
              <a:t>.</a:t>
            </a:r>
            <a:endParaRPr lang="en-US" sz="2800" dirty="0">
              <a:solidFill>
                <a:schemeClr val="tx1"/>
              </a:solidFill>
            </a:endParaRPr>
          </a:p>
        </p:txBody>
      </p:sp>
      <p:graphicFrame>
        <p:nvGraphicFramePr>
          <p:cNvPr id="39938" name="Object 2"/>
          <p:cNvGraphicFramePr>
            <a:graphicFrameLocks noChangeAspect="1"/>
          </p:cNvGraphicFramePr>
          <p:nvPr/>
        </p:nvGraphicFramePr>
        <p:xfrm>
          <a:off x="2819400" y="4191000"/>
          <a:ext cx="3505200" cy="2514600"/>
        </p:xfrm>
        <a:graphic>
          <a:graphicData uri="http://schemas.openxmlformats.org/presentationml/2006/ole">
            <p:oleObj spid="_x0000_s9218" name="CS ChemDraw Drawing" r:id="rId11" imgW="1880408" imgH="1464120"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lumMod val="75000"/>
                  </a:schemeClr>
                </a:solidFill>
                <a:latin typeface="Algerian" pitchFamily="82" charset="0"/>
              </a:rPr>
              <a:t>Thyroxin </a:t>
            </a:r>
            <a:r>
              <a:rPr lang="en-US" sz="3600" dirty="0">
                <a:solidFill>
                  <a:schemeClr val="accent1">
                    <a:lumMod val="75000"/>
                  </a:schemeClr>
                </a:solidFill>
                <a:latin typeface="Algerian" pitchFamily="82" charset="0"/>
              </a:rPr>
              <a:t>3,5,3′,5′-tetraiodothyronine</a:t>
            </a:r>
            <a:br>
              <a:rPr lang="en-US" sz="3600" dirty="0">
                <a:solidFill>
                  <a:schemeClr val="accent1">
                    <a:lumMod val="75000"/>
                  </a:schemeClr>
                </a:solidFill>
                <a:latin typeface="Algerian" pitchFamily="82" charset="0"/>
              </a:rPr>
            </a:br>
            <a:endParaRPr lang="en-US" sz="36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1066800"/>
            <a:ext cx="9144000" cy="5791200"/>
          </a:xfrm>
        </p:spPr>
        <p:txBody>
          <a:bodyPr>
            <a:normAutofit/>
          </a:bodyPr>
          <a:lstStyle/>
          <a:p>
            <a:pPr algn="just"/>
            <a:r>
              <a:rPr lang="en-US" sz="2800" dirty="0" smtClean="0"/>
              <a:t>	</a:t>
            </a:r>
            <a:r>
              <a:rPr lang="en-US" sz="2800" dirty="0" smtClean="0">
                <a:solidFill>
                  <a:schemeClr val="tx1"/>
                </a:solidFill>
              </a:rPr>
              <a:t>Thyroxin </a:t>
            </a:r>
            <a:r>
              <a:rPr lang="en-US" sz="2800" dirty="0">
                <a:solidFill>
                  <a:schemeClr val="tx1"/>
                </a:solidFill>
              </a:rPr>
              <a:t>is secreted by the </a:t>
            </a:r>
            <a:r>
              <a:rPr lang="en-US" sz="2800" u="sng" dirty="0">
                <a:solidFill>
                  <a:schemeClr val="tx1"/>
                </a:solidFill>
                <a:hlinkClick r:id="rId3"/>
              </a:rPr>
              <a:t>thyroid gland</a:t>
            </a:r>
            <a:r>
              <a:rPr lang="en-US" sz="2800" dirty="0">
                <a:solidFill>
                  <a:schemeClr val="tx1"/>
                </a:solidFill>
              </a:rPr>
              <a:t>. Thyroxin’s principal function is to stimulate the </a:t>
            </a:r>
            <a:r>
              <a:rPr lang="en-US" sz="2800" u="sng" dirty="0">
                <a:solidFill>
                  <a:schemeClr val="tx1"/>
                </a:solidFill>
                <a:hlinkClick r:id="rId4"/>
              </a:rPr>
              <a:t>consumption</a:t>
            </a:r>
            <a:r>
              <a:rPr lang="en-US" sz="2800" dirty="0">
                <a:solidFill>
                  <a:schemeClr val="tx1"/>
                </a:solidFill>
              </a:rPr>
              <a:t> of </a:t>
            </a:r>
            <a:r>
              <a:rPr lang="en-US" sz="2800" u="sng" dirty="0">
                <a:solidFill>
                  <a:schemeClr val="tx1"/>
                </a:solidFill>
                <a:hlinkClick r:id="rId5"/>
              </a:rPr>
              <a:t>oxygen</a:t>
            </a:r>
            <a:r>
              <a:rPr lang="en-US" sz="2800" dirty="0">
                <a:solidFill>
                  <a:schemeClr val="tx1"/>
                </a:solidFill>
              </a:rPr>
              <a:t> and thus the </a:t>
            </a:r>
            <a:r>
              <a:rPr lang="en-US" sz="2800" u="sng" dirty="0">
                <a:solidFill>
                  <a:schemeClr val="tx1"/>
                </a:solidFill>
                <a:hlinkClick r:id="rId6"/>
              </a:rPr>
              <a:t>metabolism</a:t>
            </a:r>
            <a:r>
              <a:rPr lang="en-US" sz="2800" dirty="0">
                <a:solidFill>
                  <a:schemeClr val="tx1"/>
                </a:solidFill>
              </a:rPr>
              <a:t> of all </a:t>
            </a:r>
            <a:r>
              <a:rPr lang="en-US" sz="2800" u="sng" dirty="0">
                <a:solidFill>
                  <a:schemeClr val="tx1"/>
                </a:solidFill>
                <a:hlinkClick r:id="rId7"/>
              </a:rPr>
              <a:t>cells</a:t>
            </a:r>
            <a:r>
              <a:rPr lang="en-US" sz="2800" dirty="0">
                <a:solidFill>
                  <a:schemeClr val="tx1"/>
                </a:solidFill>
              </a:rPr>
              <a:t> and </a:t>
            </a:r>
            <a:r>
              <a:rPr lang="en-US" sz="2800" u="sng" dirty="0">
                <a:solidFill>
                  <a:schemeClr val="tx1"/>
                </a:solidFill>
                <a:hlinkClick r:id="rId8"/>
              </a:rPr>
              <a:t>tissues</a:t>
            </a:r>
            <a:r>
              <a:rPr lang="en-US" sz="2800" dirty="0">
                <a:solidFill>
                  <a:schemeClr val="tx1"/>
                </a:solidFill>
              </a:rPr>
              <a:t> in the body. </a:t>
            </a:r>
          </a:p>
          <a:p>
            <a:endParaRPr lang="en-US" dirty="0"/>
          </a:p>
        </p:txBody>
      </p:sp>
      <p:graphicFrame>
        <p:nvGraphicFramePr>
          <p:cNvPr id="40962" name="Object 2"/>
          <p:cNvGraphicFramePr>
            <a:graphicFrameLocks noChangeAspect="1"/>
          </p:cNvGraphicFramePr>
          <p:nvPr/>
        </p:nvGraphicFramePr>
        <p:xfrm>
          <a:off x="2590800" y="3352800"/>
          <a:ext cx="4724400" cy="2667000"/>
        </p:xfrm>
        <a:graphic>
          <a:graphicData uri="http://schemas.openxmlformats.org/presentationml/2006/ole">
            <p:oleObj spid="_x0000_s10242" name="CS ChemDraw Drawing" r:id="rId9" imgW="2637592" imgH="1316466"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p:spPr>
        <p:style>
          <a:lnRef idx="1">
            <a:schemeClr val="accent1"/>
          </a:lnRef>
          <a:fillRef idx="3">
            <a:schemeClr val="accent1"/>
          </a:fillRef>
          <a:effectRef idx="2">
            <a:schemeClr val="accent1"/>
          </a:effectRef>
          <a:fontRef idx="minor">
            <a:schemeClr val="lt1"/>
          </a:fontRef>
        </p:style>
        <p:txBody>
          <a:bodyPr/>
          <a:lstStyle/>
          <a:p>
            <a:r>
              <a:rPr lang="en-US" dirty="0" smtClean="0"/>
              <a:t>Reference books:</a:t>
            </a:r>
            <a:endParaRPr lang="en-US" dirty="0"/>
          </a:p>
        </p:txBody>
      </p:sp>
      <p:sp>
        <p:nvSpPr>
          <p:cNvPr id="3" name="Subtitle 2"/>
          <p:cNvSpPr>
            <a:spLocks noGrp="1"/>
          </p:cNvSpPr>
          <p:nvPr>
            <p:ph type="subTitle" idx="1"/>
          </p:nvPr>
        </p:nvSpPr>
        <p:spPr>
          <a:xfrm>
            <a:off x="0" y="1143000"/>
            <a:ext cx="9144000" cy="5715000"/>
          </a:xfrm>
        </p:spPr>
        <p:txBody>
          <a:bodyPr>
            <a:normAutofit/>
          </a:bodyPr>
          <a:lstStyle/>
          <a:p>
            <a:pPr lvl="0" algn="just"/>
            <a:endParaRPr lang="en-US" dirty="0" smtClean="0">
              <a:solidFill>
                <a:schemeClr val="tx1"/>
              </a:solidFill>
              <a:latin typeface="Times New Roman" pitchFamily="18" charset="0"/>
              <a:cs typeface="Times New Roman" pitchFamily="18" charset="0"/>
            </a:endParaRPr>
          </a:p>
          <a:p>
            <a:pPr lvl="0" algn="just"/>
            <a:r>
              <a:rPr lang="en-US" dirty="0" smtClean="0">
                <a:solidFill>
                  <a:schemeClr val="tx1"/>
                </a:solidFill>
                <a:latin typeface="Times New Roman" pitchFamily="18" charset="0"/>
                <a:cs typeface="Times New Roman" pitchFamily="18" charset="0"/>
              </a:rPr>
              <a:t>	B. S.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and </a:t>
            </a:r>
            <a:r>
              <a:rPr lang="en-US" dirty="0" err="1" smtClean="0">
                <a:solidFill>
                  <a:schemeClr val="tx1"/>
                </a:solidFill>
                <a:latin typeface="Times New Roman" pitchFamily="18" charset="0"/>
                <a:cs typeface="Times New Roman" pitchFamily="18" charset="0"/>
              </a:rPr>
              <a:t>Arun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 Advanced Organic Chemistry (2009).</a:t>
            </a:r>
          </a:p>
          <a:p>
            <a:pPr lvl="0" algn="just"/>
            <a:r>
              <a:rPr lang="en-US" dirty="0" smtClean="0">
                <a:solidFill>
                  <a:schemeClr val="tx1"/>
                </a:solidFill>
                <a:latin typeface="Times New Roman" pitchFamily="18" charset="0"/>
                <a:cs typeface="Times New Roman" pitchFamily="18" charset="0"/>
              </a:rPr>
              <a:t>	</a:t>
            </a:r>
          </a:p>
          <a:p>
            <a:pPr lvl="0" algn="just"/>
            <a:r>
              <a:rPr lang="en-US" dirty="0" smtClean="0">
                <a:solidFill>
                  <a:schemeClr val="tx1"/>
                </a:solidFill>
                <a:latin typeface="Times New Roman" pitchFamily="18" charset="0"/>
                <a:cs typeface="Times New Roman" pitchFamily="18" charset="0"/>
              </a:rPr>
              <a:t>	A Text book of Organic Chemistry – </a:t>
            </a:r>
            <a:r>
              <a:rPr lang="en-US" dirty="0" err="1" smtClean="0">
                <a:solidFill>
                  <a:schemeClr val="tx1"/>
                </a:solidFill>
                <a:latin typeface="Times New Roman" pitchFamily="18" charset="0"/>
                <a:cs typeface="Times New Roman" pitchFamily="18" charset="0"/>
              </a:rPr>
              <a:t>Arun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and B.S.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(revised edition, S. </a:t>
            </a:r>
            <a:r>
              <a:rPr lang="en-US" dirty="0" err="1" smtClean="0">
                <a:solidFill>
                  <a:schemeClr val="tx1"/>
                </a:solidFill>
                <a:latin typeface="Times New Roman" pitchFamily="18" charset="0"/>
                <a:cs typeface="Times New Roman" pitchFamily="18" charset="0"/>
              </a:rPr>
              <a:t>Chand</a:t>
            </a:r>
            <a:r>
              <a:rPr lang="en-US" dirty="0" smtClean="0">
                <a:solidFill>
                  <a:schemeClr val="tx1"/>
                </a:solidFill>
                <a:latin typeface="Times New Roman" pitchFamily="18" charset="0"/>
                <a:cs typeface="Times New Roman" pitchFamily="18" charset="0"/>
              </a:rPr>
              <a:t>, 2014).</a:t>
            </a:r>
          </a:p>
          <a:p>
            <a:pPr algn="just"/>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4000" b="1" dirty="0" smtClean="0">
                <a:solidFill>
                  <a:schemeClr val="tx2">
                    <a:lumMod val="50000"/>
                  </a:schemeClr>
                </a:solidFill>
                <a:latin typeface="Brush Script MT" pitchFamily="66" charset="0"/>
              </a:rPr>
              <a:t>Penicillin</a:t>
            </a:r>
            <a:r>
              <a:rPr lang="en-US" sz="4000" dirty="0">
                <a:solidFill>
                  <a:schemeClr val="tx2">
                    <a:lumMod val="50000"/>
                  </a:schemeClr>
                </a:solidFill>
                <a:latin typeface="Brush Script MT" pitchFamily="66" charset="0"/>
              </a:rPr>
              <a:t/>
            </a:r>
            <a:br>
              <a:rPr lang="en-US" sz="4000" dirty="0">
                <a:solidFill>
                  <a:schemeClr val="tx2">
                    <a:lumMod val="50000"/>
                  </a:schemeClr>
                </a:solidFill>
                <a:latin typeface="Brush Script MT" pitchFamily="66" charset="0"/>
              </a:rPr>
            </a:br>
            <a:endParaRPr lang="en-US" sz="4000" dirty="0">
              <a:solidFill>
                <a:schemeClr val="tx2">
                  <a:lumMod val="50000"/>
                </a:schemeClr>
              </a:solidFill>
              <a:latin typeface="Brush Script MT" pitchFamily="66" charset="0"/>
            </a:endParaRPr>
          </a:p>
        </p:txBody>
      </p:sp>
      <p:sp>
        <p:nvSpPr>
          <p:cNvPr id="3" name="Subtitle 2"/>
          <p:cNvSpPr>
            <a:spLocks noGrp="1"/>
          </p:cNvSpPr>
          <p:nvPr>
            <p:ph type="subTitle" idx="1"/>
          </p:nvPr>
        </p:nvSpPr>
        <p:spPr>
          <a:xfrm>
            <a:off x="0" y="838200"/>
            <a:ext cx="9144000" cy="6019800"/>
          </a:xfrm>
        </p:spPr>
        <p:txBody>
          <a:bodyPr/>
          <a:lstStyle/>
          <a:p>
            <a:pPr algn="just">
              <a:buFont typeface="Wingdings" pitchFamily="2" charset="2"/>
              <a:buChar char="Ø"/>
            </a:pPr>
            <a:r>
              <a:rPr lang="en-US" dirty="0" smtClean="0"/>
              <a:t>	</a:t>
            </a:r>
            <a:r>
              <a:rPr lang="en-US" sz="2400" dirty="0" smtClean="0">
                <a:solidFill>
                  <a:schemeClr val="tx1"/>
                </a:solidFill>
                <a:latin typeface="Times New Roman" pitchFamily="18" charset="0"/>
                <a:cs typeface="Times New Roman" pitchFamily="18" charset="0"/>
              </a:rPr>
              <a:t>Fleming </a:t>
            </a:r>
            <a:r>
              <a:rPr lang="en-US" sz="2400" dirty="0">
                <a:solidFill>
                  <a:schemeClr val="tx1"/>
                </a:solidFill>
                <a:latin typeface="Times New Roman" pitchFamily="18" charset="0"/>
                <a:cs typeface="Times New Roman" pitchFamily="18" charset="0"/>
              </a:rPr>
              <a:t>in 1928 discovered a mould of the penicillin species, which inhibit the growth of </a:t>
            </a:r>
            <a:r>
              <a:rPr lang="en-US" sz="2400" dirty="0" smtClean="0">
                <a:solidFill>
                  <a:schemeClr val="tx1"/>
                </a:solidFill>
                <a:latin typeface="Times New Roman" pitchFamily="18" charset="0"/>
                <a:cs typeface="Times New Roman" pitchFamily="18" charset="0"/>
              </a:rPr>
              <a:t>certain bacteria</a:t>
            </a:r>
            <a:r>
              <a:rPr lang="en-US" sz="2400" dirty="0">
                <a:solidFill>
                  <a:schemeClr val="tx1"/>
                </a:solidFill>
                <a:latin typeface="Times New Roman" pitchFamily="18" charset="0"/>
                <a:cs typeface="Times New Roman" pitchFamily="18" charset="0"/>
              </a:rPr>
              <a:t>. </a:t>
            </a:r>
            <a:endParaRPr lang="en-US" sz="2400" dirty="0"/>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The </a:t>
            </a:r>
            <a:r>
              <a:rPr lang="en-US" sz="2400" dirty="0">
                <a:solidFill>
                  <a:schemeClr val="tx1"/>
                </a:solidFill>
                <a:latin typeface="Times New Roman" pitchFamily="18" charset="0"/>
                <a:cs typeface="Times New Roman" pitchFamily="18" charset="0"/>
              </a:rPr>
              <a:t>name penicillin is used for a mixture of natural compounds having molecular formula C</a:t>
            </a:r>
            <a:r>
              <a:rPr lang="en-US" sz="2400" baseline="-25000" dirty="0">
                <a:solidFill>
                  <a:schemeClr val="tx1"/>
                </a:solidFill>
                <a:latin typeface="Times New Roman" pitchFamily="18" charset="0"/>
                <a:cs typeface="Times New Roman" pitchFamily="18" charset="0"/>
              </a:rPr>
              <a:t>9</a:t>
            </a:r>
            <a:r>
              <a:rPr lang="en-US" sz="2400" dirty="0">
                <a:solidFill>
                  <a:schemeClr val="tx1"/>
                </a:solidFill>
                <a:latin typeface="Times New Roman" pitchFamily="18" charset="0"/>
                <a:cs typeface="Times New Roman" pitchFamily="18" charset="0"/>
              </a:rPr>
              <a:t>H</a:t>
            </a:r>
            <a:r>
              <a:rPr lang="en-US" sz="2400" baseline="-25000" dirty="0">
                <a:solidFill>
                  <a:schemeClr val="tx1"/>
                </a:solidFill>
                <a:latin typeface="Times New Roman" pitchFamily="18" charset="0"/>
                <a:cs typeface="Times New Roman" pitchFamily="18" charset="0"/>
              </a:rPr>
              <a:t>11</a:t>
            </a:r>
            <a:r>
              <a:rPr lang="en-US" sz="2400" dirty="0">
                <a:solidFill>
                  <a:schemeClr val="tx1"/>
                </a:solidFill>
                <a:latin typeface="Times New Roman" pitchFamily="18" charset="0"/>
                <a:cs typeface="Times New Roman" pitchFamily="18" charset="0"/>
              </a:rPr>
              <a:t>N</a:t>
            </a:r>
            <a:r>
              <a:rPr lang="en-US" sz="2400" baseline="-25000" dirty="0">
                <a:solidFill>
                  <a:schemeClr val="tx1"/>
                </a:solidFill>
                <a:latin typeface="Times New Roman" pitchFamily="18" charset="0"/>
                <a:cs typeface="Times New Roman" pitchFamily="18" charset="0"/>
              </a:rPr>
              <a:t>2</a:t>
            </a:r>
            <a:r>
              <a:rPr lang="en-US" sz="2400" dirty="0">
                <a:solidFill>
                  <a:schemeClr val="tx1"/>
                </a:solidFill>
                <a:latin typeface="Times New Roman" pitchFamily="18" charset="0"/>
                <a:cs typeface="Times New Roman" pitchFamily="18" charset="0"/>
              </a:rPr>
              <a:t>O</a:t>
            </a:r>
            <a:r>
              <a:rPr lang="en-US" sz="2400" baseline="-25000" dirty="0">
                <a:solidFill>
                  <a:schemeClr val="tx1"/>
                </a:solidFill>
                <a:latin typeface="Times New Roman" pitchFamily="18" charset="0"/>
                <a:cs typeface="Times New Roman" pitchFamily="18" charset="0"/>
              </a:rPr>
              <a:t>4</a:t>
            </a:r>
            <a:r>
              <a:rPr lang="en-US" sz="2400" dirty="0">
                <a:solidFill>
                  <a:schemeClr val="tx1"/>
                </a:solidFill>
                <a:latin typeface="Times New Roman" pitchFamily="18" charset="0"/>
                <a:cs typeface="Times New Roman" pitchFamily="18" charset="0"/>
              </a:rPr>
              <a:t>SR.</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Penicillin molecules having β-</a:t>
            </a:r>
            <a:r>
              <a:rPr lang="en-US" sz="2400" dirty="0" err="1" smtClean="0">
                <a:solidFill>
                  <a:schemeClr val="tx1"/>
                </a:solidFill>
                <a:latin typeface="Times New Roman" pitchFamily="18" charset="0"/>
                <a:cs typeface="Times New Roman" pitchFamily="18" charset="0"/>
              </a:rPr>
              <a:t>lactum</a:t>
            </a:r>
            <a:r>
              <a:rPr lang="en-US" sz="2400" dirty="0" smtClean="0">
                <a:solidFill>
                  <a:schemeClr val="tx1"/>
                </a:solidFill>
                <a:latin typeface="Times New Roman" pitchFamily="18" charset="0"/>
                <a:cs typeface="Times New Roman" pitchFamily="18" charset="0"/>
              </a:rPr>
              <a:t> ring (A) fused to </a:t>
            </a:r>
            <a:r>
              <a:rPr lang="en-US" sz="2400" dirty="0" err="1" smtClean="0">
                <a:solidFill>
                  <a:schemeClr val="tx1"/>
                </a:solidFill>
                <a:latin typeface="Times New Roman" pitchFamily="18" charset="0"/>
                <a:cs typeface="Times New Roman" pitchFamily="18" charset="0"/>
              </a:rPr>
              <a:t>thioazolidine</a:t>
            </a:r>
            <a:r>
              <a:rPr lang="en-US" sz="2400" dirty="0" smtClean="0">
                <a:solidFill>
                  <a:schemeClr val="tx1"/>
                </a:solidFill>
                <a:latin typeface="Times New Roman" pitchFamily="18" charset="0"/>
                <a:cs typeface="Times New Roman" pitchFamily="18" charset="0"/>
              </a:rPr>
              <a:t> moiety (B). </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Six natural </a:t>
            </a:r>
            <a:r>
              <a:rPr lang="en-US" sz="2400" dirty="0" err="1" smtClean="0">
                <a:solidFill>
                  <a:schemeClr val="tx1"/>
                </a:solidFill>
                <a:latin typeface="Times New Roman" pitchFamily="18" charset="0"/>
                <a:cs typeface="Times New Roman" pitchFamily="18" charset="0"/>
              </a:rPr>
              <a:t>penicillins</a:t>
            </a:r>
            <a:r>
              <a:rPr lang="en-US" sz="2400" dirty="0" smtClean="0">
                <a:solidFill>
                  <a:schemeClr val="tx1"/>
                </a:solidFill>
                <a:latin typeface="Times New Roman" pitchFamily="18" charset="0"/>
                <a:cs typeface="Times New Roman" pitchFamily="18" charset="0"/>
              </a:rPr>
              <a:t> have been isolated.</a:t>
            </a:r>
            <a:endParaRPr lang="en-US" sz="2400" dirty="0">
              <a:solidFill>
                <a:schemeClr val="tx1"/>
              </a:solidFill>
              <a:latin typeface="Times New Roman" pitchFamily="18" charset="0"/>
              <a:cs typeface="Times New Roman" pitchFamily="18" charset="0"/>
            </a:endParaRPr>
          </a:p>
        </p:txBody>
      </p:sp>
      <p:graphicFrame>
        <p:nvGraphicFramePr>
          <p:cNvPr id="25602" name="Object 2"/>
          <p:cNvGraphicFramePr>
            <a:graphicFrameLocks noChangeAspect="1"/>
          </p:cNvGraphicFramePr>
          <p:nvPr/>
        </p:nvGraphicFramePr>
        <p:xfrm>
          <a:off x="2286000" y="3962400"/>
          <a:ext cx="4876800" cy="2590800"/>
        </p:xfrm>
        <a:graphic>
          <a:graphicData uri="http://schemas.openxmlformats.org/presentationml/2006/ole">
            <p:oleObj spid="_x0000_s1026" name="CS ChemDraw Drawing" r:id="rId3" imgW="2067747" imgH="1206603"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858000"/>
        </p:xfrm>
        <a:graphic>
          <a:graphicData uri="http://schemas.openxmlformats.org/drawingml/2006/table">
            <a:tbl>
              <a:tblPr>
                <a:tableStyleId>{35758FB7-9AC5-4552-8A53-C91805E547FA}</a:tableStyleId>
              </a:tblPr>
              <a:tblGrid>
                <a:gridCol w="2165684"/>
                <a:gridCol w="2836016"/>
                <a:gridCol w="4142300"/>
              </a:tblGrid>
              <a:tr h="815531">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Name</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Chemical name</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R-group</a:t>
                      </a:r>
                      <a:endParaRPr lang="en-US" sz="1600" dirty="0">
                        <a:latin typeface="Times New Roman" pitchFamily="18" charset="0"/>
                        <a:ea typeface="Calibri"/>
                        <a:cs typeface="Times New Roman" pitchFamily="18" charset="0"/>
                      </a:endParaRPr>
                    </a:p>
                  </a:txBody>
                  <a:tcPr marL="68580" marR="68580" marT="0" marB="0"/>
                </a:tc>
              </a:tr>
              <a:tr h="1241869">
                <a:tc>
                  <a:txBody>
                    <a:bodyPr/>
                    <a:lstStyle/>
                    <a:p>
                      <a:pPr marL="0" marR="0" algn="just">
                        <a:lnSpc>
                          <a:spcPct val="150000"/>
                        </a:lnSpc>
                        <a:spcBef>
                          <a:spcPts val="0"/>
                        </a:spcBef>
                        <a:spcAft>
                          <a:spcPts val="0"/>
                        </a:spcAft>
                        <a:tabLst>
                          <a:tab pos="1390650" algn="l"/>
                        </a:tabLs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tabLst>
                          <a:tab pos="1390650" algn="l"/>
                        </a:tabLst>
                      </a:pPr>
                      <a:r>
                        <a:rPr lang="en-US" sz="1600" dirty="0" smtClean="0">
                          <a:latin typeface="Times New Roman" pitchFamily="18" charset="0"/>
                          <a:cs typeface="Times New Roman" pitchFamily="18" charset="0"/>
                        </a:rPr>
                        <a:t>Penicillin-I </a:t>
                      </a:r>
                      <a:r>
                        <a:rPr lang="en-US" sz="1600" dirty="0">
                          <a:latin typeface="Times New Roman" pitchFamily="18" charset="0"/>
                          <a:cs typeface="Times New Roman" pitchFamily="18" charset="0"/>
                        </a:rPr>
                        <a:t>(or) F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Pent-2-enyl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100" dirty="0">
                        <a:latin typeface="Times New Roman" pitchFamily="18" charset="0"/>
                        <a:ea typeface="Calibri"/>
                        <a:cs typeface="Times New Roman" pitchFamily="18" charset="0"/>
                      </a:endParaRPr>
                    </a:p>
                  </a:txBody>
                  <a:tcPr marL="68580" marR="68580" marT="0" marB="0"/>
                </a:tc>
              </a:tr>
              <a:tr h="95334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Penicillin-II </a:t>
                      </a:r>
                      <a:r>
                        <a:rPr lang="en-US" sz="1600" dirty="0">
                          <a:latin typeface="Times New Roman" pitchFamily="18" charset="0"/>
                          <a:cs typeface="Times New Roman" pitchFamily="18" charset="0"/>
                        </a:rPr>
                        <a:t>(or) G</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Benzyl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Penicillin-III </a:t>
                      </a:r>
                      <a:r>
                        <a:rPr lang="en-US" sz="1600" dirty="0">
                          <a:latin typeface="Times New Roman" pitchFamily="18" charset="0"/>
                          <a:cs typeface="Times New Roman" pitchFamily="18" charset="0"/>
                        </a:rPr>
                        <a:t>(or) X</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p-</a:t>
                      </a:r>
                      <a:r>
                        <a:rPr lang="en-US" sz="1600" dirty="0" err="1" smtClean="0">
                          <a:latin typeface="Times New Roman" pitchFamily="18" charset="0"/>
                          <a:cs typeface="Times New Roman" pitchFamily="18" charset="0"/>
                        </a:rPr>
                        <a:t>hydroxy</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benzyl 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Penicillin-IV </a:t>
                      </a:r>
                      <a:r>
                        <a:rPr lang="en-US" sz="1600" dirty="0">
                          <a:latin typeface="Times New Roman" pitchFamily="18" charset="0"/>
                          <a:cs typeface="Times New Roman" pitchFamily="18" charset="0"/>
                        </a:rPr>
                        <a:t>(or) K</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n-</a:t>
                      </a:r>
                      <a:r>
                        <a:rPr lang="en-US" sz="1600" dirty="0" err="1" smtClean="0">
                          <a:latin typeface="Times New Roman" pitchFamily="18" charset="0"/>
                          <a:cs typeface="Times New Roman" pitchFamily="18" charset="0"/>
                        </a:rPr>
                        <a:t>heptyl</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r>
                        <a:rPr lang="en-US" sz="1600" baseline="-250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3</a:t>
                      </a:r>
                      <a:endParaRPr lang="en-US" sz="16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Penicillin-V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err="1" smtClean="0">
                          <a:latin typeface="Times New Roman" pitchFamily="18" charset="0"/>
                          <a:cs typeface="Times New Roman" pitchFamily="18" charset="0"/>
                        </a:rPr>
                        <a:t>Phenoxy</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methyl 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1400666">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err="1" smtClean="0">
                          <a:latin typeface="Times New Roman" pitchFamily="18" charset="0"/>
                          <a:cs typeface="Times New Roman" pitchFamily="18" charset="0"/>
                        </a:rPr>
                        <a:t>Dihydro</a:t>
                      </a:r>
                      <a:r>
                        <a:rPr lang="en-US" sz="1600" dirty="0" smtClean="0">
                          <a:latin typeface="Times New Roman" pitchFamily="18" charset="0"/>
                          <a:cs typeface="Times New Roman" pitchFamily="18" charset="0"/>
                        </a:rPr>
                        <a:t>-F-penicillin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n-amyl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ctr">
                        <a:lnSpc>
                          <a:spcPct val="150000"/>
                        </a:lnSpc>
                        <a:spcBef>
                          <a:spcPts val="0"/>
                        </a:spcBef>
                        <a:spcAft>
                          <a:spcPts val="0"/>
                        </a:spcAft>
                      </a:pP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CH</a:t>
                      </a:r>
                      <a:r>
                        <a:rPr lang="en-US" sz="1600" baseline="-25000" dirty="0">
                          <a:latin typeface="Times New Roman" pitchFamily="18" charset="0"/>
                          <a:cs typeface="Times New Roman" pitchFamily="18" charset="0"/>
                        </a:rPr>
                        <a:t>2</a:t>
                      </a:r>
                      <a:r>
                        <a:rPr lang="en-US" sz="1600" dirty="0">
                          <a:latin typeface="Times New Roman" pitchFamily="18" charset="0"/>
                          <a:cs typeface="Times New Roman" pitchFamily="18" charset="0"/>
                        </a:rPr>
                        <a:t>)</a:t>
                      </a:r>
                      <a:r>
                        <a:rPr lang="en-US" sz="1600" baseline="-25000" dirty="0">
                          <a:latin typeface="Times New Roman" pitchFamily="18" charset="0"/>
                          <a:cs typeface="Times New Roman" pitchFamily="18" charset="0"/>
                        </a:rPr>
                        <a:t>4</a:t>
                      </a:r>
                      <a:r>
                        <a:rPr lang="en-US" sz="1600" dirty="0">
                          <a:latin typeface="Times New Roman" pitchFamily="18" charset="0"/>
                          <a:cs typeface="Times New Roman" pitchFamily="18" charset="0"/>
                        </a:rPr>
                        <a:t>-CH</a:t>
                      </a:r>
                      <a:r>
                        <a:rPr lang="en-US" sz="1600" baseline="-25000" dirty="0">
                          <a:latin typeface="Times New Roman" pitchFamily="18" charset="0"/>
                          <a:cs typeface="Times New Roman" pitchFamily="18" charset="0"/>
                        </a:rPr>
                        <a:t>3</a:t>
                      </a:r>
                      <a:endParaRPr lang="en-US" sz="1600" dirty="0">
                        <a:latin typeface="Times New Roman" pitchFamily="18" charset="0"/>
                        <a:ea typeface="Calibri"/>
                        <a:cs typeface="Times New Roman" pitchFamily="18" charset="0"/>
                      </a:endParaRPr>
                    </a:p>
                  </a:txBody>
                  <a:tcPr marL="68580" marR="68580" marT="0" marB="0"/>
                </a:tc>
              </a:tr>
            </a:tbl>
          </a:graphicData>
        </a:graphic>
      </p:graphicFrame>
      <p:graphicFrame>
        <p:nvGraphicFramePr>
          <p:cNvPr id="31748" name="Object 4"/>
          <p:cNvGraphicFramePr>
            <a:graphicFrameLocks noChangeAspect="1"/>
          </p:cNvGraphicFramePr>
          <p:nvPr/>
        </p:nvGraphicFramePr>
        <p:xfrm>
          <a:off x="6248400" y="1524000"/>
          <a:ext cx="1676400" cy="457200"/>
        </p:xfrm>
        <a:graphic>
          <a:graphicData uri="http://schemas.openxmlformats.org/presentationml/2006/ole">
            <p:oleObj spid="_x0000_s2050" name="CS ChemDraw Drawing" r:id="rId3" imgW="1456601" imgH="245100" progId="">
              <p:embed/>
            </p:oleObj>
          </a:graphicData>
        </a:graphic>
      </p:graphicFrame>
      <p:graphicFrame>
        <p:nvGraphicFramePr>
          <p:cNvPr id="31747" name="Object 3"/>
          <p:cNvGraphicFramePr>
            <a:graphicFrameLocks noChangeAspect="1"/>
          </p:cNvGraphicFramePr>
          <p:nvPr/>
        </p:nvGraphicFramePr>
        <p:xfrm>
          <a:off x="6324600" y="2362200"/>
          <a:ext cx="1371600" cy="685800"/>
        </p:xfrm>
        <a:graphic>
          <a:graphicData uri="http://schemas.openxmlformats.org/presentationml/2006/ole">
            <p:oleObj spid="_x0000_s2051" name="CS ChemDraw Drawing" r:id="rId4" imgW="787418" imgH="455108" progId="">
              <p:embed/>
            </p:oleObj>
          </a:graphicData>
        </a:graphic>
      </p:graphicFrame>
      <p:graphicFrame>
        <p:nvGraphicFramePr>
          <p:cNvPr id="31746" name="Object 2"/>
          <p:cNvGraphicFramePr>
            <a:graphicFrameLocks noChangeAspect="1"/>
          </p:cNvGraphicFramePr>
          <p:nvPr/>
        </p:nvGraphicFramePr>
        <p:xfrm>
          <a:off x="6248400" y="3200400"/>
          <a:ext cx="1133475" cy="685800"/>
        </p:xfrm>
        <a:graphic>
          <a:graphicData uri="http://schemas.openxmlformats.org/presentationml/2006/ole">
            <p:oleObj spid="_x0000_s2052" name="CS ChemDraw Drawing" r:id="rId5" imgW="1128893" imgH="455108" progId="">
              <p:embed/>
            </p:oleObj>
          </a:graphicData>
        </a:graphic>
      </p:graphicFrame>
      <p:graphicFrame>
        <p:nvGraphicFramePr>
          <p:cNvPr id="31745" name="Object 1"/>
          <p:cNvGraphicFramePr>
            <a:graphicFrameLocks noChangeAspect="1"/>
          </p:cNvGraphicFramePr>
          <p:nvPr/>
        </p:nvGraphicFramePr>
        <p:xfrm>
          <a:off x="6705600" y="4724400"/>
          <a:ext cx="952500" cy="838200"/>
        </p:xfrm>
        <a:graphic>
          <a:graphicData uri="http://schemas.openxmlformats.org/presentationml/2006/ole">
            <p:oleObj spid="_x0000_s2053" name="CS ChemDraw Drawing" r:id="rId6" imgW="950732" imgH="455378"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style>
          <a:lnRef idx="2">
            <a:schemeClr val="accent5"/>
          </a:lnRef>
          <a:fillRef idx="1">
            <a:schemeClr val="lt1"/>
          </a:fillRef>
          <a:effectRef idx="0">
            <a:schemeClr val="accent5"/>
          </a:effectRef>
          <a:fontRef idx="minor">
            <a:schemeClr val="dk1"/>
          </a:fontRef>
        </p:style>
        <p:txBody>
          <a:bodyPr>
            <a:normAutofit fontScale="90000"/>
          </a:bodyPr>
          <a:lstStyle/>
          <a:p>
            <a:pPr algn="l"/>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Penicillin-I (</a:t>
            </a:r>
            <a:r>
              <a:rPr lang="en-US" sz="3200" b="1" dirty="0">
                <a:solidFill>
                  <a:schemeClr val="accent1"/>
                </a:solidFill>
                <a:latin typeface="Cordia New" pitchFamily="34" charset="-34"/>
                <a:cs typeface="Cordia New" pitchFamily="34" charset="-34"/>
              </a:rPr>
              <a:t>or</a:t>
            </a:r>
            <a:r>
              <a:rPr lang="en-US" sz="3200" b="1" dirty="0" smtClean="0">
                <a:solidFill>
                  <a:schemeClr val="accent1"/>
                </a:solidFill>
                <a:latin typeface="Cordia New" pitchFamily="34" charset="-34"/>
                <a:cs typeface="Cordia New" pitchFamily="34" charset="-34"/>
              </a:rPr>
              <a:t>) Penicillin- F (or) </a:t>
            </a:r>
            <a:r>
              <a:rPr lang="en-US" sz="3200" b="1" dirty="0">
                <a:solidFill>
                  <a:schemeClr val="accent1"/>
                </a:solidFill>
                <a:latin typeface="Cordia New" pitchFamily="34" charset="-34"/>
                <a:cs typeface="Cordia New" pitchFamily="34" charset="-34"/>
              </a:rPr>
              <a:t>Pent-2-enyl </a:t>
            </a:r>
            <a:r>
              <a:rPr lang="en-US" sz="3200" b="1" dirty="0" smtClean="0">
                <a:solidFill>
                  <a:schemeClr val="accent1"/>
                </a:solidFill>
                <a:latin typeface="Cordia New" pitchFamily="34" charset="-34"/>
                <a:cs typeface="Cordia New" pitchFamily="34" charset="-34"/>
              </a:rPr>
              <a:t>penicillin</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Penicillin-II (or) Penicillin- G (or) </a:t>
            </a:r>
            <a:r>
              <a:rPr lang="en-US" sz="2800" b="1" dirty="0">
                <a:solidFill>
                  <a:schemeClr val="accent1"/>
                </a:solidFill>
                <a:latin typeface="Cordia New" pitchFamily="34" charset="-34"/>
                <a:cs typeface="Cordia New" pitchFamily="34" charset="-34"/>
              </a:rPr>
              <a:t>Benzyl</a:t>
            </a:r>
            <a:r>
              <a:rPr lang="en-US" sz="2800" dirty="0"/>
              <a:t> </a:t>
            </a:r>
            <a:r>
              <a:rPr lang="en-US" sz="3200" b="1" dirty="0" smtClean="0">
                <a:solidFill>
                  <a:schemeClr val="accent1"/>
                </a:solidFill>
                <a:latin typeface="Cordia New" pitchFamily="34" charset="-34"/>
                <a:cs typeface="Cordia New" pitchFamily="34" charset="-34"/>
              </a:rPr>
              <a:t> penicillin</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endParaRPr lang="en-US" sz="3200" b="1" dirty="0">
              <a:solidFill>
                <a:schemeClr val="accent1"/>
              </a:solidFill>
              <a:latin typeface="Cordia New" pitchFamily="34" charset="-34"/>
              <a:cs typeface="Cordia New" pitchFamily="34" charset="-34"/>
            </a:endParaRPr>
          </a:p>
        </p:txBody>
      </p:sp>
      <p:graphicFrame>
        <p:nvGraphicFramePr>
          <p:cNvPr id="26627" name="Object 3"/>
          <p:cNvGraphicFramePr>
            <a:graphicFrameLocks noChangeAspect="1"/>
          </p:cNvGraphicFramePr>
          <p:nvPr/>
        </p:nvGraphicFramePr>
        <p:xfrm>
          <a:off x="2895600" y="4038600"/>
          <a:ext cx="4419600" cy="2362200"/>
        </p:xfrm>
        <a:graphic>
          <a:graphicData uri="http://schemas.openxmlformats.org/presentationml/2006/ole">
            <p:oleObj spid="_x0000_s3074" name="CS ChemDraw Drawing" r:id="rId3" imgW="2400044" imgH="1255461" progId="">
              <p:embed/>
            </p:oleObj>
          </a:graphicData>
        </a:graphic>
      </p:graphicFrame>
      <p:graphicFrame>
        <p:nvGraphicFramePr>
          <p:cNvPr id="26628" name="Object 4"/>
          <p:cNvGraphicFramePr>
            <a:graphicFrameLocks noChangeAspect="1"/>
          </p:cNvGraphicFramePr>
          <p:nvPr/>
        </p:nvGraphicFramePr>
        <p:xfrm>
          <a:off x="2133600" y="990600"/>
          <a:ext cx="5410200" cy="2209800"/>
        </p:xfrm>
        <a:graphic>
          <a:graphicData uri="http://schemas.openxmlformats.org/presentationml/2006/ole">
            <p:oleObj spid="_x0000_s3075" name="CS ChemDraw Drawing" r:id="rId4" imgW="3647981" imgH="1206603"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l"/>
            <a:r>
              <a:rPr lang="en-US" sz="3200" b="1" dirty="0" smtClean="0">
                <a:solidFill>
                  <a:schemeClr val="accent2">
                    <a:lumMod val="75000"/>
                  </a:schemeClr>
                </a:solidFill>
                <a:latin typeface="Cordia New" pitchFamily="34" charset="-34"/>
                <a:cs typeface="Cordia New" pitchFamily="34" charset="-34"/>
              </a:rPr>
              <a:t>Penicillin-III (or) X (or)p-</a:t>
            </a:r>
            <a:r>
              <a:rPr lang="en-US" sz="3200" b="1" dirty="0" err="1" smtClean="0">
                <a:solidFill>
                  <a:schemeClr val="accent2">
                    <a:lumMod val="75000"/>
                  </a:schemeClr>
                </a:solidFill>
                <a:latin typeface="Cordia New" pitchFamily="34" charset="-34"/>
                <a:cs typeface="Cordia New" pitchFamily="34" charset="-34"/>
              </a:rPr>
              <a:t>hydroxy</a:t>
            </a:r>
            <a:r>
              <a:rPr lang="en-US" sz="3200" b="1" dirty="0" smtClean="0">
                <a:solidFill>
                  <a:schemeClr val="accent2">
                    <a:lumMod val="75000"/>
                  </a:schemeClr>
                </a:solidFill>
                <a:latin typeface="Cordia New" pitchFamily="34" charset="-34"/>
                <a:cs typeface="Cordia New" pitchFamily="34" charset="-34"/>
              </a:rPr>
              <a:t> benzyl penicillin </a:t>
            </a:r>
            <a:br>
              <a:rPr lang="en-US" sz="3200" b="1" dirty="0" smtClean="0">
                <a:solidFill>
                  <a:schemeClr val="accent2">
                    <a:lumMod val="75000"/>
                  </a:schemeClr>
                </a:solidFill>
                <a:latin typeface="Cordia New" pitchFamily="34" charset="-34"/>
                <a:cs typeface="Cordia New" pitchFamily="34" charset="-34"/>
              </a:rPr>
            </a:br>
            <a:r>
              <a:rPr lang="en-US" sz="3200" dirty="0"/>
              <a:t/>
            </a:r>
            <a:br>
              <a:rPr lang="en-US" sz="3200" dirty="0"/>
            </a:br>
            <a:r>
              <a:rPr lang="en-US" sz="3200" dirty="0" smtClean="0"/>
              <a:t/>
            </a:r>
            <a:br>
              <a:rPr lang="en-US" sz="3200" dirty="0" smtClean="0"/>
            </a:br>
            <a:r>
              <a:rPr lang="en-US" sz="3200" dirty="0"/>
              <a:t/>
            </a:r>
            <a:br>
              <a:rPr lang="en-US" sz="3200" dirty="0"/>
            </a:br>
            <a:r>
              <a:rPr lang="en-US" dirty="0"/>
              <a:t/>
            </a:r>
            <a:br>
              <a:rPr lang="en-US" dirty="0"/>
            </a:br>
            <a:r>
              <a:rPr lang="en-US" sz="3200" b="1" dirty="0" smtClean="0">
                <a:solidFill>
                  <a:schemeClr val="accent2">
                    <a:lumMod val="75000"/>
                  </a:schemeClr>
                </a:solidFill>
                <a:latin typeface="Cordia New" pitchFamily="34" charset="-34"/>
                <a:cs typeface="Cordia New" pitchFamily="34" charset="-34"/>
              </a:rPr>
              <a:t>Penicillin-IV </a:t>
            </a:r>
            <a:r>
              <a:rPr lang="en-US" sz="3200" b="1" dirty="0">
                <a:solidFill>
                  <a:schemeClr val="accent2">
                    <a:lumMod val="75000"/>
                  </a:schemeClr>
                </a:solidFill>
                <a:latin typeface="Cordia New" pitchFamily="34" charset="-34"/>
                <a:cs typeface="Cordia New" pitchFamily="34" charset="-34"/>
              </a:rPr>
              <a:t>(or) </a:t>
            </a:r>
            <a:r>
              <a:rPr lang="en-US" sz="3200" b="1" dirty="0" smtClean="0">
                <a:solidFill>
                  <a:schemeClr val="accent2">
                    <a:lumMod val="75000"/>
                  </a:schemeClr>
                </a:solidFill>
                <a:latin typeface="Cordia New" pitchFamily="34" charset="-34"/>
                <a:cs typeface="Cordia New" pitchFamily="34" charset="-34"/>
              </a:rPr>
              <a:t>K (or)n-</a:t>
            </a:r>
            <a:r>
              <a:rPr lang="en-US" sz="3200" b="1" dirty="0" err="1" smtClean="0">
                <a:solidFill>
                  <a:schemeClr val="accent2">
                    <a:lumMod val="75000"/>
                  </a:schemeClr>
                </a:solidFill>
                <a:latin typeface="Cordia New" pitchFamily="34" charset="-34"/>
                <a:cs typeface="Cordia New" pitchFamily="34" charset="-34"/>
              </a:rPr>
              <a:t>heptyl</a:t>
            </a:r>
            <a:r>
              <a:rPr lang="en-US" sz="3200" b="1" dirty="0" smtClean="0">
                <a:solidFill>
                  <a:schemeClr val="accent2">
                    <a:lumMod val="75000"/>
                  </a:schemeClr>
                </a:solidFill>
                <a:latin typeface="Cordia New" pitchFamily="34" charset="-34"/>
                <a:cs typeface="Cordia New" pitchFamily="34" charset="-34"/>
              </a:rPr>
              <a:t> penicillin</a:t>
            </a:r>
            <a:br>
              <a:rPr lang="en-US" sz="3200" b="1" dirty="0" smtClean="0">
                <a:solidFill>
                  <a:schemeClr val="accent2">
                    <a:lumMod val="75000"/>
                  </a:schemeClr>
                </a:solidFill>
                <a:latin typeface="Cordia New" pitchFamily="34" charset="-34"/>
                <a:cs typeface="Cordia New" pitchFamily="34" charset="-34"/>
              </a:rPr>
            </a:br>
            <a:r>
              <a:rPr lang="en-US" dirty="0"/>
              <a:t/>
            </a:r>
            <a:br>
              <a:rPr lang="en-US" dirty="0"/>
            </a:br>
            <a:endParaRPr lang="en-US" dirty="0"/>
          </a:p>
        </p:txBody>
      </p:sp>
      <p:graphicFrame>
        <p:nvGraphicFramePr>
          <p:cNvPr id="27650" name="Object 2"/>
          <p:cNvGraphicFramePr>
            <a:graphicFrameLocks noChangeAspect="1"/>
          </p:cNvGraphicFramePr>
          <p:nvPr/>
        </p:nvGraphicFramePr>
        <p:xfrm>
          <a:off x="2743200" y="1905000"/>
          <a:ext cx="4191000" cy="1905000"/>
        </p:xfrm>
        <a:graphic>
          <a:graphicData uri="http://schemas.openxmlformats.org/presentationml/2006/ole">
            <p:oleObj spid="_x0000_s4098" name="CS ChemDraw Drawing" r:id="rId3" imgW="2400044" imgH="1255461" progId="">
              <p:embed/>
            </p:oleObj>
          </a:graphicData>
        </a:graphic>
      </p:graphicFrame>
      <p:graphicFrame>
        <p:nvGraphicFramePr>
          <p:cNvPr id="27651" name="Object 3"/>
          <p:cNvGraphicFramePr>
            <a:graphicFrameLocks noChangeAspect="1"/>
          </p:cNvGraphicFramePr>
          <p:nvPr/>
        </p:nvGraphicFramePr>
        <p:xfrm>
          <a:off x="2590800" y="4419600"/>
          <a:ext cx="4572000" cy="2286000"/>
        </p:xfrm>
        <a:graphic>
          <a:graphicData uri="http://schemas.openxmlformats.org/presentationml/2006/ole">
            <p:oleObj spid="_x0000_s4099" name="CS ChemDraw Drawing" r:id="rId4" imgW="3162087" imgH="1255461"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pPr algn="l"/>
            <a:r>
              <a:rPr lang="en-US" sz="3600" b="1" dirty="0">
                <a:solidFill>
                  <a:schemeClr val="accent2">
                    <a:lumMod val="75000"/>
                  </a:schemeClr>
                </a:solidFill>
                <a:latin typeface="Cordia New" pitchFamily="34" charset="-34"/>
                <a:cs typeface="Cordia New" pitchFamily="34" charset="-34"/>
              </a:rPr>
              <a:t>Penicillin-V </a:t>
            </a:r>
            <a:r>
              <a:rPr lang="en-US" sz="3600" b="1" dirty="0" smtClean="0">
                <a:solidFill>
                  <a:schemeClr val="accent2">
                    <a:lumMod val="75000"/>
                  </a:schemeClr>
                </a:solidFill>
                <a:latin typeface="Cordia New" pitchFamily="34" charset="-34"/>
                <a:cs typeface="Cordia New" pitchFamily="34" charset="-34"/>
              </a:rPr>
              <a:t>(or) </a:t>
            </a:r>
            <a:r>
              <a:rPr lang="en-US" sz="3600" b="1" dirty="0" err="1" smtClean="0">
                <a:solidFill>
                  <a:schemeClr val="accent2">
                    <a:lumMod val="75000"/>
                  </a:schemeClr>
                </a:solidFill>
                <a:latin typeface="Cordia New" pitchFamily="34" charset="-34"/>
                <a:cs typeface="Cordia New" pitchFamily="34" charset="-34"/>
              </a:rPr>
              <a:t>Phenoxy</a:t>
            </a:r>
            <a:r>
              <a:rPr lang="en-US" sz="3600" b="1" dirty="0" smtClean="0">
                <a:solidFill>
                  <a:schemeClr val="accent2">
                    <a:lumMod val="75000"/>
                  </a:schemeClr>
                </a:solidFill>
                <a:latin typeface="Cordia New" pitchFamily="34" charset="-34"/>
                <a:cs typeface="Cordia New" pitchFamily="34" charset="-34"/>
              </a:rPr>
              <a:t> </a:t>
            </a:r>
            <a:r>
              <a:rPr lang="en-US" sz="3600" b="1" dirty="0">
                <a:solidFill>
                  <a:schemeClr val="accent2">
                    <a:lumMod val="75000"/>
                  </a:schemeClr>
                </a:solidFill>
                <a:latin typeface="Cordia New" pitchFamily="34" charset="-34"/>
                <a:cs typeface="Cordia New" pitchFamily="34" charset="-34"/>
              </a:rPr>
              <a:t>methyl penicillin</a:t>
            </a:r>
            <a:br>
              <a:rPr lang="en-US" sz="3600" b="1" dirty="0">
                <a:solidFill>
                  <a:schemeClr val="accent2">
                    <a:lumMod val="75000"/>
                  </a:schemeClr>
                </a:solidFill>
                <a:latin typeface="Cordia New" pitchFamily="34" charset="-34"/>
                <a:cs typeface="Cordia New" pitchFamily="34" charset="-34"/>
              </a:rPr>
            </a:br>
            <a:endParaRPr lang="en-US" sz="3600" b="1" dirty="0">
              <a:solidFill>
                <a:schemeClr val="accent2">
                  <a:lumMod val="75000"/>
                </a:schemeClr>
              </a:solidFill>
              <a:latin typeface="Cordia New" pitchFamily="34" charset="-34"/>
              <a:cs typeface="Cordia New" pitchFamily="34" charset="-34"/>
            </a:endParaRPr>
          </a:p>
        </p:txBody>
      </p:sp>
      <p:graphicFrame>
        <p:nvGraphicFramePr>
          <p:cNvPr id="28674" name="Object 2"/>
          <p:cNvGraphicFramePr>
            <a:graphicFrameLocks noChangeAspect="1"/>
          </p:cNvGraphicFramePr>
          <p:nvPr/>
        </p:nvGraphicFramePr>
        <p:xfrm>
          <a:off x="2286000" y="838200"/>
          <a:ext cx="4038600" cy="2057400"/>
        </p:xfrm>
        <a:graphic>
          <a:graphicData uri="http://schemas.openxmlformats.org/presentationml/2006/ole">
            <p:oleObj spid="_x0000_s5122" name="CS ChemDraw Drawing" r:id="rId3" imgW="2508291" imgH="1255461" progId="">
              <p:embed/>
            </p:oleObj>
          </a:graphicData>
        </a:graphic>
      </p:graphicFrame>
      <p:graphicFrame>
        <p:nvGraphicFramePr>
          <p:cNvPr id="28675" name="Object 3"/>
          <p:cNvGraphicFramePr>
            <a:graphicFrameLocks noChangeAspect="1"/>
          </p:cNvGraphicFramePr>
          <p:nvPr/>
        </p:nvGraphicFramePr>
        <p:xfrm>
          <a:off x="2209800" y="3733800"/>
          <a:ext cx="4800600" cy="2590800"/>
        </p:xfrm>
        <a:graphic>
          <a:graphicData uri="http://schemas.openxmlformats.org/presentationml/2006/ole">
            <p:oleObj spid="_x0000_s5123" name="CS ChemDraw Drawing" r:id="rId4" imgW="3209327" imgH="1255461" progId="">
              <p:embed/>
            </p:oleObj>
          </a:graphicData>
        </a:graphic>
      </p:graphicFrame>
      <p:sp>
        <p:nvSpPr>
          <p:cNvPr id="6" name="Rectangle 5"/>
          <p:cNvSpPr/>
          <p:nvPr/>
        </p:nvSpPr>
        <p:spPr>
          <a:xfrm>
            <a:off x="0" y="3048000"/>
            <a:ext cx="6858000" cy="523220"/>
          </a:xfrm>
          <a:prstGeom prst="rect">
            <a:avLst/>
          </a:prstGeom>
        </p:spPr>
        <p:txBody>
          <a:bodyPr wrap="square">
            <a:spAutoFit/>
          </a:bodyPr>
          <a:lstStyle/>
          <a:p>
            <a:r>
              <a:rPr lang="en-US" sz="2800" b="1" dirty="0" err="1" smtClean="0">
                <a:solidFill>
                  <a:schemeClr val="accent2">
                    <a:lumMod val="75000"/>
                  </a:schemeClr>
                </a:solidFill>
                <a:latin typeface="Cordia New" pitchFamily="34" charset="-34"/>
                <a:cs typeface="Cordia New" pitchFamily="34" charset="-34"/>
              </a:rPr>
              <a:t>Dihydro</a:t>
            </a:r>
            <a:r>
              <a:rPr lang="en-US" sz="2800" b="1" dirty="0" smtClean="0">
                <a:solidFill>
                  <a:schemeClr val="accent2">
                    <a:lumMod val="75000"/>
                  </a:schemeClr>
                </a:solidFill>
                <a:latin typeface="Cordia New" pitchFamily="34" charset="-34"/>
                <a:cs typeface="Cordia New" pitchFamily="34" charset="-34"/>
              </a:rPr>
              <a:t>-F-penicillin (or) </a:t>
            </a:r>
            <a:r>
              <a:rPr lang="en-US" sz="2800" b="1" dirty="0">
                <a:solidFill>
                  <a:schemeClr val="accent2">
                    <a:lumMod val="75000"/>
                  </a:schemeClr>
                </a:solidFill>
                <a:latin typeface="Cordia New" pitchFamily="34" charset="-34"/>
                <a:cs typeface="Cordia New" pitchFamily="34" charset="-34"/>
              </a:rPr>
              <a:t>n-amyl penicillin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US" dirty="0"/>
              <a:t>	</a:t>
            </a:r>
            <a:r>
              <a:rPr lang="en-US" sz="3100" dirty="0" err="1">
                <a:latin typeface="Times New Roman" pitchFamily="18" charset="0"/>
                <a:cs typeface="Times New Roman" pitchFamily="18" charset="0"/>
              </a:rPr>
              <a:t>Penicillins</a:t>
            </a:r>
            <a:r>
              <a:rPr lang="en-US" sz="3100" dirty="0">
                <a:latin typeface="Times New Roman" pitchFamily="18" charset="0"/>
                <a:cs typeface="Times New Roman" pitchFamily="18" charset="0"/>
              </a:rPr>
              <a:t> are active against </a:t>
            </a:r>
            <a:r>
              <a:rPr lang="en-US" sz="3100" i="1" dirty="0">
                <a:latin typeface="Times New Roman" pitchFamily="18" charset="0"/>
                <a:cs typeface="Times New Roman" pitchFamily="18" charset="0"/>
              </a:rPr>
              <a:t>Gram positive </a:t>
            </a:r>
            <a:r>
              <a:rPr lang="en-US" sz="3100" dirty="0">
                <a:latin typeface="Times New Roman" pitchFamily="18" charset="0"/>
                <a:cs typeface="Times New Roman" pitchFamily="18" charset="0"/>
              </a:rPr>
              <a:t>bacteria and they shows poor activity against </a:t>
            </a:r>
            <a:r>
              <a:rPr lang="en-US" sz="3100" i="1" dirty="0">
                <a:latin typeface="Times New Roman" pitchFamily="18" charset="0"/>
                <a:cs typeface="Times New Roman" pitchFamily="18" charset="0"/>
              </a:rPr>
              <a:t>Gram negative</a:t>
            </a:r>
            <a:r>
              <a:rPr lang="en-US" sz="3100" dirty="0">
                <a:latin typeface="Times New Roman" pitchFamily="18" charset="0"/>
                <a:cs typeface="Times New Roman" pitchFamily="18" charset="0"/>
              </a:rPr>
              <a:t> bacteria</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Penicillins</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are the safest drug to the mankind and are broad spectrum antibiotics.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Penicillins</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have been administrated only by injection</a:t>
            </a:r>
            <a:r>
              <a:rPr lang="en-US" sz="3100" dirty="0" smtClean="0"/>
              <a:t>.</a:t>
            </a:r>
            <a:br>
              <a:rPr lang="en-US" sz="3100" dirty="0" smtClean="0"/>
            </a:br>
            <a:r>
              <a:rPr lang="en-US" sz="3100" dirty="0"/>
              <a:t/>
            </a:r>
            <a:br>
              <a:rPr lang="en-US" sz="3100" dirty="0"/>
            </a:br>
            <a:r>
              <a:rPr lang="en-US" sz="3100" u="sng" dirty="0"/>
              <a:t>Limitation of </a:t>
            </a:r>
            <a:r>
              <a:rPr lang="en-US" sz="3100" u="sng" dirty="0" err="1" smtClean="0"/>
              <a:t>penicillins</a:t>
            </a:r>
            <a:r>
              <a:rPr lang="en-US" sz="3100" u="sng" dirty="0" smtClean="0"/>
              <a:t/>
            </a:r>
            <a:br>
              <a:rPr lang="en-US" sz="3100" u="sng" dirty="0" smtClean="0"/>
            </a:br>
            <a:r>
              <a:rPr lang="en-US" sz="3100" dirty="0"/>
              <a:t/>
            </a:r>
            <a:br>
              <a:rPr lang="en-US" sz="3100" dirty="0"/>
            </a:br>
            <a:r>
              <a:rPr lang="en-US" sz="3100" dirty="0"/>
              <a:t>	</a:t>
            </a:r>
            <a:r>
              <a:rPr lang="en-US" sz="3100" dirty="0">
                <a:latin typeface="Times New Roman" pitchFamily="18" charset="0"/>
                <a:cs typeface="Times New Roman" pitchFamily="18" charset="0"/>
              </a:rPr>
              <a:t>In some persons administration of penicillin causes allergic reaction</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r>
              <a:rPr lang="en-US" sz="3100" dirty="0" err="1">
                <a:latin typeface="Times New Roman" pitchFamily="18" charset="0"/>
                <a:cs typeface="Times New Roman" pitchFamily="18" charset="0"/>
              </a:rPr>
              <a:t>Penicillins</a:t>
            </a:r>
            <a:r>
              <a:rPr lang="en-US" sz="3100" dirty="0">
                <a:latin typeface="Times New Roman" pitchFamily="18" charset="0"/>
                <a:cs typeface="Times New Roman" pitchFamily="18" charset="0"/>
              </a:rPr>
              <a:t> are sensitive to enzymes (e.g. </a:t>
            </a:r>
            <a:r>
              <a:rPr lang="en-US" sz="3100" b="1" dirty="0">
                <a:solidFill>
                  <a:srgbClr val="C00000"/>
                </a:solidFill>
                <a:latin typeface="Times New Roman" pitchFamily="18" charset="0"/>
                <a:cs typeface="Times New Roman" pitchFamily="18" charset="0"/>
              </a:rPr>
              <a:t>β-</a:t>
            </a:r>
            <a:r>
              <a:rPr lang="en-US" sz="3100" b="1" dirty="0" err="1">
                <a:solidFill>
                  <a:srgbClr val="C00000"/>
                </a:solidFill>
                <a:latin typeface="Times New Roman" pitchFamily="18" charset="0"/>
                <a:cs typeface="Times New Roman" pitchFamily="18" charset="0"/>
              </a:rPr>
              <a:t>lactamases</a:t>
            </a:r>
            <a:r>
              <a:rPr lang="en-US" sz="3100" dirty="0">
                <a:latin typeface="Times New Roman" pitchFamily="18" charset="0"/>
                <a:cs typeface="Times New Roman" pitchFamily="18" charset="0"/>
              </a:rPr>
              <a:t>). This enzyme catalyzes the degradation of </a:t>
            </a:r>
            <a:r>
              <a:rPr lang="en-US" sz="3100" dirty="0" err="1">
                <a:latin typeface="Times New Roman" pitchFamily="18" charset="0"/>
                <a:cs typeface="Times New Roman" pitchFamily="18" charset="0"/>
              </a:rPr>
              <a:t>penicllins</a:t>
            </a:r>
            <a:r>
              <a:rPr lang="en-US" sz="3100" dirty="0">
                <a:latin typeface="Times New Roman" pitchFamily="18" charset="0"/>
                <a:cs typeface="Times New Roman" pitchFamily="18" charset="0"/>
              </a:rPr>
              <a:t>.</a:t>
            </a:r>
            <a:br>
              <a:rPr lang="en-US" sz="3100" dirty="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b="1" dirty="0" smtClean="0">
                <a:solidFill>
                  <a:schemeClr val="accent1">
                    <a:lumMod val="50000"/>
                  </a:schemeClr>
                </a:solidFill>
                <a:latin typeface="Brush Script MT" pitchFamily="66" charset="0"/>
              </a:rPr>
              <a:t>Amoxicillin and </a:t>
            </a:r>
            <a:r>
              <a:rPr lang="en-US" b="1" dirty="0" err="1" smtClean="0">
                <a:solidFill>
                  <a:schemeClr val="accent1">
                    <a:lumMod val="50000"/>
                  </a:schemeClr>
                </a:solidFill>
                <a:latin typeface="Brush Script MT" pitchFamily="66" charset="0"/>
              </a:rPr>
              <a:t>ampicillin</a:t>
            </a:r>
            <a:r>
              <a:rPr lang="en-US" dirty="0" smtClean="0">
                <a:solidFill>
                  <a:schemeClr val="accent1">
                    <a:lumMod val="50000"/>
                  </a:schemeClr>
                </a:solidFill>
                <a:latin typeface="Brush Script MT" pitchFamily="66" charset="0"/>
              </a:rPr>
              <a:t/>
            </a:r>
            <a:br>
              <a:rPr lang="en-US" dirty="0" smtClean="0">
                <a:solidFill>
                  <a:schemeClr val="accent1">
                    <a:lumMod val="50000"/>
                  </a:schemeClr>
                </a:solidFill>
                <a:latin typeface="Brush Script MT" pitchFamily="66" charset="0"/>
              </a:rPr>
            </a:br>
            <a:r>
              <a:rPr lang="en-US" dirty="0" smtClean="0"/>
              <a:t>	</a:t>
            </a:r>
            <a:br>
              <a:rPr lang="en-US" dirty="0" smtClean="0"/>
            </a:br>
            <a:endParaRPr lang="en-US" dirty="0"/>
          </a:p>
        </p:txBody>
      </p:sp>
      <p:sp>
        <p:nvSpPr>
          <p:cNvPr id="3" name="Subtitle 2"/>
          <p:cNvSpPr>
            <a:spLocks noGrp="1"/>
          </p:cNvSpPr>
          <p:nvPr>
            <p:ph type="subTitle" idx="1"/>
          </p:nvPr>
        </p:nvSpPr>
        <p:spPr>
          <a:xfrm>
            <a:off x="0" y="990600"/>
            <a:ext cx="9144000" cy="5867400"/>
          </a:xfrm>
        </p:spPr>
        <p:txBody>
          <a:bodyPr>
            <a:normAutofit/>
          </a:bodyPr>
          <a:lstStyle/>
          <a:p>
            <a:pPr algn="just"/>
            <a:r>
              <a:rPr lang="en-US" dirty="0" smtClean="0"/>
              <a:t>	</a:t>
            </a:r>
            <a:r>
              <a:rPr lang="en-US" sz="2400" dirty="0" err="1" smtClean="0">
                <a:solidFill>
                  <a:schemeClr val="tx1"/>
                </a:solidFill>
                <a:latin typeface="Times New Roman" pitchFamily="18" charset="0"/>
                <a:cs typeface="Times New Roman" pitchFamily="18" charset="0"/>
              </a:rPr>
              <a:t>Penicillins</a:t>
            </a:r>
            <a:r>
              <a:rPr lang="en-US" sz="2400" dirty="0" smtClean="0">
                <a:solidFill>
                  <a:schemeClr val="tx1"/>
                </a:solidFill>
                <a:latin typeface="Times New Roman" pitchFamily="18" charset="0"/>
                <a:cs typeface="Times New Roman" pitchFamily="18" charset="0"/>
              </a:rPr>
              <a:t> are non active against </a:t>
            </a:r>
            <a:r>
              <a:rPr lang="en-US" sz="2400" i="1" dirty="0" smtClean="0">
                <a:solidFill>
                  <a:schemeClr val="tx1"/>
                </a:solidFill>
                <a:latin typeface="Times New Roman" pitchFamily="18" charset="0"/>
                <a:cs typeface="Times New Roman" pitchFamily="18" charset="0"/>
              </a:rPr>
              <a:t>Gram negative</a:t>
            </a:r>
            <a:r>
              <a:rPr lang="en-US" sz="2400" dirty="0" smtClean="0">
                <a:solidFill>
                  <a:schemeClr val="tx1"/>
                </a:solidFill>
                <a:latin typeface="Times New Roman" pitchFamily="18" charset="0"/>
                <a:cs typeface="Times New Roman" pitchFamily="18" charset="0"/>
              </a:rPr>
              <a:t> bacteria. </a:t>
            </a:r>
          </a:p>
          <a:p>
            <a:pPr algn="just"/>
            <a:r>
              <a:rPr lang="en-US" sz="2400" dirty="0" smtClean="0">
                <a:solidFill>
                  <a:schemeClr val="tx1"/>
                </a:solidFill>
                <a:latin typeface="Times New Roman" pitchFamily="18" charset="0"/>
                <a:cs typeface="Times New Roman" pitchFamily="18" charset="0"/>
              </a:rPr>
              <a:t>	To overcome this problem has been done by attaching hydrophilic groups such as –NH</a:t>
            </a:r>
            <a:r>
              <a:rPr lang="en-US" sz="2400" baseline="-25000" dirty="0" smtClean="0">
                <a:solidFill>
                  <a:schemeClr val="tx1"/>
                </a:solidFill>
                <a:latin typeface="Times New Roman" pitchFamily="18" charset="0"/>
                <a:cs typeface="Times New Roman" pitchFamily="18" charset="0"/>
              </a:rPr>
              <a:t>2</a:t>
            </a:r>
            <a:r>
              <a:rPr lang="en-US" sz="2400" dirty="0" smtClean="0">
                <a:solidFill>
                  <a:schemeClr val="tx1"/>
                </a:solidFill>
                <a:latin typeface="Times New Roman" pitchFamily="18" charset="0"/>
                <a:cs typeface="Times New Roman" pitchFamily="18" charset="0"/>
              </a:rPr>
              <a:t>, -COOH, -OH group to the carbon atom alpha atom to the carbonyl group on the side chains.</a:t>
            </a:r>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Amoxycillin</a:t>
            </a: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and </a:t>
            </a:r>
            <a:r>
              <a:rPr lang="en-US" sz="2400" dirty="0" err="1">
                <a:solidFill>
                  <a:schemeClr val="tx1"/>
                </a:solidFill>
                <a:latin typeface="Times New Roman" pitchFamily="18" charset="0"/>
                <a:cs typeface="Times New Roman" pitchFamily="18" charset="0"/>
              </a:rPr>
              <a:t>ampicillin</a:t>
            </a:r>
            <a:r>
              <a:rPr lang="en-US" sz="2400" dirty="0">
                <a:solidFill>
                  <a:schemeClr val="tx1"/>
                </a:solidFill>
                <a:latin typeface="Times New Roman" pitchFamily="18" charset="0"/>
                <a:cs typeface="Times New Roman" pitchFamily="18" charset="0"/>
              </a:rPr>
              <a:t> are active against a wide range of </a:t>
            </a:r>
            <a:r>
              <a:rPr lang="en-US" sz="2400" i="1" dirty="0">
                <a:solidFill>
                  <a:schemeClr val="tx1"/>
                </a:solidFill>
                <a:latin typeface="Times New Roman" pitchFamily="18" charset="0"/>
                <a:cs typeface="Times New Roman" pitchFamily="18" charset="0"/>
              </a:rPr>
              <a:t>Gram negative</a:t>
            </a:r>
            <a:r>
              <a:rPr lang="en-US" sz="2400" dirty="0">
                <a:solidFill>
                  <a:schemeClr val="tx1"/>
                </a:solidFill>
                <a:latin typeface="Times New Roman" pitchFamily="18" charset="0"/>
                <a:cs typeface="Times New Roman" pitchFamily="18" charset="0"/>
              </a:rPr>
              <a:t> bacteria than penicillin but less active against </a:t>
            </a:r>
            <a:r>
              <a:rPr lang="en-US" sz="2400" i="1" dirty="0">
                <a:solidFill>
                  <a:schemeClr val="tx1"/>
                </a:solidFill>
                <a:latin typeface="Times New Roman" pitchFamily="18" charset="0"/>
                <a:cs typeface="Times New Roman" pitchFamily="18" charset="0"/>
              </a:rPr>
              <a:t>Gram positive</a:t>
            </a:r>
            <a:r>
              <a:rPr lang="en-US" sz="2400" dirty="0">
                <a:solidFill>
                  <a:schemeClr val="tx1"/>
                </a:solidFill>
                <a:latin typeface="Times New Roman" pitchFamily="18" charset="0"/>
                <a:cs typeface="Times New Roman" pitchFamily="18" charset="0"/>
              </a:rPr>
              <a:t> bacteria. </a:t>
            </a:r>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They </a:t>
            </a:r>
            <a:r>
              <a:rPr lang="en-US" sz="2400" dirty="0">
                <a:solidFill>
                  <a:schemeClr val="tx1"/>
                </a:solidFill>
                <a:latin typeface="Times New Roman" pitchFamily="18" charset="0"/>
                <a:cs typeface="Times New Roman" pitchFamily="18" charset="0"/>
              </a:rPr>
              <a:t>are not degraded by </a:t>
            </a:r>
            <a:r>
              <a:rPr lang="en-US" sz="2400" dirty="0" err="1">
                <a:solidFill>
                  <a:schemeClr val="tx1"/>
                </a:solidFill>
                <a:latin typeface="Times New Roman" pitchFamily="18" charset="0"/>
                <a:cs typeface="Times New Roman" pitchFamily="18" charset="0"/>
              </a:rPr>
              <a:t>penicillase</a:t>
            </a:r>
            <a:r>
              <a:rPr lang="en-US" sz="2400" dirty="0">
                <a:solidFill>
                  <a:schemeClr val="tx1"/>
                </a:solidFill>
                <a:latin typeface="Times New Roman" pitchFamily="18" charset="0"/>
                <a:cs typeface="Times New Roman" pitchFamily="18" charset="0"/>
              </a:rPr>
              <a:t>.</a:t>
            </a:r>
          </a:p>
          <a:p>
            <a:pPr algn="just"/>
            <a:endParaRPr lang="en-US" sz="2400" dirty="0">
              <a:solidFill>
                <a:schemeClr val="tx1"/>
              </a:solidFill>
              <a:latin typeface="Times New Roman" pitchFamily="18" charset="0"/>
              <a:cs typeface="Times New Roman" pitchFamily="18" charset="0"/>
            </a:endParaRPr>
          </a:p>
        </p:txBody>
      </p:sp>
      <p:graphicFrame>
        <p:nvGraphicFramePr>
          <p:cNvPr id="32772" name="Object 4"/>
          <p:cNvGraphicFramePr>
            <a:graphicFrameLocks noChangeAspect="1"/>
          </p:cNvGraphicFramePr>
          <p:nvPr/>
        </p:nvGraphicFramePr>
        <p:xfrm>
          <a:off x="5486400" y="2895600"/>
          <a:ext cx="3505200" cy="1828800"/>
        </p:xfrm>
        <a:graphic>
          <a:graphicData uri="http://schemas.openxmlformats.org/presentationml/2006/ole">
            <p:oleObj spid="_x0000_s6146" name="CS ChemDraw Drawing" r:id="rId3" imgW="2879999" imgH="1485444" progId="">
              <p:embed/>
            </p:oleObj>
          </a:graphicData>
        </a:graphic>
      </p:graphicFrame>
      <p:graphicFrame>
        <p:nvGraphicFramePr>
          <p:cNvPr id="32773" name="Object 5"/>
          <p:cNvGraphicFramePr>
            <a:graphicFrameLocks noChangeAspect="1"/>
          </p:cNvGraphicFramePr>
          <p:nvPr/>
        </p:nvGraphicFramePr>
        <p:xfrm>
          <a:off x="0" y="2819400"/>
          <a:ext cx="4191000" cy="1905000"/>
        </p:xfrm>
        <a:graphic>
          <a:graphicData uri="http://schemas.openxmlformats.org/presentationml/2006/ole">
            <p:oleObj spid="_x0000_s6147" name="CS ChemDraw Drawing" r:id="rId4" imgW="3129964" imgH="1485444"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943599"/>
          </a:xfrm>
        </p:spPr>
        <p:txBody>
          <a:bodyPr>
            <a:normAutofit fontScale="90000"/>
          </a:bodyPr>
          <a:lstStyle/>
          <a:p>
            <a:pPr algn="l"/>
            <a:r>
              <a:rPr lang="en-US" sz="3600" b="1" dirty="0" smtClean="0">
                <a:latin typeface="Brush Script MT" pitchFamily="66" charset="0"/>
              </a:rPr>
              <a:t/>
            </a:r>
            <a:br>
              <a:rPr lang="en-US" sz="3600" b="1" dirty="0" smtClean="0">
                <a:latin typeface="Brush Script MT" pitchFamily="66" charset="0"/>
              </a:rPr>
            </a:br>
            <a:r>
              <a:rPr lang="en-US" sz="3600" b="1" u="sng" dirty="0" err="1" smtClean="0">
                <a:solidFill>
                  <a:srgbClr val="C00000"/>
                </a:solidFill>
                <a:latin typeface="Brush Script MT" pitchFamily="66" charset="0"/>
              </a:rPr>
              <a:t>Tetracyclines</a:t>
            </a:r>
            <a:r>
              <a:rPr lang="en-US" sz="3100" dirty="0"/>
              <a:t/>
            </a:r>
            <a:br>
              <a:rPr lang="en-US" sz="3100" dirty="0"/>
            </a:br>
            <a:r>
              <a:rPr lang="en-US" sz="3100" dirty="0"/>
              <a:t>	</a:t>
            </a:r>
            <a:r>
              <a:rPr lang="en-US" sz="2700" dirty="0" err="1"/>
              <a:t>Tetracyclines</a:t>
            </a:r>
            <a:r>
              <a:rPr lang="en-US" sz="2700" dirty="0"/>
              <a:t> are powerful broad spectrum antibiotics against a wide range of human and animal pathogens</a:t>
            </a:r>
            <a:r>
              <a:rPr lang="en-US" sz="2700" dirty="0" smtClean="0"/>
              <a:t>.</a:t>
            </a:r>
            <a:br>
              <a:rPr lang="en-US" sz="2700" dirty="0" smtClean="0"/>
            </a:br>
            <a:r>
              <a:rPr lang="en-US" sz="2700" dirty="0" smtClean="0"/>
              <a:t> </a:t>
            </a:r>
            <a:br>
              <a:rPr lang="en-US" sz="2700" dirty="0" smtClean="0"/>
            </a:br>
            <a:r>
              <a:rPr lang="en-US" sz="2700" dirty="0" smtClean="0"/>
              <a:t>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These </a:t>
            </a:r>
            <a:r>
              <a:rPr lang="en-US" sz="2700" dirty="0"/>
              <a:t>are active against both Gram </a:t>
            </a:r>
            <a:r>
              <a:rPr lang="en-US" sz="2700" i="1" dirty="0"/>
              <a:t>positive and </a:t>
            </a:r>
            <a:r>
              <a:rPr lang="en-US" sz="2700" i="1" dirty="0" smtClean="0"/>
              <a:t>negative bacteria</a:t>
            </a:r>
            <a:r>
              <a:rPr lang="en-US" sz="2700" dirty="0"/>
              <a:t>, viruses, protozoa and parasites</a:t>
            </a:r>
            <a:r>
              <a:rPr lang="en-US" dirty="0"/>
              <a:t>.</a:t>
            </a:r>
            <a:br>
              <a:rPr lang="en-US" dirty="0"/>
            </a:br>
            <a:endParaRPr lang="en-US" dirty="0"/>
          </a:p>
        </p:txBody>
      </p:sp>
      <p:graphicFrame>
        <p:nvGraphicFramePr>
          <p:cNvPr id="33794" name="Object 2"/>
          <p:cNvGraphicFramePr>
            <a:graphicFrameLocks noChangeAspect="1"/>
          </p:cNvGraphicFramePr>
          <p:nvPr/>
        </p:nvGraphicFramePr>
        <p:xfrm>
          <a:off x="3048000" y="1905000"/>
          <a:ext cx="3810000" cy="2209800"/>
        </p:xfrm>
        <a:graphic>
          <a:graphicData uri="http://schemas.openxmlformats.org/presentationml/2006/ole">
            <p:oleObj spid="_x0000_s7170" name="CS ChemDraw Drawing" r:id="rId3" imgW="2011329" imgH="1031146"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116</Words>
  <Application>Microsoft Office PowerPoint</Application>
  <PresentationFormat>On-screen Show (4:3)</PresentationFormat>
  <Paragraphs>111</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CS ChemDraw Drawing</vt:lpstr>
      <vt:lpstr>  HAJEE KARUTHA ROWTHER HOWDIA COLLEGE (Autonomous) Uthamapalayam   </vt:lpstr>
      <vt:lpstr> Penicillin </vt:lpstr>
      <vt:lpstr>Slide 3</vt:lpstr>
      <vt:lpstr> Penicillin-I (or) Penicillin- F (or) Pent-2-enyl penicillin       Penicillin-II (or) Penicillin- G (or) Benzyl  penicillin        </vt:lpstr>
      <vt:lpstr>Penicillin-III (or) X (or)p-hydroxy benzyl penicillin      Penicillin-IV (or) K (or)n-heptyl penicillin  </vt:lpstr>
      <vt:lpstr>Penicillin-V (or) Phenoxy methyl penicillin </vt:lpstr>
      <vt:lpstr> Penicillins are active against Gram positive bacteria and they shows poor activity against Gram negative bacteria.   Penicillins are the safest drug to the mankind and are broad spectrum antibiotics.   Penicillins have been administrated only by injection.  Limitation of penicillins   In some persons administration of penicillin causes allergic reaction.   Penicillins are sensitive to enzymes (e.g. β-lactamases). This enzyme catalyzes the degradation of penicllins. </vt:lpstr>
      <vt:lpstr>  Amoxicillin and ampicillin   </vt:lpstr>
      <vt:lpstr> Tetracyclines  Tetracyclines are powerful broad spectrum antibiotics against a wide range of human and animal pathogens.            These are active against both Gram positive and negative bacteria, viruses, protozoa and parasites. </vt:lpstr>
      <vt:lpstr>Slide 10</vt:lpstr>
      <vt:lpstr> Streptomycin </vt:lpstr>
      <vt:lpstr> Hormones </vt:lpstr>
      <vt:lpstr> Testosterone </vt:lpstr>
      <vt:lpstr> Progesterone </vt:lpstr>
      <vt:lpstr> Thyroxin 3,5,3′,5′-tetraiodothyronine </vt:lpstr>
      <vt:lpstr>Reference 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bio</dc:creator>
  <cp:lastModifiedBy>bio</cp:lastModifiedBy>
  <cp:revision>3</cp:revision>
  <dcterms:created xsi:type="dcterms:W3CDTF">2008-12-31T19:33:40Z</dcterms:created>
  <dcterms:modified xsi:type="dcterms:W3CDTF">2008-12-31T20:25:05Z</dcterms:modified>
</cp:coreProperties>
</file>