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9" r:id="rId2"/>
    <p:sldId id="270" r:id="rId3"/>
    <p:sldId id="257" r:id="rId4"/>
    <p:sldId id="258" r:id="rId5"/>
    <p:sldId id="259" r:id="rId6"/>
    <p:sldId id="261" r:id="rId7"/>
    <p:sldId id="262" r:id="rId8"/>
    <p:sldId id="263" r:id="rId9"/>
    <p:sldId id="264" r:id="rId10"/>
    <p:sldId id="265" r:id="rId11"/>
    <p:sldId id="266" r:id="rId12"/>
    <p:sldId id="267" r:id="rId13"/>
    <p:sldId id="268"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8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FF51BA-BEE5-4D7C-975D-05F20E6D528D}" type="datetimeFigureOut">
              <a:rPr lang="en-US" smtClean="0"/>
              <a:pPr/>
              <a:t>1/1/2009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17BCC2-C1FE-4B57-BA34-0FDFFF597C9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F5C69D-7D7C-4800-BC18-96228C5F937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D17BCC2-C1FE-4B57-BA34-0FDFFF597C95}"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A9A1FE-3E24-4D13-BD9D-424637A1CE04}" type="datetimeFigureOut">
              <a:rPr lang="en-US" smtClean="0"/>
              <a:pPr/>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D62EF-382E-4A75-8F00-00BCA4A5C95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A9A1FE-3E24-4D13-BD9D-424637A1CE04}" type="datetimeFigureOut">
              <a:rPr lang="en-US" smtClean="0"/>
              <a:pPr/>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D62EF-382E-4A75-8F00-00BCA4A5C9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A9A1FE-3E24-4D13-BD9D-424637A1CE04}" type="datetimeFigureOut">
              <a:rPr lang="en-US" smtClean="0"/>
              <a:pPr/>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D62EF-382E-4A75-8F00-00BCA4A5C95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A9A1FE-3E24-4D13-BD9D-424637A1CE04}" type="datetimeFigureOut">
              <a:rPr lang="en-US" smtClean="0"/>
              <a:pPr/>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D62EF-382E-4A75-8F00-00BCA4A5C95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A9A1FE-3E24-4D13-BD9D-424637A1CE04}" type="datetimeFigureOut">
              <a:rPr lang="en-US" smtClean="0"/>
              <a:pPr/>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D62EF-382E-4A75-8F00-00BCA4A5C95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A9A1FE-3E24-4D13-BD9D-424637A1CE04}" type="datetimeFigureOut">
              <a:rPr lang="en-US" smtClean="0"/>
              <a:pPr/>
              <a:t>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DD62EF-382E-4A75-8F00-00BCA4A5C95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A9A1FE-3E24-4D13-BD9D-424637A1CE04}" type="datetimeFigureOut">
              <a:rPr lang="en-US" smtClean="0"/>
              <a:pPr/>
              <a:t>1/1/2009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DD62EF-382E-4A75-8F00-00BCA4A5C95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A9A1FE-3E24-4D13-BD9D-424637A1CE04}" type="datetimeFigureOut">
              <a:rPr lang="en-US" smtClean="0"/>
              <a:pPr/>
              <a:t>1/1/2009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DD62EF-382E-4A75-8F00-00BCA4A5C95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A9A1FE-3E24-4D13-BD9D-424637A1CE04}" type="datetimeFigureOut">
              <a:rPr lang="en-US" smtClean="0"/>
              <a:pPr/>
              <a:t>1/1/2009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DD62EF-382E-4A75-8F00-00BCA4A5C9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A9A1FE-3E24-4D13-BD9D-424637A1CE04}" type="datetimeFigureOut">
              <a:rPr lang="en-US" smtClean="0"/>
              <a:pPr/>
              <a:t>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DD62EF-382E-4A75-8F00-00BCA4A5C95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A9A1FE-3E24-4D13-BD9D-424637A1CE04}" type="datetimeFigureOut">
              <a:rPr lang="en-US" smtClean="0"/>
              <a:pPr/>
              <a:t>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DD62EF-382E-4A75-8F00-00BCA4A5C95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A9A1FE-3E24-4D13-BD9D-424637A1CE04}" type="datetimeFigureOut">
              <a:rPr lang="en-US" smtClean="0"/>
              <a:pPr/>
              <a:t>1/1/2009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DD62EF-382E-4A75-8F00-00BCA4A5C95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xml"/><Relationship Id="rId1" Type="http://schemas.openxmlformats.org/officeDocument/2006/relationships/vmlDrawing" Target="../drawings/vmlDrawing7.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4.v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5.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6.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447799"/>
          </a:xfrm>
        </p:spPr>
        <p:style>
          <a:lnRef idx="1">
            <a:schemeClr val="accent1"/>
          </a:lnRef>
          <a:fillRef idx="3">
            <a:schemeClr val="accent1"/>
          </a:fillRef>
          <a:effectRef idx="2">
            <a:schemeClr val="accent1"/>
          </a:effectRef>
          <a:fontRef idx="minor">
            <a:schemeClr val="lt1"/>
          </a:fontRef>
        </p:style>
        <p:txBody>
          <a:bodyPr>
            <a:normAutofit fontScale="90000"/>
          </a:bodyPr>
          <a:lstStyle/>
          <a:p>
            <a:r>
              <a:rPr lang="en-US" sz="2800" b="1" dirty="0" smtClean="0">
                <a:latin typeface="Bodoni MT" pitchFamily="18" charset="0"/>
              </a:rPr>
              <a:t/>
            </a:r>
            <a:br>
              <a:rPr lang="en-US" sz="2800" b="1" dirty="0" smtClean="0">
                <a:latin typeface="Bodoni MT" pitchFamily="18" charset="0"/>
              </a:rPr>
            </a:br>
            <a:r>
              <a:rPr lang="en-US" sz="2800" b="1" dirty="0" smtClean="0">
                <a:latin typeface="Bodoni MT" pitchFamily="18" charset="0"/>
              </a:rPr>
              <a:t/>
            </a:r>
            <a:br>
              <a:rPr lang="en-US" sz="2800" b="1" dirty="0" smtClean="0">
                <a:latin typeface="Bodoni MT" pitchFamily="18" charset="0"/>
              </a:rPr>
            </a:br>
            <a:r>
              <a:rPr lang="en-US" sz="2800" b="1" dirty="0" smtClean="0">
                <a:latin typeface="Bodoni MT" pitchFamily="18" charset="0"/>
              </a:rPr>
              <a:t>HAJEE </a:t>
            </a:r>
            <a:r>
              <a:rPr lang="en-US" sz="2800" b="1" dirty="0">
                <a:latin typeface="Bodoni MT" pitchFamily="18" charset="0"/>
              </a:rPr>
              <a:t>KARUTHA ROWTHER HOWDIA COLLEGE (Autonomous)</a:t>
            </a:r>
            <a:r>
              <a:rPr lang="en-US" sz="2800" dirty="0">
                <a:latin typeface="Bodoni MT" pitchFamily="18" charset="0"/>
              </a:rPr>
              <a:t/>
            </a:r>
            <a:br>
              <a:rPr lang="en-US" sz="2800" dirty="0">
                <a:latin typeface="Bodoni MT" pitchFamily="18" charset="0"/>
              </a:rPr>
            </a:br>
            <a:r>
              <a:rPr lang="en-US" sz="2800" b="1" dirty="0" err="1">
                <a:latin typeface="Bodoni MT" pitchFamily="18" charset="0"/>
              </a:rPr>
              <a:t>Uthamapalayam</a:t>
            </a:r>
            <a:r>
              <a:rPr lang="en-US" sz="2800" b="1" dirty="0">
                <a:latin typeface="Bodoni MT" pitchFamily="18" charset="0"/>
              </a:rPr>
              <a:t> </a:t>
            </a:r>
            <a:r>
              <a:rPr lang="en-US" sz="2800" b="1" dirty="0" smtClean="0">
                <a:latin typeface="Bodoni MT" pitchFamily="18" charset="0"/>
              </a:rPr>
              <a:t/>
            </a:r>
            <a:br>
              <a:rPr lang="en-US" sz="2800" b="1" dirty="0" smtClean="0">
                <a:latin typeface="Bodoni MT" pitchFamily="18" charset="0"/>
              </a:rPr>
            </a:br>
            <a:r>
              <a:rPr lang="en-US" sz="2800" dirty="0">
                <a:latin typeface="Bodoni MT" pitchFamily="18" charset="0"/>
              </a:rPr>
              <a:t/>
            </a:r>
            <a:br>
              <a:rPr lang="en-US" sz="2800" dirty="0">
                <a:latin typeface="Bodoni MT" pitchFamily="18" charset="0"/>
              </a:rPr>
            </a:br>
            <a:endParaRPr lang="en-US" sz="2800" dirty="0">
              <a:latin typeface="Bodoni MT" pitchFamily="18" charset="0"/>
            </a:endParaRPr>
          </a:p>
        </p:txBody>
      </p:sp>
      <p:sp>
        <p:nvSpPr>
          <p:cNvPr id="3" name="Subtitle 2"/>
          <p:cNvSpPr>
            <a:spLocks noGrp="1"/>
          </p:cNvSpPr>
          <p:nvPr>
            <p:ph type="subTitle" idx="1"/>
          </p:nvPr>
        </p:nvSpPr>
        <p:spPr>
          <a:xfrm>
            <a:off x="0" y="1524000"/>
            <a:ext cx="9144000" cy="5334000"/>
          </a:xfrm>
        </p:spPr>
        <p:txBody>
          <a:bodyPr/>
          <a:lstStyle/>
          <a:p>
            <a:endParaRPr lang="en-US" dirty="0" smtClean="0"/>
          </a:p>
          <a:p>
            <a:endParaRPr lang="en-US" dirty="0"/>
          </a:p>
          <a:p>
            <a:endParaRPr lang="en-US" dirty="0"/>
          </a:p>
          <a:p>
            <a:pPr algn="l"/>
            <a:r>
              <a:rPr lang="en-US" dirty="0" smtClean="0"/>
              <a:t>	</a:t>
            </a:r>
          </a:p>
          <a:p>
            <a:endParaRPr lang="en-US" dirty="0"/>
          </a:p>
        </p:txBody>
      </p:sp>
      <p:pic>
        <p:nvPicPr>
          <p:cNvPr id="4" name="Picture 3" descr="C:\Users\Staff\Desktop\logo.jpg"/>
          <p:cNvPicPr/>
          <p:nvPr/>
        </p:nvPicPr>
        <p:blipFill>
          <a:blip r:embed="rId3" cstate="print"/>
          <a:srcRect/>
          <a:stretch>
            <a:fillRect/>
          </a:stretch>
        </p:blipFill>
        <p:spPr bwMode="auto">
          <a:xfrm>
            <a:off x="4038600" y="2057400"/>
            <a:ext cx="1095548" cy="1011382"/>
          </a:xfrm>
          <a:prstGeom prst="rect">
            <a:avLst/>
          </a:prstGeom>
          <a:noFill/>
          <a:ln w="9525">
            <a:noFill/>
            <a:miter lim="800000"/>
            <a:headEnd/>
            <a:tailEnd/>
          </a:ln>
        </p:spPr>
      </p:pic>
      <p:graphicFrame>
        <p:nvGraphicFramePr>
          <p:cNvPr id="5" name="Table 4"/>
          <p:cNvGraphicFramePr>
            <a:graphicFrameLocks noGrp="1"/>
          </p:cNvGraphicFramePr>
          <p:nvPr/>
        </p:nvGraphicFramePr>
        <p:xfrm>
          <a:off x="0" y="3200400"/>
          <a:ext cx="9144000" cy="3657600"/>
        </p:xfrm>
        <a:graphic>
          <a:graphicData uri="http://schemas.openxmlformats.org/drawingml/2006/table">
            <a:tbl>
              <a:tblPr firstRow="1" bandRow="1">
                <a:tableStyleId>{5A111915-BE36-4E01-A7E5-04B1672EAD32}</a:tableStyleId>
              </a:tblPr>
              <a:tblGrid>
                <a:gridCol w="4229100"/>
                <a:gridCol w="4914900"/>
              </a:tblGrid>
              <a:tr h="731520">
                <a:tc>
                  <a:txBody>
                    <a:bodyPr/>
                    <a:lstStyle/>
                    <a:p>
                      <a:pPr algn="ctr"/>
                      <a:r>
                        <a:rPr lang="en-US" sz="2400" dirty="0" smtClean="0">
                          <a:solidFill>
                            <a:srgbClr val="FF0000"/>
                          </a:solidFill>
                          <a:latin typeface="Bodoni MT" pitchFamily="18" charset="0"/>
                        </a:rPr>
                        <a:t>                 Course 		</a:t>
                      </a:r>
                      <a:endParaRPr lang="en-US" sz="2400" b="1" dirty="0" smtClean="0">
                        <a:solidFill>
                          <a:srgbClr val="FF0000"/>
                        </a:solidFill>
                        <a:latin typeface="Bodoni MT" pitchFamily="18" charset="0"/>
                      </a:endParaRPr>
                    </a:p>
                  </a:txBody>
                  <a:tcPr/>
                </a:tc>
                <a:tc>
                  <a:txBody>
                    <a:bodyPr/>
                    <a:lstStyle/>
                    <a:p>
                      <a:pPr algn="ctr"/>
                      <a:r>
                        <a:rPr lang="en-US" sz="2400" dirty="0" smtClean="0">
                          <a:solidFill>
                            <a:srgbClr val="FF0000"/>
                          </a:solidFill>
                          <a:latin typeface="Bodoni MT" pitchFamily="18" charset="0"/>
                        </a:rPr>
                        <a:t>Ancillary chemistry-II</a:t>
                      </a:r>
                      <a:endParaRPr lang="en-US" sz="2400" b="1" dirty="0">
                        <a:solidFill>
                          <a:srgbClr val="FF0000"/>
                        </a:solidFill>
                        <a:latin typeface="Bodoni MT" pitchFamily="18" charset="0"/>
                      </a:endParaRPr>
                    </a:p>
                  </a:txBody>
                  <a:tcPr/>
                </a:tc>
              </a:tr>
              <a:tr h="731520">
                <a:tc>
                  <a:txBody>
                    <a:bodyPr/>
                    <a:lstStyle/>
                    <a:p>
                      <a:pPr algn="ctr"/>
                      <a:r>
                        <a:rPr lang="en-US" sz="2400" dirty="0" smtClean="0">
                          <a:solidFill>
                            <a:srgbClr val="FF0000"/>
                          </a:solidFill>
                          <a:latin typeface="Bodoni MT" pitchFamily="18" charset="0"/>
                        </a:rPr>
                        <a:t>Course code </a:t>
                      </a:r>
                      <a:endParaRPr lang="en-US" sz="2400" b="1" dirty="0">
                        <a:solidFill>
                          <a:srgbClr val="FF0000"/>
                        </a:solidFill>
                        <a:latin typeface="Bodoni MT" pitchFamily="18" charset="0"/>
                      </a:endParaRPr>
                    </a:p>
                  </a:txBody>
                  <a:tcPr/>
                </a:tc>
                <a:tc>
                  <a:txBody>
                    <a:bodyPr/>
                    <a:lstStyle/>
                    <a:p>
                      <a:pPr algn="ctr"/>
                      <a:r>
                        <a:rPr lang="en-US" sz="2400" dirty="0" smtClean="0">
                          <a:solidFill>
                            <a:srgbClr val="FF0000"/>
                          </a:solidFill>
                          <a:latin typeface="Bodoni MT" pitchFamily="18" charset="0"/>
                        </a:rPr>
                        <a:t>17UCHA21</a:t>
                      </a:r>
                      <a:endParaRPr lang="en-US" sz="2400" b="1" dirty="0">
                        <a:solidFill>
                          <a:srgbClr val="FF0000"/>
                        </a:solidFill>
                        <a:latin typeface="Bodoni MT" pitchFamily="18" charset="0"/>
                      </a:endParaRPr>
                    </a:p>
                  </a:txBody>
                  <a:tcPr/>
                </a:tc>
              </a:tr>
              <a:tr h="731520">
                <a:tc>
                  <a:txBody>
                    <a:bodyPr/>
                    <a:lstStyle/>
                    <a:p>
                      <a:pPr algn="ctr"/>
                      <a:r>
                        <a:rPr lang="en-US" sz="2400" dirty="0" smtClean="0">
                          <a:solidFill>
                            <a:srgbClr val="FF0000"/>
                          </a:solidFill>
                          <a:latin typeface="Bodoni MT" pitchFamily="18" charset="0"/>
                        </a:rPr>
                        <a:t>Topic	</a:t>
                      </a:r>
                      <a:endParaRPr lang="en-US" sz="2400" b="1" dirty="0">
                        <a:solidFill>
                          <a:srgbClr val="FF0000"/>
                        </a:solidFill>
                        <a:latin typeface="Bodoni MT" pitchFamily="18" charset="0"/>
                      </a:endParaRPr>
                    </a:p>
                  </a:txBody>
                  <a:tcPr/>
                </a:tc>
                <a:tc>
                  <a:txBody>
                    <a:bodyPr/>
                    <a:lstStyle/>
                    <a:p>
                      <a:pPr algn="ctr"/>
                      <a:r>
                        <a:rPr lang="en-US" sz="2400" b="1" dirty="0" err="1" smtClean="0">
                          <a:solidFill>
                            <a:srgbClr val="FF0000"/>
                          </a:solidFill>
                          <a:latin typeface="Bodoni MT" pitchFamily="18" charset="0"/>
                        </a:rPr>
                        <a:t>Sulpha</a:t>
                      </a:r>
                      <a:r>
                        <a:rPr lang="en-US" sz="2400" b="1" baseline="0" dirty="0" smtClean="0">
                          <a:solidFill>
                            <a:srgbClr val="FF0000"/>
                          </a:solidFill>
                          <a:latin typeface="Bodoni MT" pitchFamily="18" charset="0"/>
                        </a:rPr>
                        <a:t> drugs &amp; </a:t>
                      </a:r>
                      <a:r>
                        <a:rPr lang="en-US" sz="2400" b="1" baseline="0" dirty="0" err="1" smtClean="0">
                          <a:solidFill>
                            <a:srgbClr val="FF0000"/>
                          </a:solidFill>
                          <a:latin typeface="Bodoni MT" pitchFamily="18" charset="0"/>
                        </a:rPr>
                        <a:t>antimalarials</a:t>
                      </a:r>
                      <a:endParaRPr lang="en-US" sz="2400" b="1" dirty="0">
                        <a:solidFill>
                          <a:srgbClr val="FF0000"/>
                        </a:solidFill>
                        <a:latin typeface="Bodoni MT" pitchFamily="18" charset="0"/>
                      </a:endParaRPr>
                    </a:p>
                  </a:txBody>
                  <a:tcPr/>
                </a:tc>
              </a:tr>
              <a:tr h="731520">
                <a:tc>
                  <a:txBody>
                    <a:bodyPr/>
                    <a:lstStyle/>
                    <a:p>
                      <a:pPr algn="ctr"/>
                      <a:r>
                        <a:rPr lang="en-US" sz="2400" dirty="0" smtClean="0">
                          <a:solidFill>
                            <a:srgbClr val="FF0000"/>
                          </a:solidFill>
                          <a:latin typeface="Bodoni MT" pitchFamily="18" charset="0"/>
                        </a:rPr>
                        <a:t>Staff name</a:t>
                      </a:r>
                      <a:endParaRPr lang="en-US" sz="2400" b="1" dirty="0">
                        <a:solidFill>
                          <a:srgbClr val="FF0000"/>
                        </a:solidFill>
                        <a:latin typeface="Bodoni MT" pitchFamily="18" charset="0"/>
                      </a:endParaRPr>
                    </a:p>
                  </a:txBody>
                  <a:tcPr/>
                </a:tc>
                <a:tc>
                  <a:txBody>
                    <a:bodyPr/>
                    <a:lstStyle/>
                    <a:p>
                      <a:pPr algn="ctr"/>
                      <a:r>
                        <a:rPr lang="en-US" sz="2400" dirty="0" smtClean="0">
                          <a:solidFill>
                            <a:srgbClr val="FF0000"/>
                          </a:solidFill>
                          <a:latin typeface="Bodoni MT" pitchFamily="18" charset="0"/>
                        </a:rPr>
                        <a:t>M. </a:t>
                      </a:r>
                      <a:r>
                        <a:rPr lang="en-US" sz="2400" dirty="0" err="1" smtClean="0">
                          <a:solidFill>
                            <a:srgbClr val="FF0000"/>
                          </a:solidFill>
                          <a:latin typeface="Bodoni MT" pitchFamily="18" charset="0"/>
                        </a:rPr>
                        <a:t>Mariyam</a:t>
                      </a:r>
                      <a:r>
                        <a:rPr lang="en-US" sz="2400" baseline="0" dirty="0" smtClean="0">
                          <a:solidFill>
                            <a:srgbClr val="FF0000"/>
                          </a:solidFill>
                          <a:latin typeface="Bodoni MT" pitchFamily="18" charset="0"/>
                        </a:rPr>
                        <a:t> </a:t>
                      </a:r>
                      <a:r>
                        <a:rPr lang="en-US" sz="2400" baseline="0" dirty="0" err="1" smtClean="0">
                          <a:solidFill>
                            <a:srgbClr val="FF0000"/>
                          </a:solidFill>
                          <a:latin typeface="Bodoni MT" pitchFamily="18" charset="0"/>
                        </a:rPr>
                        <a:t>Beevi</a:t>
                      </a:r>
                      <a:endParaRPr lang="en-US" sz="2400" b="1" dirty="0">
                        <a:solidFill>
                          <a:srgbClr val="FF0000"/>
                        </a:solidFill>
                        <a:latin typeface="Bodoni MT" pitchFamily="18" charset="0"/>
                      </a:endParaRPr>
                    </a:p>
                  </a:txBody>
                  <a:tcPr/>
                </a:tc>
              </a:tr>
              <a:tr h="731520">
                <a:tc>
                  <a:txBody>
                    <a:bodyPr/>
                    <a:lstStyle/>
                    <a:p>
                      <a:pPr algn="ctr"/>
                      <a:r>
                        <a:rPr lang="en-US" sz="2400" dirty="0" smtClean="0">
                          <a:solidFill>
                            <a:srgbClr val="FF0000"/>
                          </a:solidFill>
                          <a:latin typeface="Bodoni MT" pitchFamily="18" charset="0"/>
                        </a:rPr>
                        <a:t>Staff code </a:t>
                      </a:r>
                      <a:endParaRPr lang="en-US" sz="2400" b="1" dirty="0">
                        <a:solidFill>
                          <a:srgbClr val="FF0000"/>
                        </a:solidFill>
                        <a:latin typeface="Bodoni MT" pitchFamily="18" charset="0"/>
                      </a:endParaRPr>
                    </a:p>
                  </a:txBody>
                  <a:tcPr/>
                </a:tc>
                <a:tc>
                  <a:txBody>
                    <a:bodyPr/>
                    <a:lstStyle/>
                    <a:p>
                      <a:pPr algn="ctr"/>
                      <a:r>
                        <a:rPr lang="en-US" sz="2400" dirty="0" smtClean="0">
                          <a:solidFill>
                            <a:srgbClr val="FF0000"/>
                          </a:solidFill>
                          <a:latin typeface="Bodoni MT" pitchFamily="18" charset="0"/>
                        </a:rPr>
                        <a:t>TNMK021SFT91</a:t>
                      </a:r>
                      <a:endParaRPr lang="en-US" sz="2400" b="1" dirty="0">
                        <a:solidFill>
                          <a:srgbClr val="FF0000"/>
                        </a:solidFill>
                        <a:latin typeface="Bodoni MT" pitchFamily="18" charset="0"/>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to="" calcmode="lin" valueType="num">
                                      <p:cBhvr>
                                        <p:cTn id="12" dur="1" fill="hold"/>
                                        <p:tgtEl>
                                          <p:spTgt spid="4"/>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to="" calcmode="lin" valueType="num">
                                      <p:cBhvr>
                                        <p:cTn id="17"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838199"/>
          </a:xfrm>
        </p:spPr>
        <p:txBody>
          <a:bodyPr>
            <a:normAutofit fontScale="90000"/>
          </a:bodyPr>
          <a:lstStyle/>
          <a:p>
            <a:r>
              <a:rPr lang="en-US" b="1" dirty="0" smtClean="0"/>
              <a:t/>
            </a:r>
            <a:br>
              <a:rPr lang="en-US" b="1" dirty="0" smtClean="0"/>
            </a:br>
            <a:r>
              <a:rPr lang="en-US" b="1" dirty="0" smtClean="0"/>
              <a:t>Antibiotics </a:t>
            </a:r>
            <a:r>
              <a:rPr lang="en-US" b="1" dirty="0"/>
              <a:t>(or) Antimicrobials</a:t>
            </a:r>
            <a:r>
              <a:rPr lang="en-US" dirty="0"/>
              <a:t/>
            </a:r>
            <a:br>
              <a:rPr lang="en-US" dirty="0"/>
            </a:br>
            <a:endParaRPr lang="en-US" dirty="0"/>
          </a:p>
        </p:txBody>
      </p:sp>
      <p:sp>
        <p:nvSpPr>
          <p:cNvPr id="3" name="Subtitle 2"/>
          <p:cNvSpPr>
            <a:spLocks noGrp="1"/>
          </p:cNvSpPr>
          <p:nvPr>
            <p:ph type="subTitle" idx="1"/>
          </p:nvPr>
        </p:nvSpPr>
        <p:spPr>
          <a:xfrm>
            <a:off x="0" y="1066800"/>
            <a:ext cx="9144000" cy="5791200"/>
          </a:xfrm>
        </p:spPr>
        <p:txBody>
          <a:bodyPr/>
          <a:lstStyle/>
          <a:p>
            <a:pPr algn="just"/>
            <a:r>
              <a:rPr lang="en-US" sz="2400" dirty="0" smtClean="0">
                <a:solidFill>
                  <a:schemeClr val="tx1"/>
                </a:solidFill>
                <a:latin typeface="Times New Roman" pitchFamily="18" charset="0"/>
                <a:cs typeface="Times New Roman" pitchFamily="18" charset="0"/>
              </a:rPr>
              <a:t>	These </a:t>
            </a:r>
            <a:r>
              <a:rPr lang="en-US" sz="2400" dirty="0">
                <a:solidFill>
                  <a:schemeClr val="tx1"/>
                </a:solidFill>
                <a:latin typeface="Times New Roman" pitchFamily="18" charset="0"/>
                <a:cs typeface="Times New Roman" pitchFamily="18" charset="0"/>
              </a:rPr>
              <a:t>are chemical substances produced by (or) derived from living organism like fungi and molds, which are capable of inhibiting the growth (or) even destroy micro-organism</a:t>
            </a:r>
            <a:r>
              <a:rPr lang="en-US" sz="2400" dirty="0" smtClean="0">
                <a:solidFill>
                  <a:schemeClr val="tx1"/>
                </a:solidFill>
                <a:latin typeface="Times New Roman" pitchFamily="18" charset="0"/>
                <a:cs typeface="Times New Roman" pitchFamily="18" charset="0"/>
              </a:rPr>
              <a:t>.</a:t>
            </a:r>
          </a:p>
          <a:p>
            <a:r>
              <a:rPr lang="en-US" b="1" dirty="0" smtClean="0">
                <a:solidFill>
                  <a:schemeClr val="tx2"/>
                </a:solidFill>
                <a:latin typeface="Aparajita" pitchFamily="34" charset="0"/>
                <a:cs typeface="Aparajita" pitchFamily="34" charset="0"/>
              </a:rPr>
              <a:t>Classification </a:t>
            </a:r>
            <a:r>
              <a:rPr lang="en-US" b="1" dirty="0">
                <a:solidFill>
                  <a:schemeClr val="tx2"/>
                </a:solidFill>
                <a:latin typeface="Aparajita" pitchFamily="34" charset="0"/>
                <a:cs typeface="Aparajita" pitchFamily="34" charset="0"/>
              </a:rPr>
              <a:t>of </a:t>
            </a:r>
            <a:r>
              <a:rPr lang="en-US" b="1" dirty="0" smtClean="0">
                <a:solidFill>
                  <a:schemeClr val="tx2"/>
                </a:solidFill>
                <a:latin typeface="Aparajita" pitchFamily="34" charset="0"/>
                <a:cs typeface="Aparajita" pitchFamily="34" charset="0"/>
              </a:rPr>
              <a:t>antibiotics</a:t>
            </a:r>
          </a:p>
          <a:p>
            <a:endParaRPr lang="en-US" b="1" dirty="0">
              <a:solidFill>
                <a:schemeClr val="tx2"/>
              </a:solidFill>
              <a:latin typeface="Aparajita" pitchFamily="34" charset="0"/>
              <a:cs typeface="Aparajita" pitchFamily="34" charset="0"/>
            </a:endParaRPr>
          </a:p>
          <a:p>
            <a:endParaRPr lang="en-US" dirty="0"/>
          </a:p>
        </p:txBody>
      </p:sp>
      <p:graphicFrame>
        <p:nvGraphicFramePr>
          <p:cNvPr id="22530" name="Object 2"/>
          <p:cNvGraphicFramePr>
            <a:graphicFrameLocks noChangeAspect="1"/>
          </p:cNvGraphicFramePr>
          <p:nvPr/>
        </p:nvGraphicFramePr>
        <p:xfrm>
          <a:off x="0" y="2870200"/>
          <a:ext cx="9143999" cy="1473200"/>
        </p:xfrm>
        <a:graphic>
          <a:graphicData uri="http://schemas.openxmlformats.org/presentationml/2006/ole">
            <p:oleObj spid="_x0000_s22530" name="CS ChemDraw Drawing" r:id="rId3" imgW="6180836" imgH="1116715" progId="">
              <p:embed/>
            </p:oleObj>
          </a:graphicData>
        </a:graphic>
      </p:graphicFrame>
      <p:sp>
        <p:nvSpPr>
          <p:cNvPr id="22532" name="Rectangle 4"/>
          <p:cNvSpPr>
            <a:spLocks noChangeArrowheads="1"/>
          </p:cNvSpPr>
          <p:nvPr/>
        </p:nvSpPr>
        <p:spPr bwMode="auto">
          <a:xfrm>
            <a:off x="0" y="4724400"/>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400" b="1" i="0" u="sng" strike="noStrike" cap="none" normalizeH="0" baseline="0" dirty="0" smtClean="0">
                <a:ln>
                  <a:noFill/>
                </a:ln>
                <a:solidFill>
                  <a:schemeClr val="accent2">
                    <a:lumMod val="75000"/>
                  </a:schemeClr>
                </a:solidFill>
                <a:effectLst/>
                <a:latin typeface="Agency FB" pitchFamily="34" charset="0"/>
                <a:ea typeface="Calibri" pitchFamily="34" charset="0"/>
                <a:cs typeface="Times New Roman" pitchFamily="18" charset="0"/>
              </a:rPr>
              <a:t>Based on their Mode of application</a:t>
            </a:r>
            <a:endParaRPr kumimoji="0" lang="en-US" sz="2400" b="0" i="0" u="none" strike="noStrike" cap="none" normalizeH="0" baseline="0" dirty="0" smtClean="0">
              <a:ln>
                <a:noFill/>
              </a:ln>
              <a:solidFill>
                <a:schemeClr val="accent2">
                  <a:lumMod val="75000"/>
                </a:schemeClr>
              </a:solidFill>
              <a:effectLst/>
              <a:latin typeface="Agency FB"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Based on mode of applications antibiotics are classified in to two types. They are as follows,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effectLst/>
              <a:latin typeface="Times New Roman" pitchFamily="18" charset="0"/>
              <a:cs typeface="Times New Roman" pitchFamily="18" charset="0"/>
            </a:endParaRPr>
          </a:p>
          <a:p>
            <a:pPr marL="514350" marR="0" lvl="0" indent="-514350" algn="l" defTabSz="914400" rtl="0" eaLnBrk="0" fontAlgn="base" latinLnBrk="0" hangingPunct="0">
              <a:lnSpc>
                <a:spcPct val="100000"/>
              </a:lnSpc>
              <a:spcBef>
                <a:spcPct val="0"/>
              </a:spcBef>
              <a:spcAft>
                <a:spcPct val="0"/>
              </a:spcAft>
              <a:buClrTx/>
              <a:buSzTx/>
              <a:buAutoNum type="romanLcParenR"/>
              <a:tabLst/>
            </a:pPr>
            <a:r>
              <a:rPr kumimoji="0" lang="en-US" sz="2400" b="0" i="0" u="none" strike="noStrike" cap="none" normalizeH="0" baseline="0" dirty="0" smtClean="0">
                <a:ln>
                  <a:noFill/>
                </a:ln>
                <a:solidFill>
                  <a:schemeClr val="accent2">
                    <a:lumMod val="75000"/>
                  </a:schemeClr>
                </a:solidFill>
                <a:effectLst/>
                <a:latin typeface="Times New Roman" pitchFamily="18" charset="0"/>
                <a:ea typeface="Calibri" pitchFamily="34" charset="0"/>
                <a:cs typeface="Times New Roman" pitchFamily="18" charset="0"/>
              </a:rPr>
              <a:t>Broad spectrum antibiotics     and   ii) Narrow spectrum antibiotics</a:t>
            </a:r>
          </a:p>
          <a:p>
            <a:pPr marL="514350" marR="0" lvl="0" indent="-514350" algn="l"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solidFill>
                <a:schemeClr val="accent2">
                  <a:lumMod val="75000"/>
                </a:schemeClr>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2819400"/>
          </a:xfrm>
        </p:spPr>
        <p:txBody>
          <a:bodyPr>
            <a:normAutofit fontScale="90000"/>
          </a:bodyPr>
          <a:lstStyle/>
          <a:p>
            <a:pPr algn="l"/>
            <a:r>
              <a:rPr lang="en-US" sz="2400" dirty="0" smtClean="0">
                <a:solidFill>
                  <a:srgbClr val="7030A0"/>
                </a:solidFill>
                <a:latin typeface="Comic Sans MS" pitchFamily="66" charset="0"/>
              </a:rPr>
              <a:t>Broad spectrum antibiotics</a:t>
            </a:r>
            <a:r>
              <a:rPr lang="en-US" sz="2700" dirty="0" smtClean="0"/>
              <a:t/>
            </a:r>
            <a:br>
              <a:rPr lang="en-US" sz="2700" dirty="0" smtClean="0"/>
            </a:br>
            <a:r>
              <a:rPr lang="en-US" sz="2700" dirty="0" smtClean="0"/>
              <a:t>	</a:t>
            </a:r>
            <a:r>
              <a:rPr lang="en-US" sz="2400" dirty="0" smtClean="0">
                <a:latin typeface="Times New Roman" pitchFamily="18" charset="0"/>
                <a:cs typeface="Times New Roman" pitchFamily="18" charset="0"/>
              </a:rPr>
              <a:t>The one antibiotic which may be used against a large number of microorganisms and are capable to curing many diseases called broad spectrum antibiotics. </a:t>
            </a:r>
            <a:br>
              <a:rPr lang="en-US" sz="2400" dirty="0" smtClean="0">
                <a:latin typeface="Times New Roman" pitchFamily="18" charset="0"/>
                <a:cs typeface="Times New Roman" pitchFamily="18" charset="0"/>
              </a:rPr>
            </a:br>
            <a:r>
              <a:rPr lang="en-US" dirty="0" smtClean="0"/>
              <a:t/>
            </a:r>
            <a:br>
              <a:rPr lang="en-US" dirty="0" smtClean="0"/>
            </a:br>
            <a:endParaRPr lang="en-US" dirty="0"/>
          </a:p>
        </p:txBody>
      </p:sp>
      <p:graphicFrame>
        <p:nvGraphicFramePr>
          <p:cNvPr id="4" name="Table 3"/>
          <p:cNvGraphicFramePr>
            <a:graphicFrameLocks noGrp="1"/>
          </p:cNvGraphicFramePr>
          <p:nvPr/>
        </p:nvGraphicFramePr>
        <p:xfrm>
          <a:off x="0" y="1752600"/>
          <a:ext cx="9144000" cy="2700364"/>
        </p:xfrm>
        <a:graphic>
          <a:graphicData uri="http://schemas.openxmlformats.org/drawingml/2006/table">
            <a:tbl>
              <a:tblPr firstRow="1" bandRow="1">
                <a:tableStyleId>{3C2FFA5D-87B4-456A-9821-1D502468CF0F}</a:tableStyleId>
              </a:tblPr>
              <a:tblGrid>
                <a:gridCol w="4572000"/>
                <a:gridCol w="4572000"/>
              </a:tblGrid>
              <a:tr h="592850">
                <a:tc>
                  <a:txBody>
                    <a:bodyPr/>
                    <a:lstStyle/>
                    <a:p>
                      <a:pPr marL="0" marR="0" algn="ctr">
                        <a:lnSpc>
                          <a:spcPct val="150000"/>
                        </a:lnSpc>
                        <a:spcBef>
                          <a:spcPts val="0"/>
                        </a:spcBef>
                        <a:spcAft>
                          <a:spcPts val="0"/>
                        </a:spcAft>
                      </a:pPr>
                      <a:r>
                        <a:rPr lang="en-US" sz="1800" dirty="0">
                          <a:latin typeface="Times New Roman" pitchFamily="18" charset="0"/>
                          <a:cs typeface="Times New Roman" pitchFamily="18" charset="0"/>
                        </a:rPr>
                        <a:t>Antibiotic</a:t>
                      </a:r>
                      <a:endParaRPr lang="en-US" sz="1800" b="1" dirty="0">
                        <a:latin typeface="Times New Roman" pitchFamily="18" charset="0"/>
                        <a:ea typeface="Calibri"/>
                        <a:cs typeface="Times New Roman" pitchFamily="18" charset="0"/>
                      </a:endParaRPr>
                    </a:p>
                  </a:txBody>
                  <a:tcPr marL="68580" marR="68580" marT="0" marB="0"/>
                </a:tc>
                <a:tc>
                  <a:txBody>
                    <a:bodyPr/>
                    <a:lstStyle/>
                    <a:p>
                      <a:pPr marL="0" marR="0">
                        <a:lnSpc>
                          <a:spcPct val="150000"/>
                        </a:lnSpc>
                        <a:spcBef>
                          <a:spcPts val="0"/>
                        </a:spcBef>
                        <a:spcAft>
                          <a:spcPts val="0"/>
                        </a:spcAft>
                      </a:pPr>
                      <a:r>
                        <a:rPr lang="en-US" sz="1800" dirty="0">
                          <a:latin typeface="Times New Roman" pitchFamily="18" charset="0"/>
                          <a:cs typeface="Times New Roman" pitchFamily="18" charset="0"/>
                        </a:rPr>
                        <a:t>      Disease controlled</a:t>
                      </a:r>
                      <a:endParaRPr lang="en-US" sz="1800" b="1" dirty="0">
                        <a:latin typeface="Times New Roman" pitchFamily="18" charset="0"/>
                        <a:ea typeface="Calibri"/>
                        <a:cs typeface="Times New Roman" pitchFamily="18" charset="0"/>
                      </a:endParaRPr>
                    </a:p>
                  </a:txBody>
                  <a:tcPr marL="68580" marR="68580" marT="0" marB="0"/>
                </a:tc>
              </a:tr>
              <a:tr h="592850">
                <a:tc>
                  <a:txBody>
                    <a:bodyPr/>
                    <a:lstStyle/>
                    <a:p>
                      <a:pPr marL="0" marR="0" algn="ctr">
                        <a:lnSpc>
                          <a:spcPct val="150000"/>
                        </a:lnSpc>
                        <a:spcBef>
                          <a:spcPts val="0"/>
                        </a:spcBef>
                        <a:spcAft>
                          <a:spcPts val="0"/>
                        </a:spcAft>
                      </a:pPr>
                      <a:r>
                        <a:rPr lang="en-US" sz="1800" dirty="0">
                          <a:latin typeface="Times New Roman" pitchFamily="18" charset="0"/>
                          <a:cs typeface="Times New Roman" pitchFamily="18" charset="0"/>
                        </a:rPr>
                        <a:t>Penicillin</a:t>
                      </a:r>
                      <a:endParaRPr lang="en-US" sz="1800" b="1" dirty="0">
                        <a:latin typeface="Times New Roman" pitchFamily="18" charset="0"/>
                        <a:ea typeface="Calibri"/>
                        <a:cs typeface="Times New Roman" pitchFamily="18" charset="0"/>
                      </a:endParaRPr>
                    </a:p>
                  </a:txBody>
                  <a:tcPr marL="68580" marR="68580" marT="0" marB="0"/>
                </a:tc>
                <a:tc>
                  <a:txBody>
                    <a:bodyPr/>
                    <a:lstStyle/>
                    <a:p>
                      <a:pPr marL="0" marR="0">
                        <a:lnSpc>
                          <a:spcPct val="150000"/>
                        </a:lnSpc>
                        <a:spcBef>
                          <a:spcPts val="0"/>
                        </a:spcBef>
                        <a:spcAft>
                          <a:spcPts val="0"/>
                        </a:spcAft>
                      </a:pPr>
                      <a:r>
                        <a:rPr lang="en-US" sz="1800" dirty="0">
                          <a:latin typeface="Times New Roman" pitchFamily="18" charset="0"/>
                          <a:cs typeface="Times New Roman" pitchFamily="18" charset="0"/>
                        </a:rPr>
                        <a:t>Pneumonia, rheumatic fever, syphilis.</a:t>
                      </a:r>
                      <a:endParaRPr lang="en-US" sz="1800" b="1" dirty="0">
                        <a:latin typeface="Times New Roman" pitchFamily="18" charset="0"/>
                        <a:ea typeface="Calibri"/>
                        <a:cs typeface="Times New Roman" pitchFamily="18" charset="0"/>
                      </a:endParaRPr>
                    </a:p>
                  </a:txBody>
                  <a:tcPr marL="68580" marR="68580" marT="0" marB="0"/>
                </a:tc>
              </a:tr>
              <a:tr h="592850">
                <a:tc>
                  <a:txBody>
                    <a:bodyPr/>
                    <a:lstStyle/>
                    <a:p>
                      <a:pPr marL="0" marR="0" algn="ctr">
                        <a:lnSpc>
                          <a:spcPct val="150000"/>
                        </a:lnSpc>
                        <a:spcBef>
                          <a:spcPts val="0"/>
                        </a:spcBef>
                        <a:spcAft>
                          <a:spcPts val="0"/>
                        </a:spcAft>
                      </a:pPr>
                      <a:r>
                        <a:rPr lang="en-US" sz="1800" dirty="0">
                          <a:latin typeface="Times New Roman" pitchFamily="18" charset="0"/>
                          <a:cs typeface="Times New Roman" pitchFamily="18" charset="0"/>
                        </a:rPr>
                        <a:t>Streptomycin</a:t>
                      </a:r>
                      <a:endParaRPr lang="en-US" sz="1800" b="1" dirty="0">
                        <a:latin typeface="Times New Roman" pitchFamily="18" charset="0"/>
                        <a:ea typeface="Calibri"/>
                        <a:cs typeface="Times New Roman" pitchFamily="18" charset="0"/>
                      </a:endParaRPr>
                    </a:p>
                  </a:txBody>
                  <a:tcPr marL="68580" marR="68580" marT="0" marB="0"/>
                </a:tc>
                <a:tc>
                  <a:txBody>
                    <a:bodyPr/>
                    <a:lstStyle/>
                    <a:p>
                      <a:pPr marL="0" marR="0">
                        <a:lnSpc>
                          <a:spcPct val="150000"/>
                        </a:lnSpc>
                        <a:spcBef>
                          <a:spcPts val="0"/>
                        </a:spcBef>
                        <a:spcAft>
                          <a:spcPts val="0"/>
                        </a:spcAft>
                      </a:pPr>
                      <a:r>
                        <a:rPr lang="en-US" sz="1800" dirty="0">
                          <a:latin typeface="Times New Roman" pitchFamily="18" charset="0"/>
                          <a:cs typeface="Times New Roman" pitchFamily="18" charset="0"/>
                        </a:rPr>
                        <a:t>Tuberculosis, plague, influenza</a:t>
                      </a:r>
                      <a:endParaRPr lang="en-US" sz="1800" b="1" dirty="0">
                        <a:latin typeface="Times New Roman" pitchFamily="18" charset="0"/>
                        <a:ea typeface="Calibri"/>
                        <a:cs typeface="Times New Roman" pitchFamily="18" charset="0"/>
                      </a:endParaRPr>
                    </a:p>
                  </a:txBody>
                  <a:tcPr marL="68580" marR="68580" marT="0" marB="0"/>
                </a:tc>
              </a:tr>
              <a:tr h="921814">
                <a:tc>
                  <a:txBody>
                    <a:bodyPr/>
                    <a:lstStyle/>
                    <a:p>
                      <a:pPr marL="0" marR="0" algn="ctr">
                        <a:lnSpc>
                          <a:spcPct val="150000"/>
                        </a:lnSpc>
                        <a:spcBef>
                          <a:spcPts val="0"/>
                        </a:spcBef>
                        <a:spcAft>
                          <a:spcPts val="0"/>
                        </a:spcAft>
                      </a:pPr>
                      <a:r>
                        <a:rPr lang="en-US" sz="1800">
                          <a:latin typeface="Times New Roman" pitchFamily="18" charset="0"/>
                          <a:cs typeface="Times New Roman" pitchFamily="18" charset="0"/>
                        </a:rPr>
                        <a:t>Tetracyclines</a:t>
                      </a:r>
                      <a:endParaRPr lang="en-US" sz="1800" b="1">
                        <a:latin typeface="Times New Roman" pitchFamily="18" charset="0"/>
                        <a:ea typeface="Calibri"/>
                        <a:cs typeface="Times New Roman" pitchFamily="18" charset="0"/>
                      </a:endParaRPr>
                    </a:p>
                  </a:txBody>
                  <a:tcPr marL="68580" marR="68580" marT="0" marB="0"/>
                </a:tc>
                <a:tc>
                  <a:txBody>
                    <a:bodyPr/>
                    <a:lstStyle/>
                    <a:p>
                      <a:pPr marL="0" marR="0">
                        <a:lnSpc>
                          <a:spcPct val="150000"/>
                        </a:lnSpc>
                        <a:spcBef>
                          <a:spcPts val="0"/>
                        </a:spcBef>
                        <a:spcAft>
                          <a:spcPts val="0"/>
                        </a:spcAft>
                      </a:pPr>
                      <a:r>
                        <a:rPr lang="en-US" sz="1800" dirty="0">
                          <a:latin typeface="Times New Roman" pitchFamily="18" charset="0"/>
                          <a:cs typeface="Times New Roman" pitchFamily="18" charset="0"/>
                        </a:rPr>
                        <a:t>Pneumonia, Typhoid fever, Tuberculosis, Bronchitis and </a:t>
                      </a:r>
                      <a:r>
                        <a:rPr lang="en-US" sz="1800" dirty="0" err="1">
                          <a:latin typeface="Times New Roman" pitchFamily="18" charset="0"/>
                          <a:cs typeface="Times New Roman" pitchFamily="18" charset="0"/>
                        </a:rPr>
                        <a:t>vanereal</a:t>
                      </a:r>
                      <a:r>
                        <a:rPr lang="en-US" sz="1800" dirty="0">
                          <a:latin typeface="Times New Roman" pitchFamily="18" charset="0"/>
                          <a:cs typeface="Times New Roman" pitchFamily="18" charset="0"/>
                        </a:rPr>
                        <a:t> diseases. </a:t>
                      </a:r>
                      <a:endParaRPr lang="en-US" sz="1800" b="1" dirty="0">
                        <a:latin typeface="Times New Roman" pitchFamily="18" charset="0"/>
                        <a:ea typeface="Calibri"/>
                        <a:cs typeface="Times New Roman" pitchFamily="18" charset="0"/>
                      </a:endParaRPr>
                    </a:p>
                  </a:txBody>
                  <a:tcPr marL="68580" marR="68580" marT="0" marB="0"/>
                </a:tc>
              </a:tr>
            </a:tbl>
          </a:graphicData>
        </a:graphic>
      </p:graphicFrame>
      <p:sp>
        <p:nvSpPr>
          <p:cNvPr id="24577" name="Rectangle 1"/>
          <p:cNvSpPr>
            <a:spLocks noChangeArrowheads="1"/>
          </p:cNvSpPr>
          <p:nvPr/>
        </p:nvSpPr>
        <p:spPr bwMode="auto">
          <a:xfrm>
            <a:off x="0" y="441960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7030A0"/>
              </a:solidFill>
              <a:effectLst/>
              <a:latin typeface="Comic Sans MS" pitchFamily="66"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7030A0"/>
                </a:solidFill>
                <a:effectLst/>
                <a:latin typeface="Comic Sans MS" pitchFamily="66" charset="0"/>
                <a:ea typeface="Calibri" pitchFamily="34" charset="0"/>
                <a:cs typeface="Times New Roman" pitchFamily="18" charset="0"/>
              </a:rPr>
              <a:t>Narrow spectrum antibiotics</a:t>
            </a:r>
            <a:endParaRPr kumimoji="0" lang="en-US" sz="2400" b="0" i="0" u="none" strike="noStrike" cap="none" normalizeH="0" baseline="0" dirty="0" smtClean="0">
              <a:ln>
                <a:noFill/>
              </a:ln>
              <a:solidFill>
                <a:srgbClr val="7030A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antibiotics are specific in their action and hence active against some specific diseases. E.g.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Bacitracin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Nystatin</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7999"/>
          </a:xfrm>
        </p:spPr>
        <p:style>
          <a:lnRef idx="2">
            <a:schemeClr val="accent5"/>
          </a:lnRef>
          <a:fillRef idx="1">
            <a:schemeClr val="lt1"/>
          </a:fillRef>
          <a:effectRef idx="0">
            <a:schemeClr val="accent5"/>
          </a:effectRef>
          <a:fontRef idx="minor">
            <a:schemeClr val="dk1"/>
          </a:fontRef>
        </p:style>
        <p:txBody>
          <a:bodyPr>
            <a:noAutofit/>
          </a:bodyPr>
          <a:lstStyle/>
          <a:p>
            <a:pPr algn="l"/>
            <a:r>
              <a:rPr lang="en-US" sz="2400" b="1" u="sng" dirty="0" smtClean="0">
                <a:solidFill>
                  <a:srgbClr val="7030A0"/>
                </a:solidFill>
                <a:latin typeface="Comic Sans MS" pitchFamily="66" charset="0"/>
                <a:cs typeface="Times New Roman" pitchFamily="18" charset="0"/>
              </a:rPr>
              <a:t>Based on the type of bacteria destroyed</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Antibiotic is classified in to two types based on which type of bacteria destroyed by itself.</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Gram positive</a:t>
            </a:r>
            <a:r>
              <a:rPr lang="en-US" sz="2400" dirty="0" smtClean="0">
                <a:latin typeface="Times New Roman" pitchFamily="18" charset="0"/>
                <a:cs typeface="Times New Roman" pitchFamily="18" charset="0"/>
              </a:rPr>
              <a:t> antibiotics   ii) </a:t>
            </a:r>
            <a:r>
              <a:rPr lang="en-US" sz="2400" i="1" dirty="0" smtClean="0">
                <a:latin typeface="Times New Roman" pitchFamily="18" charset="0"/>
                <a:cs typeface="Times New Roman" pitchFamily="18" charset="0"/>
              </a:rPr>
              <a:t>Gram negative</a:t>
            </a:r>
            <a:r>
              <a:rPr lang="en-US" sz="2400" dirty="0" smtClean="0">
                <a:latin typeface="Times New Roman" pitchFamily="18" charset="0"/>
                <a:cs typeface="Times New Roman" pitchFamily="18" charset="0"/>
              </a:rPr>
              <a:t> antibiotics</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i="1" dirty="0">
                <a:solidFill>
                  <a:schemeClr val="accent2">
                    <a:lumMod val="60000"/>
                    <a:lumOff val="40000"/>
                  </a:schemeClr>
                </a:solidFill>
                <a:latin typeface="Comic Sans MS" pitchFamily="66" charset="0"/>
              </a:rPr>
              <a:t>Gram positive </a:t>
            </a:r>
            <a:r>
              <a:rPr lang="en-US" sz="2400" dirty="0" smtClean="0">
                <a:solidFill>
                  <a:schemeClr val="accent2">
                    <a:lumMod val="60000"/>
                    <a:lumOff val="40000"/>
                  </a:schemeClr>
                </a:solidFill>
                <a:latin typeface="Comic Sans MS" pitchFamily="66" charset="0"/>
              </a:rPr>
              <a:t>antibiotics</a:t>
            </a:r>
            <a:br>
              <a:rPr lang="en-US" sz="2400" dirty="0" smtClean="0">
                <a:solidFill>
                  <a:schemeClr val="accent2">
                    <a:lumMod val="60000"/>
                    <a:lumOff val="40000"/>
                  </a:schemeClr>
                </a:solidFill>
                <a:latin typeface="Comic Sans MS" pitchFamily="66" charset="0"/>
              </a:rPr>
            </a:br>
            <a:r>
              <a:rPr lang="en-US" sz="2400" dirty="0"/>
              <a:t/>
            </a:r>
            <a:br>
              <a:rPr lang="en-US" sz="2400" dirty="0"/>
            </a:br>
            <a:r>
              <a:rPr lang="en-US" sz="2400" dirty="0"/>
              <a:t>	</a:t>
            </a:r>
            <a:r>
              <a:rPr lang="en-US" sz="2400" dirty="0">
                <a:latin typeface="Times New Roman" pitchFamily="18" charset="0"/>
                <a:cs typeface="Times New Roman" pitchFamily="18" charset="0"/>
              </a:rPr>
              <a:t>These are active against </a:t>
            </a:r>
            <a:r>
              <a:rPr lang="en-US" sz="2400" i="1" dirty="0">
                <a:latin typeface="Times New Roman" pitchFamily="18" charset="0"/>
                <a:cs typeface="Times New Roman" pitchFamily="18" charset="0"/>
              </a:rPr>
              <a:t>Gram positive </a:t>
            </a:r>
            <a:r>
              <a:rPr lang="en-US" sz="2400" dirty="0">
                <a:latin typeface="Times New Roman" pitchFamily="18" charset="0"/>
                <a:cs typeface="Times New Roman" pitchFamily="18" charset="0"/>
              </a:rPr>
              <a:t>bacteria. </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E.g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Penicillins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Tetracylines</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a:t/>
            </a:r>
            <a:br>
              <a:rPr lang="en-US" sz="2400" dirty="0"/>
            </a:br>
            <a:r>
              <a:rPr lang="en-US" sz="2400" i="1" dirty="0">
                <a:solidFill>
                  <a:schemeClr val="accent2">
                    <a:lumMod val="60000"/>
                    <a:lumOff val="40000"/>
                  </a:schemeClr>
                </a:solidFill>
                <a:latin typeface="Comic Sans MS" pitchFamily="66" charset="0"/>
              </a:rPr>
              <a:t>Gram negative </a:t>
            </a:r>
            <a:r>
              <a:rPr lang="en-US" sz="2400" dirty="0" smtClean="0">
                <a:solidFill>
                  <a:schemeClr val="accent2">
                    <a:lumMod val="60000"/>
                    <a:lumOff val="40000"/>
                  </a:schemeClr>
                </a:solidFill>
                <a:latin typeface="Comic Sans MS" pitchFamily="66" charset="0"/>
              </a:rPr>
              <a:t>antibiotics</a:t>
            </a:r>
            <a:r>
              <a:rPr lang="en-US" sz="2400" dirty="0" smtClean="0">
                <a:latin typeface="Comic Sans MS" pitchFamily="66" charset="0"/>
              </a:rPr>
              <a:t/>
            </a:r>
            <a:br>
              <a:rPr lang="en-US" sz="2400" dirty="0" smtClean="0">
                <a:latin typeface="Comic Sans MS" pitchFamily="66" charset="0"/>
              </a:rPr>
            </a:br>
            <a:r>
              <a:rPr lang="en-US" sz="2400" dirty="0"/>
              <a:t/>
            </a:r>
            <a:br>
              <a:rPr lang="en-US" sz="2400" dirty="0"/>
            </a:br>
            <a:r>
              <a:rPr lang="en-US" sz="2400" dirty="0"/>
              <a:t>	</a:t>
            </a:r>
            <a:r>
              <a:rPr lang="en-US" sz="2400" dirty="0">
                <a:latin typeface="Times New Roman" pitchFamily="18" charset="0"/>
                <a:cs typeface="Times New Roman" pitchFamily="18" charset="0"/>
              </a:rPr>
              <a:t>These are active against </a:t>
            </a:r>
            <a:r>
              <a:rPr lang="en-US" sz="2400" i="1" dirty="0">
                <a:latin typeface="Times New Roman" pitchFamily="18" charset="0"/>
                <a:cs typeface="Times New Roman" pitchFamily="18" charset="0"/>
              </a:rPr>
              <a:t>Gram negative </a:t>
            </a:r>
            <a:r>
              <a:rPr lang="en-US" sz="2400" dirty="0">
                <a:latin typeface="Times New Roman" pitchFamily="18" charset="0"/>
                <a:cs typeface="Times New Roman" pitchFamily="18" charset="0"/>
              </a:rPr>
              <a:t>bacteria. </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E.g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Chloromphenicol</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219199"/>
          </a:xfrm>
        </p:spPr>
        <p:style>
          <a:lnRef idx="1">
            <a:schemeClr val="accent5"/>
          </a:lnRef>
          <a:fillRef idx="2">
            <a:schemeClr val="accent5"/>
          </a:fillRef>
          <a:effectRef idx="1">
            <a:schemeClr val="accent5"/>
          </a:effectRef>
          <a:fontRef idx="minor">
            <a:schemeClr val="dk1"/>
          </a:fontRef>
        </p:style>
        <p:txBody>
          <a:bodyPr>
            <a:normAutofit fontScale="90000"/>
          </a:bodyPr>
          <a:lstStyle/>
          <a:p>
            <a:pPr lvl="0"/>
            <a:r>
              <a:rPr lang="en-US" dirty="0" smtClean="0"/>
              <a:t/>
            </a:r>
            <a:br>
              <a:rPr lang="en-US" dirty="0" smtClean="0"/>
            </a:br>
            <a:r>
              <a:rPr lang="en-US" sz="3600" dirty="0" smtClean="0">
                <a:solidFill>
                  <a:schemeClr val="accent6">
                    <a:lumMod val="75000"/>
                  </a:schemeClr>
                </a:solidFill>
                <a:latin typeface="Comic Sans MS" pitchFamily="66" charset="0"/>
              </a:rPr>
              <a:t>Based </a:t>
            </a:r>
            <a:r>
              <a:rPr lang="en-US" sz="3600" dirty="0">
                <a:solidFill>
                  <a:schemeClr val="accent6">
                    <a:lumMod val="75000"/>
                  </a:schemeClr>
                </a:solidFill>
                <a:latin typeface="Comic Sans MS" pitchFamily="66" charset="0"/>
              </a:rPr>
              <a:t>on their chemical structure</a:t>
            </a:r>
            <a:br>
              <a:rPr lang="en-US" sz="3600" dirty="0">
                <a:solidFill>
                  <a:schemeClr val="accent6">
                    <a:lumMod val="75000"/>
                  </a:schemeClr>
                </a:solidFill>
                <a:latin typeface="Comic Sans MS" pitchFamily="66" charset="0"/>
              </a:rPr>
            </a:br>
            <a:endParaRPr lang="en-US" sz="3600" dirty="0">
              <a:solidFill>
                <a:schemeClr val="accent6">
                  <a:lumMod val="75000"/>
                </a:schemeClr>
              </a:solidFill>
              <a:latin typeface="Comic Sans MS" pitchFamily="66" charset="0"/>
            </a:endParaRPr>
          </a:p>
        </p:txBody>
      </p:sp>
      <p:sp>
        <p:nvSpPr>
          <p:cNvPr id="3" name="Subtitle 2"/>
          <p:cNvSpPr>
            <a:spLocks noGrp="1"/>
          </p:cNvSpPr>
          <p:nvPr>
            <p:ph type="subTitle" idx="1"/>
          </p:nvPr>
        </p:nvSpPr>
        <p:spPr>
          <a:xfrm>
            <a:off x="0" y="1295400"/>
            <a:ext cx="9144000" cy="5562600"/>
          </a:xfrm>
        </p:spPr>
        <p:txBody>
          <a:bodyPr/>
          <a:lstStyle/>
          <a:p>
            <a:pPr algn="just"/>
            <a:endParaRPr lang="en-US" dirty="0" smtClean="0">
              <a:solidFill>
                <a:schemeClr val="tx1"/>
              </a:solidFill>
              <a:latin typeface="Times New Roman" pitchFamily="18" charset="0"/>
              <a:cs typeface="Times New Roman" pitchFamily="18" charset="0"/>
            </a:endParaRPr>
          </a:p>
          <a:p>
            <a:pPr algn="just"/>
            <a:r>
              <a:rPr lang="en-US" dirty="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Based </a:t>
            </a:r>
            <a:r>
              <a:rPr lang="en-US" dirty="0">
                <a:solidFill>
                  <a:schemeClr val="tx1"/>
                </a:solidFill>
                <a:latin typeface="Times New Roman" pitchFamily="18" charset="0"/>
                <a:cs typeface="Times New Roman" pitchFamily="18" charset="0"/>
              </a:rPr>
              <a:t>on the structure of antibiotics classified as </a:t>
            </a:r>
            <a:r>
              <a:rPr lang="en-US" dirty="0" smtClean="0">
                <a:solidFill>
                  <a:schemeClr val="tx1"/>
                </a:solidFill>
                <a:latin typeface="Times New Roman" pitchFamily="18" charset="0"/>
                <a:cs typeface="Times New Roman" pitchFamily="18" charset="0"/>
              </a:rPr>
              <a:t>follows</a:t>
            </a:r>
          </a:p>
          <a:p>
            <a:pPr algn="just"/>
            <a:endParaRPr lang="en-US" dirty="0">
              <a:solidFill>
                <a:schemeClr val="tx1"/>
              </a:solidFill>
              <a:latin typeface="Times New Roman" pitchFamily="18" charset="0"/>
              <a:cs typeface="Times New Roman" pitchFamily="18" charset="0"/>
            </a:endParaRPr>
          </a:p>
          <a:p>
            <a:pPr lvl="0" algn="just"/>
            <a:r>
              <a:rPr lang="en-US" dirty="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i</a:t>
            </a:r>
            <a:r>
              <a:rPr lang="en-US" dirty="0" smtClean="0">
                <a:solidFill>
                  <a:schemeClr val="tx1"/>
                </a:solidFill>
                <a:latin typeface="Times New Roman" pitchFamily="18" charset="0"/>
                <a:cs typeface="Times New Roman" pitchFamily="18" charset="0"/>
              </a:rPr>
              <a:t>) Amino </a:t>
            </a:r>
            <a:r>
              <a:rPr lang="en-US" dirty="0">
                <a:solidFill>
                  <a:schemeClr val="tx1"/>
                </a:solidFill>
                <a:latin typeface="Times New Roman" pitchFamily="18" charset="0"/>
                <a:cs typeface="Times New Roman" pitchFamily="18" charset="0"/>
              </a:rPr>
              <a:t>acid congeners (e.g. </a:t>
            </a:r>
            <a:r>
              <a:rPr lang="en-US" dirty="0" err="1">
                <a:solidFill>
                  <a:schemeClr val="tx1"/>
                </a:solidFill>
                <a:latin typeface="Times New Roman" pitchFamily="18" charset="0"/>
                <a:cs typeface="Times New Roman" pitchFamily="18" charset="0"/>
              </a:rPr>
              <a:t>Chloromphenicol</a:t>
            </a:r>
            <a:r>
              <a:rPr lang="en-US" dirty="0">
                <a:solidFill>
                  <a:schemeClr val="tx1"/>
                </a:solidFill>
                <a:latin typeface="Times New Roman" pitchFamily="18" charset="0"/>
                <a:cs typeface="Times New Roman" pitchFamily="18" charset="0"/>
              </a:rPr>
              <a:t>)</a:t>
            </a:r>
          </a:p>
          <a:p>
            <a:pPr lvl="0" algn="just"/>
            <a:r>
              <a:rPr lang="en-US" dirty="0" smtClean="0">
                <a:solidFill>
                  <a:schemeClr val="tx1"/>
                </a:solidFill>
                <a:latin typeface="Times New Roman" pitchFamily="18" charset="0"/>
                <a:cs typeface="Times New Roman" pitchFamily="18" charset="0"/>
              </a:rPr>
              <a:t>	ii) β- </a:t>
            </a:r>
            <a:r>
              <a:rPr lang="en-US" dirty="0" err="1">
                <a:solidFill>
                  <a:schemeClr val="tx1"/>
                </a:solidFill>
                <a:latin typeface="Times New Roman" pitchFamily="18" charset="0"/>
                <a:cs typeface="Times New Roman" pitchFamily="18" charset="0"/>
              </a:rPr>
              <a:t>lactams</a:t>
            </a:r>
            <a:r>
              <a:rPr lang="en-US" dirty="0">
                <a:solidFill>
                  <a:schemeClr val="tx1"/>
                </a:solidFill>
                <a:latin typeface="Times New Roman" pitchFamily="18" charset="0"/>
                <a:cs typeface="Times New Roman" pitchFamily="18" charset="0"/>
              </a:rPr>
              <a:t> (e.g. </a:t>
            </a:r>
            <a:r>
              <a:rPr lang="en-US" dirty="0" err="1">
                <a:solidFill>
                  <a:schemeClr val="tx1"/>
                </a:solidFill>
                <a:latin typeface="Times New Roman" pitchFamily="18" charset="0"/>
                <a:cs typeface="Times New Roman" pitchFamily="18" charset="0"/>
              </a:rPr>
              <a:t>Penicillins</a:t>
            </a:r>
            <a:r>
              <a:rPr lang="en-US" dirty="0">
                <a:solidFill>
                  <a:schemeClr val="tx1"/>
                </a:solidFill>
                <a:latin typeface="Times New Roman" pitchFamily="18" charset="0"/>
                <a:cs typeface="Times New Roman" pitchFamily="18" charset="0"/>
              </a:rPr>
              <a:t>)</a:t>
            </a:r>
          </a:p>
          <a:p>
            <a:pPr lvl="0" algn="just"/>
            <a:r>
              <a:rPr lang="en-US" dirty="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iii) Fused </a:t>
            </a:r>
            <a:r>
              <a:rPr lang="en-US" dirty="0">
                <a:solidFill>
                  <a:schemeClr val="tx1"/>
                </a:solidFill>
                <a:latin typeface="Times New Roman" pitchFamily="18" charset="0"/>
                <a:cs typeface="Times New Roman" pitchFamily="18" charset="0"/>
              </a:rPr>
              <a:t>ring systems (</a:t>
            </a:r>
            <a:r>
              <a:rPr lang="en-US" dirty="0" err="1">
                <a:solidFill>
                  <a:schemeClr val="tx1"/>
                </a:solidFill>
                <a:latin typeface="Times New Roman" pitchFamily="18" charset="0"/>
                <a:cs typeface="Times New Roman" pitchFamily="18" charset="0"/>
              </a:rPr>
              <a:t>Tetracyclines</a:t>
            </a:r>
            <a:r>
              <a:rPr lang="en-US" dirty="0">
                <a:solidFill>
                  <a:schemeClr val="tx1"/>
                </a:solidFill>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066800"/>
          </a:xfrm>
        </p:spPr>
        <p:style>
          <a:lnRef idx="1">
            <a:schemeClr val="accent1"/>
          </a:lnRef>
          <a:fillRef idx="3">
            <a:schemeClr val="accent1"/>
          </a:fillRef>
          <a:effectRef idx="2">
            <a:schemeClr val="accent1"/>
          </a:effectRef>
          <a:fontRef idx="minor">
            <a:schemeClr val="lt1"/>
          </a:fontRef>
        </p:style>
        <p:txBody>
          <a:bodyPr/>
          <a:lstStyle/>
          <a:p>
            <a:r>
              <a:rPr lang="en-US" dirty="0" smtClean="0"/>
              <a:t>Reference books:</a:t>
            </a:r>
            <a:endParaRPr lang="en-US" dirty="0"/>
          </a:p>
        </p:txBody>
      </p:sp>
      <p:sp>
        <p:nvSpPr>
          <p:cNvPr id="3" name="Subtitle 2"/>
          <p:cNvSpPr>
            <a:spLocks noGrp="1"/>
          </p:cNvSpPr>
          <p:nvPr>
            <p:ph type="subTitle" idx="1"/>
          </p:nvPr>
        </p:nvSpPr>
        <p:spPr>
          <a:xfrm>
            <a:off x="0" y="1143000"/>
            <a:ext cx="9144000" cy="5715000"/>
          </a:xfrm>
        </p:spPr>
        <p:txBody>
          <a:bodyPr>
            <a:normAutofit/>
          </a:bodyPr>
          <a:lstStyle/>
          <a:p>
            <a:pPr lvl="0" algn="just"/>
            <a:endParaRPr lang="en-US" dirty="0" smtClean="0">
              <a:solidFill>
                <a:schemeClr val="tx1"/>
              </a:solidFill>
              <a:latin typeface="Times New Roman" pitchFamily="18" charset="0"/>
              <a:cs typeface="Times New Roman" pitchFamily="18" charset="0"/>
            </a:endParaRPr>
          </a:p>
          <a:p>
            <a:pPr lvl="0" algn="just"/>
            <a:r>
              <a:rPr lang="en-US" dirty="0" smtClean="0">
                <a:solidFill>
                  <a:schemeClr val="tx1"/>
                </a:solidFill>
                <a:latin typeface="Times New Roman" pitchFamily="18" charset="0"/>
                <a:cs typeface="Times New Roman" pitchFamily="18" charset="0"/>
              </a:rPr>
              <a:t>	B. S. </a:t>
            </a:r>
            <a:r>
              <a:rPr lang="en-US" dirty="0" err="1" smtClean="0">
                <a:solidFill>
                  <a:schemeClr val="tx1"/>
                </a:solidFill>
                <a:latin typeface="Times New Roman" pitchFamily="18" charset="0"/>
                <a:cs typeface="Times New Roman" pitchFamily="18" charset="0"/>
              </a:rPr>
              <a:t>Bahl</a:t>
            </a:r>
            <a:r>
              <a:rPr lang="en-US" dirty="0" smtClean="0">
                <a:solidFill>
                  <a:schemeClr val="tx1"/>
                </a:solidFill>
                <a:latin typeface="Times New Roman" pitchFamily="18" charset="0"/>
                <a:cs typeface="Times New Roman" pitchFamily="18" charset="0"/>
              </a:rPr>
              <a:t> and </a:t>
            </a:r>
            <a:r>
              <a:rPr lang="en-US" dirty="0" err="1" smtClean="0">
                <a:solidFill>
                  <a:schemeClr val="tx1"/>
                </a:solidFill>
                <a:latin typeface="Times New Roman" pitchFamily="18" charset="0"/>
                <a:cs typeface="Times New Roman" pitchFamily="18" charset="0"/>
              </a:rPr>
              <a:t>Arun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Bahl</a:t>
            </a:r>
            <a:r>
              <a:rPr lang="en-US" dirty="0" smtClean="0">
                <a:solidFill>
                  <a:schemeClr val="tx1"/>
                </a:solidFill>
                <a:latin typeface="Times New Roman" pitchFamily="18" charset="0"/>
                <a:cs typeface="Times New Roman" pitchFamily="18" charset="0"/>
              </a:rPr>
              <a:t> - Advanced Organic Chemistry (2009).</a:t>
            </a:r>
          </a:p>
          <a:p>
            <a:pPr lvl="0" algn="just"/>
            <a:r>
              <a:rPr lang="en-US" dirty="0" smtClean="0">
                <a:solidFill>
                  <a:schemeClr val="tx1"/>
                </a:solidFill>
                <a:latin typeface="Times New Roman" pitchFamily="18" charset="0"/>
                <a:cs typeface="Times New Roman" pitchFamily="18" charset="0"/>
              </a:rPr>
              <a:t>	</a:t>
            </a:r>
          </a:p>
          <a:p>
            <a:pPr lvl="0" algn="just"/>
            <a:r>
              <a:rPr lang="en-US" dirty="0" smtClean="0">
                <a:solidFill>
                  <a:schemeClr val="tx1"/>
                </a:solidFill>
                <a:latin typeface="Times New Roman" pitchFamily="18" charset="0"/>
                <a:cs typeface="Times New Roman" pitchFamily="18" charset="0"/>
              </a:rPr>
              <a:t>	A Text book of Organic Chemistry – </a:t>
            </a:r>
            <a:r>
              <a:rPr lang="en-US" dirty="0" err="1" smtClean="0">
                <a:solidFill>
                  <a:schemeClr val="tx1"/>
                </a:solidFill>
                <a:latin typeface="Times New Roman" pitchFamily="18" charset="0"/>
                <a:cs typeface="Times New Roman" pitchFamily="18" charset="0"/>
              </a:rPr>
              <a:t>Arun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Bahl</a:t>
            </a:r>
            <a:r>
              <a:rPr lang="en-US" dirty="0" smtClean="0">
                <a:solidFill>
                  <a:schemeClr val="tx1"/>
                </a:solidFill>
                <a:latin typeface="Times New Roman" pitchFamily="18" charset="0"/>
                <a:cs typeface="Times New Roman" pitchFamily="18" charset="0"/>
              </a:rPr>
              <a:t> and B.S. </a:t>
            </a:r>
            <a:r>
              <a:rPr lang="en-US" dirty="0" err="1" smtClean="0">
                <a:solidFill>
                  <a:schemeClr val="tx1"/>
                </a:solidFill>
                <a:latin typeface="Times New Roman" pitchFamily="18" charset="0"/>
                <a:cs typeface="Times New Roman" pitchFamily="18" charset="0"/>
              </a:rPr>
              <a:t>Bahl</a:t>
            </a:r>
            <a:r>
              <a:rPr lang="en-US" dirty="0" smtClean="0">
                <a:solidFill>
                  <a:schemeClr val="tx1"/>
                </a:solidFill>
                <a:latin typeface="Times New Roman" pitchFamily="18" charset="0"/>
                <a:cs typeface="Times New Roman" pitchFamily="18" charset="0"/>
              </a:rPr>
              <a:t> (revised edition, S. </a:t>
            </a:r>
            <a:r>
              <a:rPr lang="en-US" dirty="0" err="1" smtClean="0">
                <a:solidFill>
                  <a:schemeClr val="tx1"/>
                </a:solidFill>
                <a:latin typeface="Times New Roman" pitchFamily="18" charset="0"/>
                <a:cs typeface="Times New Roman" pitchFamily="18" charset="0"/>
              </a:rPr>
              <a:t>Chand</a:t>
            </a:r>
            <a:r>
              <a:rPr lang="en-US" dirty="0" smtClean="0">
                <a:solidFill>
                  <a:schemeClr val="tx1"/>
                </a:solidFill>
                <a:latin typeface="Times New Roman" pitchFamily="18" charset="0"/>
                <a:cs typeface="Times New Roman" pitchFamily="18" charset="0"/>
              </a:rPr>
              <a:t>, 2014).</a:t>
            </a:r>
          </a:p>
          <a:p>
            <a:pPr algn="just"/>
            <a:endParaRPr lang="en-US"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to="" calcmode="lin" valueType="num">
                                      <p:cBhvr>
                                        <p:cTn id="15" dur="1" fill="hold"/>
                                        <p:tgtEl>
                                          <p:spTgt spid="3">
                                            <p:txEl>
                                              <p:pRg st="2" end="2"/>
                                            </p:txEl>
                                          </p:spTgt>
                                        </p:tgtEl>
                                        <p:attrNameLst>
                                          <p:attrName/>
                                        </p:attrNameLst>
                                      </p:cBhvr>
                                    </p:anim>
                                  </p:childTnLst>
                                </p:cTn>
                              </p:par>
                              <p:par>
                                <p:cTn id="16" presetID="24"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to="" calcmode="lin" valueType="num">
                                      <p:cBhvr>
                                        <p:cTn id="18"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14399"/>
          </a:xfrm>
        </p:spPr>
        <p:style>
          <a:lnRef idx="1">
            <a:schemeClr val="accent5"/>
          </a:lnRef>
          <a:fillRef idx="3">
            <a:schemeClr val="accent5"/>
          </a:fillRef>
          <a:effectRef idx="2">
            <a:schemeClr val="accent5"/>
          </a:effectRef>
          <a:fontRef idx="minor">
            <a:schemeClr val="lt1"/>
          </a:fontRef>
        </p:style>
        <p:txBody>
          <a:bodyPr>
            <a:normAutofit fontScale="90000"/>
          </a:bodyPr>
          <a:lstStyle/>
          <a:p>
            <a:r>
              <a:rPr lang="en-US" sz="2800" b="1" dirty="0" smtClean="0">
                <a:latin typeface="Algerian" pitchFamily="82" charset="0"/>
              </a:rPr>
              <a:t/>
            </a:r>
            <a:br>
              <a:rPr lang="en-US" sz="2800" b="1" dirty="0" smtClean="0">
                <a:latin typeface="Algerian" pitchFamily="82" charset="0"/>
              </a:rPr>
            </a:br>
            <a:r>
              <a:rPr lang="en-US" sz="3600" b="1" dirty="0" smtClean="0">
                <a:solidFill>
                  <a:schemeClr val="bg1"/>
                </a:solidFill>
                <a:latin typeface="Algerian" pitchFamily="82" charset="0"/>
              </a:rPr>
              <a:t>Chemotherapy</a:t>
            </a:r>
            <a:r>
              <a:rPr lang="en-US" sz="3600" dirty="0">
                <a:solidFill>
                  <a:schemeClr val="bg1"/>
                </a:solidFill>
                <a:latin typeface="Algerian" pitchFamily="82" charset="0"/>
              </a:rPr>
              <a:t/>
            </a:r>
            <a:br>
              <a:rPr lang="en-US" sz="3600" dirty="0">
                <a:solidFill>
                  <a:schemeClr val="bg1"/>
                </a:solidFill>
                <a:latin typeface="Algerian" pitchFamily="82" charset="0"/>
              </a:rPr>
            </a:br>
            <a:endParaRPr lang="en-US" sz="3600" dirty="0">
              <a:solidFill>
                <a:schemeClr val="bg1"/>
              </a:solidFill>
              <a:latin typeface="Algerian" pitchFamily="82" charset="0"/>
            </a:endParaRPr>
          </a:p>
        </p:txBody>
      </p:sp>
      <p:sp>
        <p:nvSpPr>
          <p:cNvPr id="3" name="Subtitle 2"/>
          <p:cNvSpPr>
            <a:spLocks noGrp="1"/>
          </p:cNvSpPr>
          <p:nvPr>
            <p:ph type="subTitle" idx="1"/>
          </p:nvPr>
        </p:nvSpPr>
        <p:spPr>
          <a:xfrm>
            <a:off x="0" y="914400"/>
            <a:ext cx="9144000" cy="5943600"/>
          </a:xfrm>
        </p:spPr>
        <p:txBody>
          <a:bodyPr/>
          <a:lstStyle/>
          <a:p>
            <a:pPr algn="just"/>
            <a:r>
              <a:rPr lang="en-US" b="1" dirty="0" smtClean="0">
                <a:solidFill>
                  <a:srgbClr val="C00000"/>
                </a:solidFill>
                <a:latin typeface="Aparajita" pitchFamily="34" charset="0"/>
                <a:cs typeface="Aparajita" pitchFamily="34" charset="0"/>
              </a:rPr>
              <a:t>Definition</a:t>
            </a:r>
          </a:p>
          <a:p>
            <a:pPr lvl="1" algn="just"/>
            <a:r>
              <a:rPr lang="en-US" dirty="0" smtClean="0">
                <a:solidFill>
                  <a:schemeClr val="tx1"/>
                </a:solidFill>
                <a:latin typeface="Times New Roman" pitchFamily="18" charset="0"/>
                <a:cs typeface="Times New Roman" pitchFamily="18" charset="0"/>
              </a:rPr>
              <a:t>	Paul </a:t>
            </a:r>
            <a:r>
              <a:rPr lang="en-US" dirty="0" err="1" smtClean="0">
                <a:solidFill>
                  <a:schemeClr val="tx1"/>
                </a:solidFill>
                <a:latin typeface="Times New Roman" pitchFamily="18" charset="0"/>
                <a:cs typeface="Times New Roman" pitchFamily="18" charset="0"/>
              </a:rPr>
              <a:t>Ehrich</a:t>
            </a:r>
            <a:r>
              <a:rPr lang="en-US" dirty="0" smtClean="0">
                <a:solidFill>
                  <a:schemeClr val="tx1"/>
                </a:solidFill>
                <a:latin typeface="Times New Roman" pitchFamily="18" charset="0"/>
                <a:cs typeface="Times New Roman" pitchFamily="18" charset="0"/>
              </a:rPr>
              <a:t> defined chemotherapy (Chemo- chemicals; therapy- treatment) as the use of drugs to injure the invading organism without causing injury to host.</a:t>
            </a:r>
          </a:p>
          <a:p>
            <a:pPr algn="l"/>
            <a:r>
              <a:rPr lang="en-US" sz="2800" b="1" dirty="0">
                <a:solidFill>
                  <a:srgbClr val="C00000"/>
                </a:solidFill>
                <a:latin typeface="Aparajita" pitchFamily="34" charset="0"/>
                <a:cs typeface="Aparajita" pitchFamily="34" charset="0"/>
              </a:rPr>
              <a:t>Chemotherapeutic agents (or) drugs</a:t>
            </a:r>
            <a:endParaRPr lang="en-US" sz="2800" dirty="0">
              <a:solidFill>
                <a:srgbClr val="C00000"/>
              </a:solidFill>
              <a:latin typeface="Aparajita" pitchFamily="34" charset="0"/>
              <a:cs typeface="Aparajita" pitchFamily="34" charset="0"/>
            </a:endParaRPr>
          </a:p>
          <a:p>
            <a:pPr>
              <a:buFont typeface="Wingdings" pitchFamily="2" charset="2"/>
              <a:buChar char="Ø"/>
            </a:pPr>
            <a:r>
              <a:rPr lang="en-US" dirty="0">
                <a:solidFill>
                  <a:schemeClr val="tx1"/>
                </a:solidFill>
              </a:rPr>
              <a:t>	</a:t>
            </a:r>
            <a:r>
              <a:rPr lang="en-US" sz="2800" dirty="0">
                <a:solidFill>
                  <a:schemeClr val="tx1"/>
                </a:solidFill>
                <a:latin typeface="Times New Roman" pitchFamily="18" charset="0"/>
                <a:cs typeface="Times New Roman" pitchFamily="18" charset="0"/>
              </a:rPr>
              <a:t>The chemical substance so are employed are referred as chemotherapeutic agent (or) drug. E.g. </a:t>
            </a:r>
            <a:r>
              <a:rPr lang="en-US" sz="2800" dirty="0" err="1" smtClean="0">
                <a:solidFill>
                  <a:schemeClr val="tx1"/>
                </a:solidFill>
                <a:latin typeface="Times New Roman" pitchFamily="18" charset="0"/>
                <a:cs typeface="Times New Roman" pitchFamily="18" charset="0"/>
              </a:rPr>
              <a:t>Sulphanilamide</a:t>
            </a:r>
            <a:r>
              <a:rPr lang="en-US" sz="2800" dirty="0" smtClean="0">
                <a:solidFill>
                  <a:schemeClr val="tx1"/>
                </a:solidFill>
                <a:latin typeface="Times New Roman" pitchFamily="18" charset="0"/>
                <a:cs typeface="Times New Roman" pitchFamily="18" charset="0"/>
              </a:rPr>
              <a:t>.</a:t>
            </a:r>
            <a:endParaRPr lang="en-US" sz="2800" dirty="0">
              <a:solidFill>
                <a:schemeClr val="tx1"/>
              </a:solidFill>
              <a:latin typeface="Times New Roman" pitchFamily="18" charset="0"/>
              <a:cs typeface="Times New Roman" pitchFamily="18" charset="0"/>
            </a:endParaRPr>
          </a:p>
          <a:p>
            <a:pPr algn="l"/>
            <a:r>
              <a:rPr lang="en-US" sz="2800" b="1" dirty="0">
                <a:solidFill>
                  <a:schemeClr val="accent2"/>
                </a:solidFill>
                <a:latin typeface="Aparajita" pitchFamily="34" charset="0"/>
                <a:cs typeface="Aparajita" pitchFamily="34" charset="0"/>
              </a:rPr>
              <a:t>Disinfectants</a:t>
            </a:r>
            <a:endParaRPr lang="en-US" sz="2800" dirty="0">
              <a:solidFill>
                <a:schemeClr val="accent2"/>
              </a:solidFill>
              <a:latin typeface="Aparajita" pitchFamily="34" charset="0"/>
              <a:cs typeface="Aparajita" pitchFamily="34" charset="0"/>
            </a:endParaRPr>
          </a:p>
          <a:p>
            <a:pPr algn="just">
              <a:buFont typeface="Wingdings" pitchFamily="2" charset="2"/>
              <a:buChar char="Ø"/>
            </a:pPr>
            <a:r>
              <a:rPr lang="en-US" sz="2800" dirty="0">
                <a:solidFill>
                  <a:schemeClr val="tx1"/>
                </a:solidFill>
              </a:rPr>
              <a:t>	</a:t>
            </a:r>
            <a:r>
              <a:rPr lang="en-US" sz="2800" dirty="0">
                <a:solidFill>
                  <a:schemeClr val="tx1"/>
                </a:solidFill>
                <a:latin typeface="Times New Roman" pitchFamily="18" charset="0"/>
                <a:cs typeface="Times New Roman" pitchFamily="18" charset="0"/>
              </a:rPr>
              <a:t>Disinfectants are defined as “chemicals which are destroying infectious, organisms; but they are tend to destroy host”. E.g. Phenol, Iodine, Formaldehyde.</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219199"/>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dirty="0" smtClean="0"/>
              <a:t/>
            </a:r>
            <a:br>
              <a:rPr lang="en-US" dirty="0" smtClean="0"/>
            </a:br>
            <a:r>
              <a:rPr lang="en-US" sz="3600" b="1" dirty="0" smtClean="0">
                <a:solidFill>
                  <a:srgbClr val="0070C0"/>
                </a:solidFill>
                <a:latin typeface="Aparajita" pitchFamily="34" charset="0"/>
                <a:cs typeface="Aparajita" pitchFamily="34" charset="0"/>
              </a:rPr>
              <a:t>SULPHA </a:t>
            </a:r>
            <a:r>
              <a:rPr lang="en-US" sz="3600" b="1" dirty="0">
                <a:solidFill>
                  <a:srgbClr val="0070C0"/>
                </a:solidFill>
                <a:latin typeface="Aparajita" pitchFamily="34" charset="0"/>
                <a:cs typeface="Aparajita" pitchFamily="34" charset="0"/>
              </a:rPr>
              <a:t>DRUGS (OR) ANTIBACTERIALS</a:t>
            </a:r>
            <a:br>
              <a:rPr lang="en-US" sz="3600" b="1" dirty="0">
                <a:solidFill>
                  <a:srgbClr val="0070C0"/>
                </a:solidFill>
                <a:latin typeface="Aparajita" pitchFamily="34" charset="0"/>
                <a:cs typeface="Aparajita" pitchFamily="34" charset="0"/>
              </a:rPr>
            </a:br>
            <a:endParaRPr lang="en-US" sz="3600" b="1" dirty="0">
              <a:solidFill>
                <a:srgbClr val="0070C0"/>
              </a:solidFill>
              <a:latin typeface="Aparajita" pitchFamily="34" charset="0"/>
              <a:cs typeface="Aparajita" pitchFamily="34" charset="0"/>
            </a:endParaRPr>
          </a:p>
        </p:txBody>
      </p:sp>
      <p:sp>
        <p:nvSpPr>
          <p:cNvPr id="3" name="Subtitle 2"/>
          <p:cNvSpPr>
            <a:spLocks noGrp="1"/>
          </p:cNvSpPr>
          <p:nvPr>
            <p:ph type="subTitle" idx="1"/>
          </p:nvPr>
        </p:nvSpPr>
        <p:spPr>
          <a:xfrm>
            <a:off x="0" y="1219200"/>
            <a:ext cx="9144000" cy="5638800"/>
          </a:xfrm>
        </p:spPr>
        <p:txBody>
          <a:bodyPr/>
          <a:lstStyle/>
          <a:p>
            <a:pPr algn="just">
              <a:buFont typeface="Wingdings" pitchFamily="2" charset="2"/>
              <a:buChar char="Ø"/>
            </a:pPr>
            <a:r>
              <a:rPr lang="en-US" sz="2800" dirty="0" smtClean="0">
                <a:solidFill>
                  <a:schemeClr val="tx1"/>
                </a:solidFill>
                <a:latin typeface="Times New Roman" pitchFamily="18" charset="0"/>
                <a:cs typeface="Times New Roman" pitchFamily="18" charset="0"/>
              </a:rPr>
              <a:t>It’s a synthetic chemotherapeutic agent, contains </a:t>
            </a:r>
            <a:r>
              <a:rPr lang="en-US" sz="2800" b="1" dirty="0" err="1" smtClean="0">
                <a:solidFill>
                  <a:srgbClr val="0070C0"/>
                </a:solidFill>
                <a:latin typeface="Times New Roman" pitchFamily="18" charset="0"/>
                <a:cs typeface="Times New Roman" pitchFamily="18" charset="0"/>
              </a:rPr>
              <a:t>sulphonamide</a:t>
            </a:r>
            <a:r>
              <a:rPr lang="en-US" sz="2800" dirty="0" smtClean="0">
                <a:solidFill>
                  <a:schemeClr val="tx1"/>
                </a:solidFill>
                <a:latin typeface="Times New Roman" pitchFamily="18" charset="0"/>
                <a:cs typeface="Times New Roman" pitchFamily="18" charset="0"/>
              </a:rPr>
              <a:t> group </a:t>
            </a:r>
            <a:r>
              <a:rPr lang="en-US" sz="2800" b="1" dirty="0" smtClean="0">
                <a:solidFill>
                  <a:srgbClr val="0070C0"/>
                </a:solidFill>
                <a:latin typeface="Times New Roman" pitchFamily="18" charset="0"/>
                <a:cs typeface="Times New Roman" pitchFamily="18" charset="0"/>
              </a:rPr>
              <a:t>(-SO</a:t>
            </a:r>
            <a:r>
              <a:rPr lang="en-US" sz="2800" b="1" baseline="-25000" dirty="0" smtClean="0">
                <a:solidFill>
                  <a:srgbClr val="0070C0"/>
                </a:solidFill>
                <a:latin typeface="Times New Roman" pitchFamily="18" charset="0"/>
                <a:cs typeface="Times New Roman" pitchFamily="18" charset="0"/>
              </a:rPr>
              <a:t>2</a:t>
            </a:r>
            <a:r>
              <a:rPr lang="en-US" sz="2800" b="1" dirty="0" smtClean="0">
                <a:solidFill>
                  <a:srgbClr val="0070C0"/>
                </a:solidFill>
                <a:latin typeface="Times New Roman" pitchFamily="18" charset="0"/>
                <a:cs typeface="Times New Roman" pitchFamily="18" charset="0"/>
              </a:rPr>
              <a:t>NH</a:t>
            </a:r>
            <a:r>
              <a:rPr lang="en-US" sz="2800" b="1" baseline="-25000" dirty="0" smtClean="0">
                <a:solidFill>
                  <a:srgbClr val="0070C0"/>
                </a:solidFill>
                <a:latin typeface="Times New Roman" pitchFamily="18" charset="0"/>
                <a:cs typeface="Times New Roman" pitchFamily="18" charset="0"/>
              </a:rPr>
              <a:t>2</a:t>
            </a:r>
            <a:r>
              <a:rPr lang="en-US" sz="2800" b="1" dirty="0" smtClean="0">
                <a:solidFill>
                  <a:srgbClr val="0070C0"/>
                </a:solidFill>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Sulpha drugs are used to cure bacterial infections. So it’s called as antibacterial &amp; they are </a:t>
            </a:r>
            <a:r>
              <a:rPr lang="en-US" sz="2800" b="1" i="1" dirty="0" smtClean="0">
                <a:solidFill>
                  <a:srgbClr val="0070C0"/>
                </a:solidFill>
                <a:latin typeface="Times New Roman" pitchFamily="18" charset="0"/>
                <a:cs typeface="Times New Roman" pitchFamily="18" charset="0"/>
              </a:rPr>
              <a:t>bacteriostatic</a:t>
            </a:r>
            <a:r>
              <a:rPr lang="en-US" sz="2800" i="1" dirty="0" smtClean="0">
                <a:solidFill>
                  <a:schemeClr val="tx1"/>
                </a:solidFill>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not Bactericide.</a:t>
            </a:r>
          </a:p>
          <a:p>
            <a:pPr algn="just">
              <a:buFont typeface="Wingdings" pitchFamily="2" charset="2"/>
              <a:buChar char="Ø"/>
            </a:pPr>
            <a:r>
              <a:rPr lang="en-US" sz="2800" b="1" u="sng" dirty="0" smtClean="0">
                <a:solidFill>
                  <a:schemeClr val="tx2"/>
                </a:solidFill>
                <a:latin typeface="Aparajita" pitchFamily="34" charset="0"/>
                <a:cs typeface="Aparajita" pitchFamily="34" charset="0"/>
              </a:rPr>
              <a:t>Preparation </a:t>
            </a:r>
            <a:r>
              <a:rPr lang="en-US" sz="2800" b="1" u="sng" dirty="0">
                <a:solidFill>
                  <a:schemeClr val="tx2"/>
                </a:solidFill>
                <a:latin typeface="Aparajita" pitchFamily="34" charset="0"/>
                <a:cs typeface="Aparajita" pitchFamily="34" charset="0"/>
              </a:rPr>
              <a:t>of </a:t>
            </a:r>
            <a:r>
              <a:rPr lang="en-US" sz="2800" b="1" u="sng" dirty="0" err="1" smtClean="0">
                <a:solidFill>
                  <a:schemeClr val="tx2"/>
                </a:solidFill>
                <a:latin typeface="Aparajita" pitchFamily="34" charset="0"/>
                <a:cs typeface="Aparajita" pitchFamily="34" charset="0"/>
              </a:rPr>
              <a:t>suphanilamide</a:t>
            </a:r>
            <a:endParaRPr lang="en-US" sz="2800" b="1" u="sng" dirty="0">
              <a:solidFill>
                <a:schemeClr val="tx2"/>
              </a:solidFill>
              <a:latin typeface="Aparajita" pitchFamily="34" charset="0"/>
              <a:cs typeface="Aparajita" pitchFamily="34" charset="0"/>
            </a:endParaRPr>
          </a:p>
          <a:p>
            <a:pPr algn="just"/>
            <a:endParaRPr lang="en-US" sz="2800" b="1" u="sng" dirty="0">
              <a:solidFill>
                <a:schemeClr val="tx2"/>
              </a:solidFill>
              <a:latin typeface="Aparajita" pitchFamily="34" charset="0"/>
              <a:cs typeface="Aparajita" pitchFamily="34" charset="0"/>
            </a:endParaRPr>
          </a:p>
        </p:txBody>
      </p:sp>
      <p:graphicFrame>
        <p:nvGraphicFramePr>
          <p:cNvPr id="1028" name="Object 4"/>
          <p:cNvGraphicFramePr>
            <a:graphicFrameLocks noChangeAspect="1"/>
          </p:cNvGraphicFramePr>
          <p:nvPr/>
        </p:nvGraphicFramePr>
        <p:xfrm>
          <a:off x="0" y="4114800"/>
          <a:ext cx="9144000" cy="2743200"/>
        </p:xfrm>
        <a:graphic>
          <a:graphicData uri="http://schemas.openxmlformats.org/presentationml/2006/ole">
            <p:oleObj spid="_x0000_s1028" name="CS ChemDraw Drawing" r:id="rId3" imgW="5216337" imgH="1423090" progId="">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599"/>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b="1" dirty="0" smtClean="0"/>
              <a:t/>
            </a:r>
            <a:br>
              <a:rPr lang="en-US" b="1" dirty="0" smtClean="0"/>
            </a:br>
            <a:r>
              <a:rPr lang="en-US" sz="3600" b="1" dirty="0" err="1" smtClean="0">
                <a:solidFill>
                  <a:schemeClr val="tx2"/>
                </a:solidFill>
                <a:latin typeface="Aparajita" pitchFamily="34" charset="0"/>
                <a:cs typeface="Aparajita" pitchFamily="34" charset="0"/>
              </a:rPr>
              <a:t>Sulphadiazine</a:t>
            </a:r>
            <a:r>
              <a:rPr lang="en-US" sz="3600" b="1" dirty="0">
                <a:solidFill>
                  <a:schemeClr val="tx2"/>
                </a:solidFill>
                <a:latin typeface="Aparajita" pitchFamily="34" charset="0"/>
                <a:cs typeface="Aparajita" pitchFamily="34" charset="0"/>
              </a:rPr>
              <a:t/>
            </a:r>
            <a:br>
              <a:rPr lang="en-US" sz="3600" b="1" dirty="0">
                <a:solidFill>
                  <a:schemeClr val="tx2"/>
                </a:solidFill>
                <a:latin typeface="Aparajita" pitchFamily="34" charset="0"/>
                <a:cs typeface="Aparajita" pitchFamily="34" charset="0"/>
              </a:rPr>
            </a:br>
            <a:endParaRPr lang="en-US" sz="3600" b="1" dirty="0">
              <a:solidFill>
                <a:schemeClr val="tx2"/>
              </a:solidFill>
              <a:latin typeface="Aparajita" pitchFamily="34" charset="0"/>
              <a:cs typeface="Aparajita" pitchFamily="34" charset="0"/>
            </a:endParaRPr>
          </a:p>
        </p:txBody>
      </p:sp>
      <p:sp>
        <p:nvSpPr>
          <p:cNvPr id="3" name="Subtitle 2"/>
          <p:cNvSpPr>
            <a:spLocks noGrp="1"/>
          </p:cNvSpPr>
          <p:nvPr>
            <p:ph type="subTitle" idx="1"/>
          </p:nvPr>
        </p:nvSpPr>
        <p:spPr>
          <a:xfrm>
            <a:off x="0" y="609600"/>
            <a:ext cx="9144000" cy="6248400"/>
          </a:xfrm>
        </p:spPr>
        <p:txBody>
          <a:bodyPr/>
          <a:lstStyle/>
          <a:p>
            <a:pPr algn="l"/>
            <a:endParaRPr lang="en-US" dirty="0"/>
          </a:p>
          <a:p>
            <a:pPr algn="l"/>
            <a:r>
              <a:rPr lang="en-US" dirty="0" smtClean="0"/>
              <a:t>                         </a:t>
            </a:r>
          </a:p>
          <a:p>
            <a:endParaRPr lang="en-US" dirty="0" smtClean="0"/>
          </a:p>
          <a:p>
            <a:pPr algn="just"/>
            <a:endParaRPr lang="en-US" sz="1800" dirty="0">
              <a:solidFill>
                <a:schemeClr val="tx2"/>
              </a:solidFill>
              <a:latin typeface="Times New Roman" pitchFamily="18" charset="0"/>
              <a:cs typeface="Times New Roman" pitchFamily="18" charset="0"/>
            </a:endParaRPr>
          </a:p>
          <a:p>
            <a:pPr algn="just"/>
            <a:endParaRPr lang="en-US" sz="1800" dirty="0">
              <a:solidFill>
                <a:schemeClr val="tx2"/>
              </a:solidFill>
              <a:latin typeface="Times New Roman" pitchFamily="18" charset="0"/>
              <a:cs typeface="Times New Roman" pitchFamily="18" charset="0"/>
            </a:endParaRPr>
          </a:p>
        </p:txBody>
      </p:sp>
      <p:sp>
        <p:nvSpPr>
          <p:cNvPr id="2054" name="Rectangle 6"/>
          <p:cNvSpPr>
            <a:spLocks noChangeArrowheads="1"/>
          </p:cNvSpPr>
          <p:nvPr/>
        </p:nvSpPr>
        <p:spPr bwMode="auto">
          <a:xfrm>
            <a:off x="0" y="3657600"/>
            <a:ext cx="9144000" cy="3785652"/>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2"/>
                </a:solidFill>
                <a:effectLst/>
                <a:latin typeface="Aparajita" pitchFamily="34" charset="0"/>
                <a:ea typeface="Calibri" pitchFamily="34" charset="0"/>
                <a:cs typeface="Aparajita" pitchFamily="34" charset="0"/>
              </a:rPr>
              <a:t>Applications of sulpha drugs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Sulpha drugs has been used in the treatment of various diseases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such as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lang="en-US" sz="2400" dirty="0">
                <a:solidFill>
                  <a:schemeClr val="tx1"/>
                </a:solidFill>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Pneumonia, influenza, typhoid, malaria, dysentery, ulcer, urinary infections, throat infections and syphilis.</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endParaRPr lang="en-US" sz="2400" dirty="0">
              <a:solidFill>
                <a:schemeClr val="tx1"/>
              </a:solidFill>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2055" name="Object 7"/>
          <p:cNvGraphicFramePr>
            <a:graphicFrameLocks noChangeAspect="1"/>
          </p:cNvGraphicFramePr>
          <p:nvPr/>
        </p:nvGraphicFramePr>
        <p:xfrm>
          <a:off x="0" y="762000"/>
          <a:ext cx="9144001" cy="2819400"/>
        </p:xfrm>
        <a:graphic>
          <a:graphicData uri="http://schemas.openxmlformats.org/presentationml/2006/ole">
            <p:oleObj spid="_x0000_s2055" name="CS ChemDraw Drawing" r:id="rId3" imgW="5845840" imgH="1336171" progId="">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838199"/>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b="1" dirty="0" smtClean="0"/>
              <a:t/>
            </a:r>
            <a:br>
              <a:rPr lang="en-US" b="1" dirty="0" smtClean="0"/>
            </a:br>
            <a:r>
              <a:rPr lang="en-US" sz="3600" b="1" dirty="0" smtClean="0">
                <a:solidFill>
                  <a:schemeClr val="accent1"/>
                </a:solidFill>
                <a:latin typeface="Algerian" pitchFamily="82" charset="0"/>
              </a:rPr>
              <a:t>ANTIMALARIALS</a:t>
            </a:r>
            <a:r>
              <a:rPr lang="en-US" sz="3600" dirty="0">
                <a:solidFill>
                  <a:schemeClr val="accent1"/>
                </a:solidFill>
                <a:latin typeface="Algerian" pitchFamily="82" charset="0"/>
              </a:rPr>
              <a:t/>
            </a:r>
            <a:br>
              <a:rPr lang="en-US" sz="3600" dirty="0">
                <a:solidFill>
                  <a:schemeClr val="accent1"/>
                </a:solidFill>
                <a:latin typeface="Algerian" pitchFamily="82" charset="0"/>
              </a:rPr>
            </a:br>
            <a:endParaRPr lang="en-US" sz="3600" dirty="0">
              <a:solidFill>
                <a:schemeClr val="accent1"/>
              </a:solidFill>
              <a:latin typeface="Algerian" pitchFamily="82" charset="0"/>
            </a:endParaRPr>
          </a:p>
        </p:txBody>
      </p:sp>
      <p:sp>
        <p:nvSpPr>
          <p:cNvPr id="3" name="Subtitle 2"/>
          <p:cNvSpPr>
            <a:spLocks noGrp="1"/>
          </p:cNvSpPr>
          <p:nvPr>
            <p:ph type="subTitle" idx="1"/>
          </p:nvPr>
        </p:nvSpPr>
        <p:spPr>
          <a:xfrm>
            <a:off x="0" y="838200"/>
            <a:ext cx="9144000" cy="6019800"/>
          </a:xfrm>
        </p:spPr>
        <p:txBody>
          <a:bodyPr/>
          <a:lstStyle/>
          <a:p>
            <a:pPr lvl="1" algn="just">
              <a:buFont typeface="Wingdings" pitchFamily="2" charset="2"/>
              <a:buChar char="Ø"/>
            </a:pPr>
            <a:r>
              <a:rPr lang="en-US" sz="2400" dirty="0">
                <a:solidFill>
                  <a:schemeClr val="tx1"/>
                </a:solidFill>
                <a:latin typeface="Times New Roman" pitchFamily="18" charset="0"/>
                <a:cs typeface="Times New Roman" pitchFamily="18" charset="0"/>
              </a:rPr>
              <a:t>Drugs used against malarial parasites are called </a:t>
            </a:r>
            <a:r>
              <a:rPr lang="en-US" sz="2400" dirty="0" err="1" smtClean="0">
                <a:solidFill>
                  <a:schemeClr val="tx1"/>
                </a:solidFill>
                <a:latin typeface="Times New Roman" pitchFamily="18" charset="0"/>
                <a:cs typeface="Times New Roman" pitchFamily="18" charset="0"/>
              </a:rPr>
              <a:t>antimalarials</a:t>
            </a:r>
            <a:r>
              <a:rPr lang="en-US" sz="2400" dirty="0" smtClean="0">
                <a:solidFill>
                  <a:schemeClr val="tx1"/>
                </a:solidFill>
                <a:latin typeface="Times New Roman" pitchFamily="18" charset="0"/>
                <a:cs typeface="Times New Roman" pitchFamily="18" charset="0"/>
              </a:rPr>
              <a:t>.</a:t>
            </a:r>
          </a:p>
          <a:p>
            <a:pPr lvl="1" algn="just"/>
            <a:endParaRPr lang="en-US" sz="2400" dirty="0" smtClean="0">
              <a:solidFill>
                <a:schemeClr val="tx1"/>
              </a:solidFill>
              <a:latin typeface="Times New Roman" pitchFamily="18" charset="0"/>
              <a:cs typeface="Times New Roman" pitchFamily="18" charset="0"/>
            </a:endParaRPr>
          </a:p>
          <a:p>
            <a:pPr lvl="1" algn="just">
              <a:buFont typeface="Wingdings" pitchFamily="2" charset="2"/>
              <a:buChar char="Ø"/>
            </a:pPr>
            <a:r>
              <a:rPr lang="en-US" sz="2400" dirty="0">
                <a:solidFill>
                  <a:schemeClr val="tx1"/>
                </a:solidFill>
                <a:latin typeface="Times New Roman" pitchFamily="18" charset="0"/>
                <a:cs typeface="Times New Roman" pitchFamily="18" charset="0"/>
              </a:rPr>
              <a:t>Malaria is caused by the protozoa </a:t>
            </a:r>
            <a:r>
              <a:rPr lang="en-US" sz="2400" i="1" dirty="0" smtClean="0">
                <a:solidFill>
                  <a:schemeClr val="tx1"/>
                </a:solidFill>
                <a:latin typeface="Times New Roman" pitchFamily="18" charset="0"/>
                <a:cs typeface="Times New Roman" pitchFamily="18" charset="0"/>
              </a:rPr>
              <a:t>Plasmodium.</a:t>
            </a:r>
          </a:p>
          <a:p>
            <a:pPr algn="just"/>
            <a:endParaRPr lang="en-US" sz="2800" i="1" dirty="0" smtClean="0">
              <a:solidFill>
                <a:schemeClr val="tx1"/>
              </a:solidFill>
              <a:latin typeface="Times New Roman" pitchFamily="18" charset="0"/>
              <a:cs typeface="Times New Roman" pitchFamily="18" charset="0"/>
            </a:endParaRPr>
          </a:p>
          <a:p>
            <a:pPr lvl="1" algn="just">
              <a:buFont typeface="Wingdings" pitchFamily="2" charset="2"/>
              <a:buChar char="Ø"/>
            </a:pPr>
            <a:r>
              <a:rPr lang="en-US" sz="2400" dirty="0">
                <a:solidFill>
                  <a:schemeClr val="tx1"/>
                </a:solidFill>
                <a:latin typeface="Times New Roman" pitchFamily="18" charset="0"/>
                <a:cs typeface="Times New Roman" pitchFamily="18" charset="0"/>
              </a:rPr>
              <a:t>Most effective </a:t>
            </a:r>
            <a:r>
              <a:rPr lang="en-US" sz="2400" dirty="0" err="1">
                <a:solidFill>
                  <a:schemeClr val="tx1"/>
                </a:solidFill>
                <a:latin typeface="Times New Roman" pitchFamily="18" charset="0"/>
                <a:cs typeface="Times New Roman" pitchFamily="18" charset="0"/>
              </a:rPr>
              <a:t>antimalarial</a:t>
            </a:r>
            <a:r>
              <a:rPr lang="en-US" sz="2400" dirty="0">
                <a:solidFill>
                  <a:schemeClr val="tx1"/>
                </a:solidFill>
                <a:latin typeface="Times New Roman" pitchFamily="18" charset="0"/>
                <a:cs typeface="Times New Roman" pitchFamily="18" charset="0"/>
              </a:rPr>
              <a:t> drug is “</a:t>
            </a:r>
            <a:r>
              <a:rPr lang="en-US" sz="2400" dirty="0" err="1">
                <a:solidFill>
                  <a:schemeClr val="tx1"/>
                </a:solidFill>
                <a:latin typeface="Times New Roman" pitchFamily="18" charset="0"/>
                <a:cs typeface="Times New Roman" pitchFamily="18" charset="0"/>
              </a:rPr>
              <a:t>qunine</a:t>
            </a:r>
            <a:r>
              <a:rPr lang="en-US" sz="2400" dirty="0">
                <a:solidFill>
                  <a:schemeClr val="tx1"/>
                </a:solidFill>
                <a:latin typeface="Times New Roman" pitchFamily="18" charset="0"/>
                <a:cs typeface="Times New Roman" pitchFamily="18" charset="0"/>
              </a:rPr>
              <a:t>” which is obtained from the extract of “</a:t>
            </a:r>
            <a:r>
              <a:rPr lang="en-US" sz="2400" i="1" dirty="0" err="1">
                <a:solidFill>
                  <a:schemeClr val="tx1"/>
                </a:solidFill>
                <a:latin typeface="Times New Roman" pitchFamily="18" charset="0"/>
                <a:cs typeface="Times New Roman" pitchFamily="18" charset="0"/>
              </a:rPr>
              <a:t>Chincona</a:t>
            </a:r>
            <a:r>
              <a:rPr lang="en-US" sz="2400" dirty="0">
                <a:solidFill>
                  <a:schemeClr val="tx1"/>
                </a:solidFill>
                <a:latin typeface="Times New Roman" pitchFamily="18" charset="0"/>
                <a:cs typeface="Times New Roman" pitchFamily="18" charset="0"/>
              </a:rPr>
              <a:t> bark</a:t>
            </a:r>
            <a:r>
              <a:rPr lang="en-US" sz="2400" dirty="0" smtClean="0">
                <a:solidFill>
                  <a:schemeClr val="tx1"/>
                </a:solidFill>
                <a:latin typeface="Times New Roman" pitchFamily="18" charset="0"/>
                <a:cs typeface="Times New Roman" pitchFamily="18" charset="0"/>
              </a:rPr>
              <a:t>”.</a:t>
            </a:r>
          </a:p>
          <a:p>
            <a:pPr lvl="1" algn="just"/>
            <a:endParaRPr lang="en-US" sz="2400" dirty="0" smtClean="0">
              <a:solidFill>
                <a:schemeClr val="tx1"/>
              </a:solidFill>
              <a:latin typeface="Times New Roman" pitchFamily="18" charset="0"/>
              <a:cs typeface="Times New Roman" pitchFamily="18" charset="0"/>
            </a:endParaRPr>
          </a:p>
          <a:p>
            <a:pPr algn="just">
              <a:buFont typeface="Wingdings" pitchFamily="2" charset="2"/>
              <a:buChar char="Ø"/>
            </a:pPr>
            <a:r>
              <a:rPr lang="en-US" sz="2800" b="1" u="sng" dirty="0">
                <a:solidFill>
                  <a:schemeClr val="tx2"/>
                </a:solidFill>
                <a:latin typeface="Aparajita" pitchFamily="34" charset="0"/>
                <a:cs typeface="Aparajita" pitchFamily="34" charset="0"/>
              </a:rPr>
              <a:t>Some synthetic </a:t>
            </a:r>
            <a:r>
              <a:rPr lang="en-US" sz="2800" b="1" u="sng" dirty="0" err="1">
                <a:solidFill>
                  <a:schemeClr val="tx2"/>
                </a:solidFill>
                <a:latin typeface="Aparajita" pitchFamily="34" charset="0"/>
                <a:cs typeface="Aparajita" pitchFamily="34" charset="0"/>
              </a:rPr>
              <a:t>antimalarial</a:t>
            </a:r>
            <a:r>
              <a:rPr lang="en-US" sz="2800" b="1" u="sng" dirty="0">
                <a:solidFill>
                  <a:schemeClr val="tx2"/>
                </a:solidFill>
                <a:latin typeface="Aparajita" pitchFamily="34" charset="0"/>
                <a:cs typeface="Aparajita" pitchFamily="34" charset="0"/>
              </a:rPr>
              <a:t> drugs </a:t>
            </a:r>
            <a:r>
              <a:rPr lang="en-US" sz="2800" b="1" u="sng" dirty="0" smtClean="0">
                <a:solidFill>
                  <a:schemeClr val="tx2"/>
                </a:solidFill>
                <a:latin typeface="Aparajita" pitchFamily="34" charset="0"/>
                <a:cs typeface="Aparajita" pitchFamily="34" charset="0"/>
              </a:rPr>
              <a:t>are</a:t>
            </a:r>
          </a:p>
          <a:p>
            <a:pPr marL="514350" lvl="0" indent="-514350" algn="l">
              <a:buFont typeface="+mj-lt"/>
              <a:buAutoNum type="arabicPeriod"/>
            </a:pPr>
            <a:r>
              <a:rPr lang="en-US" sz="2800" dirty="0">
                <a:solidFill>
                  <a:schemeClr val="tx1"/>
                </a:solidFill>
                <a:latin typeface="Times New Roman" pitchFamily="18" charset="0"/>
                <a:cs typeface="Times New Roman" pitchFamily="18" charset="0"/>
              </a:rPr>
              <a:t>4-amino </a:t>
            </a:r>
            <a:r>
              <a:rPr lang="en-US" sz="2800" dirty="0" err="1">
                <a:solidFill>
                  <a:schemeClr val="tx1"/>
                </a:solidFill>
                <a:latin typeface="Times New Roman" pitchFamily="18" charset="0"/>
                <a:cs typeface="Times New Roman" pitchFamily="18" charset="0"/>
              </a:rPr>
              <a:t>quinolines</a:t>
            </a:r>
            <a:r>
              <a:rPr lang="en-US" sz="2800" dirty="0">
                <a:solidFill>
                  <a:schemeClr val="tx1"/>
                </a:solidFill>
                <a:latin typeface="Times New Roman" pitchFamily="18" charset="0"/>
                <a:cs typeface="Times New Roman" pitchFamily="18" charset="0"/>
              </a:rPr>
              <a:t> (E.g. </a:t>
            </a:r>
            <a:r>
              <a:rPr lang="en-US" sz="2800" dirty="0" err="1">
                <a:solidFill>
                  <a:schemeClr val="tx1"/>
                </a:solidFill>
                <a:latin typeface="Times New Roman" pitchFamily="18" charset="0"/>
                <a:cs typeface="Times New Roman" pitchFamily="18" charset="0"/>
              </a:rPr>
              <a:t>Chloroquine</a:t>
            </a:r>
            <a:r>
              <a:rPr lang="en-US" sz="2800" dirty="0" smtClean="0">
                <a:solidFill>
                  <a:schemeClr val="tx1"/>
                </a:solidFill>
                <a:latin typeface="Times New Roman" pitchFamily="18" charset="0"/>
                <a:cs typeface="Times New Roman" pitchFamily="18" charset="0"/>
              </a:rPr>
              <a:t>)</a:t>
            </a:r>
            <a:endParaRPr lang="en-US" sz="2800" dirty="0">
              <a:solidFill>
                <a:schemeClr val="tx1"/>
              </a:solidFill>
              <a:latin typeface="Times New Roman" pitchFamily="18" charset="0"/>
              <a:cs typeface="Times New Roman" pitchFamily="18" charset="0"/>
            </a:endParaRPr>
          </a:p>
          <a:p>
            <a:pPr marL="514350" lvl="0" indent="-514350" algn="l">
              <a:buFont typeface="+mj-lt"/>
              <a:buAutoNum type="arabicPeriod"/>
            </a:pPr>
            <a:r>
              <a:rPr lang="en-US" sz="2800" dirty="0">
                <a:solidFill>
                  <a:schemeClr val="tx1"/>
                </a:solidFill>
                <a:latin typeface="Times New Roman" pitchFamily="18" charset="0"/>
                <a:cs typeface="Times New Roman" pitchFamily="18" charset="0"/>
              </a:rPr>
              <a:t>8-amino </a:t>
            </a:r>
            <a:r>
              <a:rPr lang="en-US" sz="2800" dirty="0" err="1">
                <a:solidFill>
                  <a:schemeClr val="tx1"/>
                </a:solidFill>
                <a:latin typeface="Times New Roman" pitchFamily="18" charset="0"/>
                <a:cs typeface="Times New Roman" pitchFamily="18" charset="0"/>
              </a:rPr>
              <a:t>quinolines</a:t>
            </a:r>
            <a:r>
              <a:rPr lang="en-US" sz="2800" dirty="0">
                <a:solidFill>
                  <a:schemeClr val="tx1"/>
                </a:solidFill>
                <a:latin typeface="Times New Roman" pitchFamily="18" charset="0"/>
                <a:cs typeface="Times New Roman" pitchFamily="18" charset="0"/>
              </a:rPr>
              <a:t> (E.g. </a:t>
            </a:r>
            <a:r>
              <a:rPr lang="en-US" sz="2800" dirty="0" err="1">
                <a:solidFill>
                  <a:schemeClr val="tx1"/>
                </a:solidFill>
                <a:latin typeface="Times New Roman" pitchFamily="18" charset="0"/>
                <a:cs typeface="Times New Roman" pitchFamily="18" charset="0"/>
              </a:rPr>
              <a:t>Plasmoquine</a:t>
            </a:r>
            <a:r>
              <a:rPr lang="en-US" sz="2800" dirty="0">
                <a:solidFill>
                  <a:schemeClr val="tx1"/>
                </a:solidFill>
                <a:latin typeface="Times New Roman" pitchFamily="18" charset="0"/>
                <a:cs typeface="Times New Roman" pitchFamily="18" charset="0"/>
              </a:rPr>
              <a:t>)</a:t>
            </a:r>
          </a:p>
          <a:p>
            <a:pPr marL="514350" lvl="0" indent="-514350" algn="l">
              <a:buFont typeface="+mj-lt"/>
              <a:buAutoNum type="arabicPeriod"/>
            </a:pPr>
            <a:r>
              <a:rPr lang="en-US" sz="2800" dirty="0">
                <a:solidFill>
                  <a:schemeClr val="tx1"/>
                </a:solidFill>
                <a:latin typeface="Times New Roman" pitchFamily="18" charset="0"/>
                <a:cs typeface="Times New Roman" pitchFamily="18" charset="0"/>
              </a:rPr>
              <a:t>9-amino </a:t>
            </a:r>
            <a:r>
              <a:rPr lang="en-US" sz="2800" dirty="0" err="1">
                <a:solidFill>
                  <a:schemeClr val="tx1"/>
                </a:solidFill>
                <a:latin typeface="Times New Roman" pitchFamily="18" charset="0"/>
                <a:cs typeface="Times New Roman" pitchFamily="18" charset="0"/>
              </a:rPr>
              <a:t>quinolines</a:t>
            </a:r>
            <a:r>
              <a:rPr lang="en-US" sz="2800" dirty="0">
                <a:solidFill>
                  <a:schemeClr val="tx1"/>
                </a:solidFill>
                <a:latin typeface="Times New Roman" pitchFamily="18" charset="0"/>
                <a:cs typeface="Times New Roman" pitchFamily="18" charset="0"/>
              </a:rPr>
              <a:t> (E.g. </a:t>
            </a:r>
            <a:r>
              <a:rPr lang="en-US" sz="2800" dirty="0" err="1">
                <a:solidFill>
                  <a:schemeClr val="tx1"/>
                </a:solidFill>
                <a:latin typeface="Times New Roman" pitchFamily="18" charset="0"/>
                <a:cs typeface="Times New Roman" pitchFamily="18" charset="0"/>
              </a:rPr>
              <a:t>Quinacrine</a:t>
            </a:r>
            <a:r>
              <a:rPr lang="en-US" sz="2800" dirty="0">
                <a:solidFill>
                  <a:schemeClr val="tx1"/>
                </a:solidFill>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and</a:t>
            </a:r>
          </a:p>
          <a:p>
            <a:pPr marL="514350" lvl="0" indent="-514350" algn="l">
              <a:buFont typeface="+mj-lt"/>
              <a:buAutoNum type="arabicPeriod"/>
            </a:pPr>
            <a:r>
              <a:rPr lang="en-US" sz="2800" dirty="0" err="1" smtClean="0">
                <a:solidFill>
                  <a:schemeClr val="tx1"/>
                </a:solidFill>
                <a:latin typeface="Times New Roman" pitchFamily="18" charset="0"/>
                <a:cs typeface="Times New Roman" pitchFamily="18" charset="0"/>
              </a:rPr>
              <a:t>Sulphones</a:t>
            </a:r>
            <a:r>
              <a:rPr lang="en-US" sz="2800" dirty="0">
                <a:solidFill>
                  <a:schemeClr val="tx1"/>
                </a:solidFill>
                <a:latin typeface="Times New Roman" pitchFamily="18" charset="0"/>
                <a:cs typeface="Times New Roman" pitchFamily="18" charset="0"/>
              </a:rPr>
              <a:t>.</a:t>
            </a:r>
          </a:p>
          <a:p>
            <a:pPr algn="just"/>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dissolve">
                                      <p:cBhvr>
                                        <p:cTn id="7" dur="500"/>
                                        <p:tgtEl>
                                          <p:spTgt spid="3">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dissolve">
                                      <p:cBhvr>
                                        <p:cTn id="12" dur="500"/>
                                        <p:tgtEl>
                                          <p:spTgt spid="3">
                                            <p:txEl>
                                              <p:pRg st="8" end="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animEffect transition="in" filter="dissolve">
                                      <p:cBhvr>
                                        <p:cTn id="17" dur="500"/>
                                        <p:tgtEl>
                                          <p:spTgt spid="3">
                                            <p:txEl>
                                              <p:pRg st="9" end="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10" end="10"/>
                                            </p:txEl>
                                          </p:spTgt>
                                        </p:tgtEl>
                                        <p:attrNameLst>
                                          <p:attrName>style.visibility</p:attrName>
                                        </p:attrNameLst>
                                      </p:cBhvr>
                                      <p:to>
                                        <p:strVal val="visible"/>
                                      </p:to>
                                    </p:set>
                                    <p:animEffect transition="in" filter="dissolve">
                                      <p:cBhvr>
                                        <p:cTn id="2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762000"/>
            <a:ext cx="9144000" cy="6096000"/>
          </a:xfrm>
        </p:spPr>
        <p:txBody>
          <a:bodyPr>
            <a:normAutofit lnSpcReduction="10000"/>
          </a:bodyPr>
          <a:lstStyle/>
          <a:p>
            <a:endParaRPr lang="en-US" sz="2600" dirty="0">
              <a:latin typeface="Times New Roman" pitchFamily="18" charset="0"/>
              <a:cs typeface="Times New Roman" pitchFamily="18" charset="0"/>
            </a:endParaRPr>
          </a:p>
          <a:p>
            <a:pPr algn="just">
              <a:buFont typeface="Wingdings" pitchFamily="2" charset="2"/>
              <a:buChar char="Ø"/>
            </a:pPr>
            <a:r>
              <a:rPr lang="en-US" sz="2400" dirty="0" smtClean="0">
                <a:solidFill>
                  <a:schemeClr val="tx1"/>
                </a:solidFill>
                <a:latin typeface="Times New Roman" pitchFamily="18" charset="0"/>
                <a:cs typeface="Times New Roman" pitchFamily="18" charset="0"/>
              </a:rPr>
              <a:t>	It </a:t>
            </a:r>
            <a:r>
              <a:rPr lang="en-US" sz="2400" dirty="0">
                <a:solidFill>
                  <a:schemeClr val="tx1"/>
                </a:solidFill>
                <a:latin typeface="Times New Roman" pitchFamily="18" charset="0"/>
                <a:cs typeface="Times New Roman" pitchFamily="18" charset="0"/>
              </a:rPr>
              <a:t>is synthesized by condensation of 4,7-dichloroquinoline and 4-amino-1-diethylaminopentane.</a:t>
            </a:r>
          </a:p>
          <a:p>
            <a:endParaRPr lang="en-US" dirty="0"/>
          </a:p>
          <a:p>
            <a:endParaRPr lang="en-US" dirty="0" smtClean="0"/>
          </a:p>
          <a:p>
            <a:endParaRPr lang="en-US" dirty="0"/>
          </a:p>
          <a:p>
            <a:endParaRPr lang="en-US" dirty="0" smtClean="0"/>
          </a:p>
          <a:p>
            <a:pPr algn="just">
              <a:buFont typeface="Wingdings" pitchFamily="2" charset="2"/>
              <a:buChar char="Ø"/>
            </a:pPr>
            <a:endParaRPr lang="en-US" sz="2800" dirty="0" smtClean="0">
              <a:solidFill>
                <a:schemeClr val="tx1"/>
              </a:solidFill>
              <a:latin typeface="Times New Roman" pitchFamily="18" charset="0"/>
              <a:cs typeface="Times New Roman" pitchFamily="18" charset="0"/>
            </a:endParaRPr>
          </a:p>
          <a:p>
            <a:pPr algn="just"/>
            <a:r>
              <a:rPr lang="en-US" sz="2800" dirty="0" smtClean="0">
                <a:solidFill>
                  <a:schemeClr val="tx1"/>
                </a:solidFill>
                <a:latin typeface="Times New Roman" pitchFamily="18" charset="0"/>
                <a:cs typeface="Times New Roman" pitchFamily="18" charset="0"/>
              </a:rPr>
              <a:t>	</a:t>
            </a:r>
          </a:p>
          <a:p>
            <a:pPr algn="just">
              <a:buFont typeface="Wingdings" pitchFamily="2" charset="2"/>
              <a:buChar char="Ø"/>
            </a:pPr>
            <a:endParaRPr lang="en-US" sz="2800" dirty="0">
              <a:solidFill>
                <a:schemeClr val="tx1"/>
              </a:solidFill>
              <a:latin typeface="Times New Roman" pitchFamily="18" charset="0"/>
              <a:cs typeface="Times New Roman" pitchFamily="18" charset="0"/>
            </a:endParaRP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The </a:t>
            </a:r>
            <a:r>
              <a:rPr lang="en-US" sz="2800" dirty="0">
                <a:solidFill>
                  <a:schemeClr val="tx1"/>
                </a:solidFill>
                <a:latin typeface="Times New Roman" pitchFamily="18" charset="0"/>
                <a:cs typeface="Times New Roman" pitchFamily="18" charset="0"/>
              </a:rPr>
              <a:t>phosphate salt is obtained by the treatment of </a:t>
            </a:r>
            <a:r>
              <a:rPr lang="en-US" sz="2800" dirty="0" err="1">
                <a:solidFill>
                  <a:schemeClr val="tx1"/>
                </a:solidFill>
                <a:latin typeface="Times New Roman" pitchFamily="18" charset="0"/>
                <a:cs typeface="Times New Roman" pitchFamily="18" charset="0"/>
              </a:rPr>
              <a:t>chloroquine</a:t>
            </a:r>
            <a:r>
              <a:rPr lang="en-US" sz="2800" dirty="0">
                <a:solidFill>
                  <a:schemeClr val="tx1"/>
                </a:solidFill>
                <a:latin typeface="Times New Roman" pitchFamily="18" charset="0"/>
                <a:cs typeface="Times New Roman" pitchFamily="18" charset="0"/>
              </a:rPr>
              <a:t> with phosphoric acid.</a:t>
            </a:r>
          </a:p>
          <a:p>
            <a:endParaRPr lang="en-US" dirty="0"/>
          </a:p>
        </p:txBody>
      </p:sp>
      <p:sp>
        <p:nvSpPr>
          <p:cNvPr id="4" name="Title 1"/>
          <p:cNvSpPr>
            <a:spLocks noGrp="1"/>
          </p:cNvSpPr>
          <p:nvPr>
            <p:ph type="ctrTitle"/>
          </p:nvPr>
        </p:nvSpPr>
        <p:spPr>
          <a:xfrm>
            <a:off x="0" y="1"/>
            <a:ext cx="9144000" cy="761999"/>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b="1" dirty="0" smtClean="0"/>
              <a:t/>
            </a:r>
            <a:br>
              <a:rPr lang="en-US" b="1" dirty="0" smtClean="0"/>
            </a:br>
            <a:r>
              <a:rPr lang="en-US" b="1" dirty="0" smtClean="0"/>
              <a:t/>
            </a:r>
            <a:br>
              <a:rPr lang="en-US" b="1" dirty="0" smtClean="0"/>
            </a:br>
            <a:r>
              <a:rPr lang="en-US" sz="3600" b="1" dirty="0" err="1" smtClean="0">
                <a:solidFill>
                  <a:schemeClr val="tx2"/>
                </a:solidFill>
                <a:latin typeface="Aparajita" pitchFamily="34" charset="0"/>
                <a:cs typeface="Aparajita" pitchFamily="34" charset="0"/>
              </a:rPr>
              <a:t>Chloroquine</a:t>
            </a:r>
            <a:r>
              <a:rPr lang="en-US" sz="3600" b="1" dirty="0" smtClean="0">
                <a:solidFill>
                  <a:schemeClr val="tx2"/>
                </a:solidFill>
                <a:latin typeface="Aparajita" pitchFamily="34" charset="0"/>
                <a:cs typeface="Aparajita" pitchFamily="34" charset="0"/>
              </a:rPr>
              <a:t> </a:t>
            </a:r>
            <a:r>
              <a:rPr lang="en-US" sz="3600" b="1" dirty="0">
                <a:solidFill>
                  <a:schemeClr val="tx2"/>
                </a:solidFill>
                <a:latin typeface="Aparajita" pitchFamily="34" charset="0"/>
                <a:cs typeface="Aparajita" pitchFamily="34" charset="0"/>
              </a:rPr>
              <a:t>(</a:t>
            </a:r>
            <a:r>
              <a:rPr lang="en-US" sz="3600" b="1" dirty="0" err="1">
                <a:solidFill>
                  <a:schemeClr val="tx2"/>
                </a:solidFill>
                <a:latin typeface="Aparajita" pitchFamily="34" charset="0"/>
                <a:cs typeface="Aparajita" pitchFamily="34" charset="0"/>
              </a:rPr>
              <a:t>Aralen</a:t>
            </a:r>
            <a:r>
              <a:rPr lang="en-US" sz="3600" b="1" dirty="0">
                <a:solidFill>
                  <a:schemeClr val="tx2"/>
                </a:solidFill>
                <a:latin typeface="Aparajita" pitchFamily="34" charset="0"/>
                <a:cs typeface="Aparajita" pitchFamily="34" charset="0"/>
              </a:rPr>
              <a:t>)</a:t>
            </a:r>
            <a:r>
              <a:rPr lang="en-US" sz="3600" dirty="0">
                <a:solidFill>
                  <a:schemeClr val="tx2"/>
                </a:solidFill>
                <a:latin typeface="Aparajita" pitchFamily="34" charset="0"/>
                <a:cs typeface="Aparajita" pitchFamily="34" charset="0"/>
              </a:rPr>
              <a:t/>
            </a:r>
            <a:br>
              <a:rPr lang="en-US" sz="3600" dirty="0">
                <a:solidFill>
                  <a:schemeClr val="tx2"/>
                </a:solidFill>
                <a:latin typeface="Aparajita" pitchFamily="34" charset="0"/>
                <a:cs typeface="Aparajita" pitchFamily="34" charset="0"/>
              </a:rPr>
            </a:br>
            <a:r>
              <a:rPr lang="en-US" dirty="0"/>
              <a:t>	</a:t>
            </a:r>
            <a:r>
              <a:rPr lang="en-US" dirty="0" smtClean="0"/>
              <a:t>.</a:t>
            </a:r>
            <a:r>
              <a:rPr lang="en-US" dirty="0"/>
              <a:t/>
            </a:r>
            <a:br>
              <a:rPr lang="en-US" dirty="0"/>
            </a:br>
            <a:endParaRPr lang="en-US" dirty="0"/>
          </a:p>
        </p:txBody>
      </p:sp>
      <p:graphicFrame>
        <p:nvGraphicFramePr>
          <p:cNvPr id="17412" name="Object 4"/>
          <p:cNvGraphicFramePr>
            <a:graphicFrameLocks noChangeAspect="1"/>
          </p:cNvGraphicFramePr>
          <p:nvPr/>
        </p:nvGraphicFramePr>
        <p:xfrm>
          <a:off x="0" y="2133600"/>
          <a:ext cx="9144000" cy="2819400"/>
        </p:xfrm>
        <a:graphic>
          <a:graphicData uri="http://schemas.openxmlformats.org/presentationml/2006/ole">
            <p:oleObj spid="_x0000_s17412" name="CS ChemDraw Drawing" r:id="rId3" imgW="6033178" imgH="1435237" progId="">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14399"/>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dirty="0" smtClean="0"/>
              <a:t/>
            </a:r>
            <a:br>
              <a:rPr lang="en-US" dirty="0" smtClean="0"/>
            </a:br>
            <a:r>
              <a:rPr lang="en-US" sz="3600" dirty="0" err="1" smtClean="0">
                <a:solidFill>
                  <a:schemeClr val="tx2"/>
                </a:solidFill>
                <a:latin typeface="Aparajita" pitchFamily="34" charset="0"/>
                <a:cs typeface="Aparajita" pitchFamily="34" charset="0"/>
              </a:rPr>
              <a:t>Plasmoquine</a:t>
            </a:r>
            <a:r>
              <a:rPr lang="en-US" sz="3600" dirty="0">
                <a:solidFill>
                  <a:schemeClr val="tx2"/>
                </a:solidFill>
                <a:latin typeface="Aparajita" pitchFamily="34" charset="0"/>
                <a:cs typeface="Aparajita" pitchFamily="34" charset="0"/>
              </a:rPr>
              <a:t/>
            </a:r>
            <a:br>
              <a:rPr lang="en-US" sz="3600" dirty="0">
                <a:solidFill>
                  <a:schemeClr val="tx2"/>
                </a:solidFill>
                <a:latin typeface="Aparajita" pitchFamily="34" charset="0"/>
                <a:cs typeface="Aparajita" pitchFamily="34" charset="0"/>
              </a:rPr>
            </a:br>
            <a:endParaRPr lang="en-US" sz="3600" dirty="0">
              <a:solidFill>
                <a:schemeClr val="tx2"/>
              </a:solidFill>
              <a:latin typeface="Aparajita" pitchFamily="34" charset="0"/>
              <a:cs typeface="Aparajita" pitchFamily="34" charset="0"/>
            </a:endParaRPr>
          </a:p>
        </p:txBody>
      </p:sp>
      <p:sp>
        <p:nvSpPr>
          <p:cNvPr id="3" name="Subtitle 2"/>
          <p:cNvSpPr>
            <a:spLocks noGrp="1"/>
          </p:cNvSpPr>
          <p:nvPr>
            <p:ph type="subTitle" idx="1"/>
          </p:nvPr>
        </p:nvSpPr>
        <p:spPr>
          <a:xfrm>
            <a:off x="0" y="990600"/>
            <a:ext cx="8991600" cy="5867400"/>
          </a:xfrm>
        </p:spPr>
        <p:txBody>
          <a:bodyPr/>
          <a:lstStyle/>
          <a:p>
            <a:pPr algn="just"/>
            <a:r>
              <a:rPr lang="en-US" sz="2400" dirty="0" smtClean="0">
                <a:solidFill>
                  <a:schemeClr val="tx1"/>
                </a:solidFill>
                <a:latin typeface="Times New Roman" pitchFamily="18" charset="0"/>
                <a:cs typeface="Times New Roman" pitchFamily="18" charset="0"/>
              </a:rPr>
              <a:t>	</a:t>
            </a:r>
          </a:p>
          <a:p>
            <a:pPr lvl="1" algn="just"/>
            <a:r>
              <a:rPr lang="en-US" sz="2400" dirty="0" smtClean="0">
                <a:solidFill>
                  <a:schemeClr val="tx1"/>
                </a:solidFill>
                <a:latin typeface="Times New Roman" pitchFamily="18" charset="0"/>
                <a:cs typeface="Times New Roman" pitchFamily="18" charset="0"/>
              </a:rPr>
              <a:t>It </a:t>
            </a:r>
            <a:r>
              <a:rPr lang="en-US" sz="2400" dirty="0">
                <a:solidFill>
                  <a:schemeClr val="tx1"/>
                </a:solidFill>
                <a:latin typeface="Times New Roman" pitchFamily="18" charset="0"/>
                <a:cs typeface="Times New Roman" pitchFamily="18" charset="0"/>
              </a:rPr>
              <a:t>is synthesized by the condensation of 8-amino-6-methoxy quinoline with 4-bromo-1-diethylaminopentane</a:t>
            </a:r>
            <a:r>
              <a:rPr lang="en-US" sz="2400" dirty="0" smtClean="0">
                <a:solidFill>
                  <a:schemeClr val="tx1"/>
                </a:solidFill>
                <a:latin typeface="Times New Roman" pitchFamily="18" charset="0"/>
                <a:cs typeface="Times New Roman" pitchFamily="18" charset="0"/>
              </a:rPr>
              <a:t>.</a:t>
            </a:r>
          </a:p>
          <a:p>
            <a:pPr lvl="1" algn="just"/>
            <a:endParaRPr lang="en-US" sz="2400" dirty="0">
              <a:solidFill>
                <a:schemeClr val="tx1"/>
              </a:solidFill>
              <a:latin typeface="Times New Roman" pitchFamily="18" charset="0"/>
              <a:cs typeface="Times New Roman" pitchFamily="18" charset="0"/>
            </a:endParaRPr>
          </a:p>
          <a:p>
            <a:pPr lvl="1" algn="just"/>
            <a:endParaRPr lang="en-US" sz="2400" dirty="0">
              <a:solidFill>
                <a:schemeClr val="tx1"/>
              </a:solidFill>
              <a:latin typeface="Times New Roman" pitchFamily="18" charset="0"/>
              <a:cs typeface="Times New Roman" pitchFamily="18" charset="0"/>
            </a:endParaRPr>
          </a:p>
          <a:p>
            <a:endParaRPr lang="en-US" dirty="0"/>
          </a:p>
        </p:txBody>
      </p:sp>
      <p:graphicFrame>
        <p:nvGraphicFramePr>
          <p:cNvPr id="18435" name="Object 3"/>
          <p:cNvGraphicFramePr>
            <a:graphicFrameLocks noChangeAspect="1"/>
          </p:cNvGraphicFramePr>
          <p:nvPr/>
        </p:nvGraphicFramePr>
        <p:xfrm>
          <a:off x="228599" y="2438401"/>
          <a:ext cx="8686801" cy="3505199"/>
        </p:xfrm>
        <a:graphic>
          <a:graphicData uri="http://schemas.openxmlformats.org/presentationml/2006/ole">
            <p:oleObj spid="_x0000_s18435" name="CS ChemDraw Drawing" r:id="rId3" imgW="5220656" imgH="1313227" progId="">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14399"/>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b="1" dirty="0" smtClean="0"/>
              <a:t/>
            </a:r>
            <a:br>
              <a:rPr lang="en-US" b="1" dirty="0" smtClean="0"/>
            </a:br>
            <a:r>
              <a:rPr lang="en-US" b="1" dirty="0" smtClean="0"/>
              <a:t/>
            </a:r>
            <a:br>
              <a:rPr lang="en-US" b="1" dirty="0" smtClean="0"/>
            </a:br>
            <a:r>
              <a:rPr lang="en-US" sz="3600" b="1" dirty="0" smtClean="0">
                <a:solidFill>
                  <a:srgbClr val="002060"/>
                </a:solidFill>
                <a:latin typeface="Algerian" pitchFamily="82" charset="0"/>
              </a:rPr>
              <a:t>Arsenical </a:t>
            </a:r>
            <a:r>
              <a:rPr lang="en-US" sz="3600" b="1" dirty="0">
                <a:solidFill>
                  <a:srgbClr val="002060"/>
                </a:solidFill>
                <a:latin typeface="Algerian" pitchFamily="82" charset="0"/>
              </a:rPr>
              <a:t>drugs (or) </a:t>
            </a:r>
            <a:r>
              <a:rPr lang="en-US" sz="3600" b="1" dirty="0" smtClean="0">
                <a:solidFill>
                  <a:srgbClr val="002060"/>
                </a:solidFill>
                <a:latin typeface="Algerian" pitchFamily="82" charset="0"/>
              </a:rPr>
              <a:t>Anti </a:t>
            </a:r>
            <a:r>
              <a:rPr lang="en-US" sz="3600" b="1" dirty="0" err="1" smtClean="0">
                <a:solidFill>
                  <a:srgbClr val="002060"/>
                </a:solidFill>
                <a:latin typeface="Algerian" pitchFamily="82" charset="0"/>
              </a:rPr>
              <a:t>protozoals</a:t>
            </a:r>
            <a:r>
              <a:rPr lang="en-US" sz="3600" dirty="0">
                <a:latin typeface="Algerian" pitchFamily="82" charset="0"/>
              </a:rPr>
              <a:t/>
            </a:r>
            <a:br>
              <a:rPr lang="en-US" sz="3600" dirty="0">
                <a:latin typeface="Algerian" pitchFamily="82" charset="0"/>
              </a:rPr>
            </a:br>
            <a:r>
              <a:rPr lang="en-US" sz="3600" dirty="0">
                <a:latin typeface="Algerian" pitchFamily="82" charset="0"/>
              </a:rPr>
              <a:t>	</a:t>
            </a:r>
            <a:br>
              <a:rPr lang="en-US" sz="3600" dirty="0">
                <a:latin typeface="Algerian" pitchFamily="82" charset="0"/>
              </a:rPr>
            </a:br>
            <a:endParaRPr lang="en-US" sz="3600" dirty="0">
              <a:latin typeface="Algerian" pitchFamily="82" charset="0"/>
            </a:endParaRPr>
          </a:p>
        </p:txBody>
      </p:sp>
      <p:sp>
        <p:nvSpPr>
          <p:cNvPr id="3" name="Subtitle 2"/>
          <p:cNvSpPr>
            <a:spLocks noGrp="1"/>
          </p:cNvSpPr>
          <p:nvPr>
            <p:ph type="subTitle" idx="1"/>
          </p:nvPr>
        </p:nvSpPr>
        <p:spPr>
          <a:xfrm>
            <a:off x="0" y="914400"/>
            <a:ext cx="9144000" cy="5943600"/>
          </a:xfrm>
        </p:spPr>
        <p:txBody>
          <a:bodyPr>
            <a:normAutofit/>
          </a:bodyPr>
          <a:lstStyle/>
          <a:p>
            <a:pPr algn="just"/>
            <a:endParaRPr lang="en-US" sz="2400" dirty="0" smtClean="0">
              <a:solidFill>
                <a:schemeClr val="tx1"/>
              </a:solidFill>
              <a:latin typeface="Times New Roman" pitchFamily="18" charset="0"/>
              <a:cs typeface="Times New Roman" pitchFamily="18" charset="0"/>
            </a:endParaRPr>
          </a:p>
          <a:p>
            <a:pPr algn="just">
              <a:buFont typeface="Wingdings" pitchFamily="2" charset="2"/>
              <a:buChar char="Ø"/>
            </a:pPr>
            <a:r>
              <a:rPr lang="en-US" sz="2400" dirty="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Organometallic compounds of arsenic are used to cure certain protozoa diseases called arsenical drugs</a:t>
            </a:r>
            <a:r>
              <a:rPr lang="en-US" dirty="0" smtClean="0"/>
              <a:t>.</a:t>
            </a:r>
          </a:p>
          <a:p>
            <a:pPr algn="just"/>
            <a:r>
              <a:rPr lang="en-US" sz="3000" b="1" u="sng" dirty="0" smtClean="0">
                <a:solidFill>
                  <a:schemeClr val="tx2"/>
                </a:solidFill>
                <a:latin typeface="Aparajita" pitchFamily="34" charset="0"/>
                <a:cs typeface="Aparajita" pitchFamily="34" charset="0"/>
              </a:rPr>
              <a:t>Salvarsan-606 (3.3’-diamino,4,4’-dihydroxyarseno benzene)</a:t>
            </a:r>
          </a:p>
          <a:p>
            <a:pPr algn="just"/>
            <a:r>
              <a:rPr lang="en-US" sz="2400" dirty="0" smtClean="0">
                <a:solidFill>
                  <a:schemeClr val="tx1"/>
                </a:solidFill>
                <a:latin typeface="Times New Roman" pitchFamily="18" charset="0"/>
                <a:cs typeface="Times New Roman" pitchFamily="18" charset="0"/>
              </a:rPr>
              <a:t>	The production of salvarsan-606 was the greatest achievement in chemotherapy. </a:t>
            </a:r>
            <a:r>
              <a:rPr lang="en-US" sz="2400" dirty="0" smtClean="0"/>
              <a:t>	</a:t>
            </a:r>
            <a:endParaRPr lang="en-US" sz="2400" dirty="0" smtClean="0">
              <a:solidFill>
                <a:schemeClr val="tx1"/>
              </a:solidFill>
              <a:latin typeface="Times New Roman" pitchFamily="18" charset="0"/>
              <a:cs typeface="Times New Roman" pitchFamily="18" charset="0"/>
            </a:endParaRPr>
          </a:p>
          <a:p>
            <a:pPr algn="just"/>
            <a:r>
              <a:rPr lang="en-US" sz="2400" dirty="0">
                <a:solidFill>
                  <a:schemeClr val="tx1"/>
                </a:solidFill>
                <a:latin typeface="Times New Roman" pitchFamily="18" charset="0"/>
                <a:cs typeface="Times New Roman" pitchFamily="18" charset="0"/>
              </a:rPr>
              <a:t>	</a:t>
            </a:r>
            <a:endParaRPr lang="en-US" sz="2400" dirty="0" smtClean="0">
              <a:solidFill>
                <a:schemeClr val="tx1"/>
              </a:solidFill>
              <a:latin typeface="Times New Roman" pitchFamily="18" charset="0"/>
              <a:cs typeface="Times New Roman" pitchFamily="18" charset="0"/>
            </a:endParaRPr>
          </a:p>
          <a:p>
            <a:pPr algn="just"/>
            <a:endParaRPr lang="en-US" sz="2400" dirty="0">
              <a:solidFill>
                <a:schemeClr val="tx1"/>
              </a:solidFill>
              <a:latin typeface="Times New Roman" pitchFamily="18" charset="0"/>
              <a:cs typeface="Times New Roman" pitchFamily="18" charset="0"/>
            </a:endParaRPr>
          </a:p>
          <a:p>
            <a:pPr algn="just"/>
            <a:endParaRPr lang="en-US" sz="2400" dirty="0" smtClean="0">
              <a:solidFill>
                <a:schemeClr val="tx1"/>
              </a:solidFill>
              <a:latin typeface="Times New Roman" pitchFamily="18" charset="0"/>
              <a:cs typeface="Times New Roman" pitchFamily="18" charset="0"/>
            </a:endParaRPr>
          </a:p>
          <a:p>
            <a:pPr algn="just"/>
            <a:endParaRPr lang="en-US" sz="2400" dirty="0">
              <a:solidFill>
                <a:schemeClr val="tx1"/>
              </a:solidFill>
              <a:latin typeface="Times New Roman" pitchFamily="18" charset="0"/>
              <a:cs typeface="Times New Roman" pitchFamily="18" charset="0"/>
            </a:endParaRPr>
          </a:p>
          <a:p>
            <a:pPr algn="just"/>
            <a:r>
              <a:rPr lang="en-US" sz="2400" dirty="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The </a:t>
            </a:r>
            <a:r>
              <a:rPr lang="en-US" sz="2400" dirty="0" err="1">
                <a:solidFill>
                  <a:schemeClr val="tx1"/>
                </a:solidFill>
                <a:latin typeface="Times New Roman" pitchFamily="18" charset="0"/>
                <a:cs typeface="Times New Roman" pitchFamily="18" charset="0"/>
              </a:rPr>
              <a:t>salvarsan</a:t>
            </a:r>
            <a:r>
              <a:rPr lang="en-US" sz="2400" dirty="0">
                <a:solidFill>
                  <a:schemeClr val="tx1"/>
                </a:solidFill>
                <a:latin typeface="Times New Roman" pitchFamily="18" charset="0"/>
                <a:cs typeface="Times New Roman" pitchFamily="18" charset="0"/>
              </a:rPr>
              <a:t> molecule has two benzene ring(6-carbon atoms each) linked through arsenic atoms(no carbon atom).</a:t>
            </a:r>
          </a:p>
          <a:p>
            <a:pPr algn="just"/>
            <a:r>
              <a:rPr lang="en-US" sz="2400" dirty="0" smtClean="0">
                <a:solidFill>
                  <a:schemeClr val="tx1"/>
                </a:solidFill>
                <a:latin typeface="Times New Roman" pitchFamily="18" charset="0"/>
                <a:cs typeface="Times New Roman" pitchFamily="18" charset="0"/>
              </a:rPr>
              <a:t>	</a:t>
            </a:r>
            <a:endParaRPr lang="en-US" dirty="0"/>
          </a:p>
        </p:txBody>
      </p:sp>
      <p:graphicFrame>
        <p:nvGraphicFramePr>
          <p:cNvPr id="19459" name="Object 3"/>
          <p:cNvGraphicFramePr>
            <a:graphicFrameLocks noChangeAspect="1"/>
          </p:cNvGraphicFramePr>
          <p:nvPr/>
        </p:nvGraphicFramePr>
        <p:xfrm>
          <a:off x="2590800" y="3276600"/>
          <a:ext cx="4800600" cy="2057400"/>
        </p:xfrm>
        <a:graphic>
          <a:graphicData uri="http://schemas.openxmlformats.org/presentationml/2006/ole">
            <p:oleObj spid="_x0000_s19459" name="CS ChemDraw Drawing" r:id="rId3" imgW="2383038" imgH="1121304" progId="">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447799"/>
          </a:xfrm>
        </p:spPr>
        <p:style>
          <a:lnRef idx="2">
            <a:schemeClr val="accent5"/>
          </a:lnRef>
          <a:fillRef idx="1">
            <a:schemeClr val="lt1"/>
          </a:fillRef>
          <a:effectRef idx="0">
            <a:schemeClr val="accent5"/>
          </a:effectRef>
          <a:fontRef idx="minor">
            <a:schemeClr val="dk1"/>
          </a:fontRef>
        </p:style>
        <p:txBody>
          <a:bodyPr>
            <a:normAutofit/>
          </a:bodyPr>
          <a:lstStyle/>
          <a:p>
            <a:pPr algn="just"/>
            <a:r>
              <a:rPr lang="en-US" sz="2400" dirty="0" smtClean="0">
                <a:solidFill>
                  <a:schemeClr val="tx1"/>
                </a:solidFill>
                <a:latin typeface="Times New Roman" pitchFamily="18" charset="0"/>
                <a:cs typeface="Times New Roman" pitchFamily="18" charset="0"/>
              </a:rPr>
              <a:t>	Salvarsan-606 is a </a:t>
            </a:r>
            <a:r>
              <a:rPr lang="en-US" sz="2400" dirty="0" smtClean="0">
                <a:solidFill>
                  <a:srgbClr val="FFFF00"/>
                </a:solidFill>
                <a:latin typeface="Times New Roman" pitchFamily="18" charset="0"/>
                <a:cs typeface="Times New Roman" pitchFamily="18" charset="0"/>
              </a:rPr>
              <a:t>pale yellow </a:t>
            </a:r>
            <a:r>
              <a:rPr lang="en-US" sz="2400" dirty="0" smtClean="0">
                <a:solidFill>
                  <a:srgbClr val="C00000"/>
                </a:solidFill>
                <a:latin typeface="Times New Roman" pitchFamily="18" charset="0"/>
                <a:cs typeface="Times New Roman" pitchFamily="18" charset="0"/>
              </a:rPr>
              <a:t>hygroscopic powder </a:t>
            </a:r>
            <a:r>
              <a:rPr lang="en-US" sz="2400" dirty="0" smtClean="0">
                <a:solidFill>
                  <a:schemeClr val="tx1"/>
                </a:solidFill>
                <a:latin typeface="Times New Roman" pitchFamily="18" charset="0"/>
                <a:cs typeface="Times New Roman" pitchFamily="18" charset="0"/>
              </a:rPr>
              <a:t>and it’s </a:t>
            </a:r>
            <a:r>
              <a:rPr lang="en-US" sz="2400" dirty="0" smtClean="0">
                <a:solidFill>
                  <a:schemeClr val="accent6">
                    <a:lumMod val="75000"/>
                  </a:schemeClr>
                </a:solidFill>
                <a:latin typeface="Times New Roman" pitchFamily="18" charset="0"/>
                <a:cs typeface="Times New Roman" pitchFamily="18" charset="0"/>
              </a:rPr>
              <a:t>readily oxidized by air </a:t>
            </a:r>
            <a:r>
              <a:rPr lang="en-US" sz="2400" dirty="0" smtClean="0">
                <a:solidFill>
                  <a:schemeClr val="tx1"/>
                </a:solidFill>
                <a:latin typeface="Times New Roman" pitchFamily="18" charset="0"/>
                <a:cs typeface="Times New Roman" pitchFamily="18" charset="0"/>
              </a:rPr>
              <a:t>so sodium salt solution of salvarsan-606 is used</a:t>
            </a:r>
            <a:r>
              <a:rPr lang="en-US" sz="2400" dirty="0" smtClean="0"/>
              <a:t>.</a:t>
            </a:r>
            <a:br>
              <a:rPr lang="en-US" sz="2400" dirty="0" smtClean="0"/>
            </a:br>
            <a:endParaRPr lang="en-US" sz="2400" dirty="0"/>
          </a:p>
        </p:txBody>
      </p:sp>
      <p:sp>
        <p:nvSpPr>
          <p:cNvPr id="3" name="Subtitle 2"/>
          <p:cNvSpPr>
            <a:spLocks noGrp="1"/>
          </p:cNvSpPr>
          <p:nvPr>
            <p:ph type="subTitle" idx="1"/>
          </p:nvPr>
        </p:nvSpPr>
        <p:spPr>
          <a:xfrm>
            <a:off x="0" y="1447800"/>
            <a:ext cx="9144000" cy="5410200"/>
          </a:xfrm>
        </p:spPr>
        <p:txBody>
          <a:bodyPr/>
          <a:lstStyle/>
          <a:p>
            <a:pPr algn="just">
              <a:buFont typeface="Wingdings" pitchFamily="2" charset="2"/>
              <a:buChar char="v"/>
            </a:pPr>
            <a:r>
              <a:rPr lang="en-US" dirty="0"/>
              <a:t>The sodium </a:t>
            </a:r>
            <a:r>
              <a:rPr lang="en-US" dirty="0" err="1"/>
              <a:t>salvarsan</a:t>
            </a:r>
            <a:r>
              <a:rPr lang="en-US" dirty="0"/>
              <a:t> solution is very unstable and </a:t>
            </a:r>
            <a:r>
              <a:rPr lang="en-US" dirty="0" smtClean="0"/>
              <a:t>	</a:t>
            </a:r>
            <a:r>
              <a:rPr lang="en-US" sz="2400" dirty="0" smtClean="0">
                <a:solidFill>
                  <a:schemeClr val="tx1"/>
                </a:solidFill>
                <a:latin typeface="Times New Roman" pitchFamily="18" charset="0"/>
                <a:cs typeface="Times New Roman" pitchFamily="18" charset="0"/>
              </a:rPr>
              <a:t>The sodium </a:t>
            </a:r>
            <a:r>
              <a:rPr lang="en-US" sz="2400" dirty="0" err="1">
                <a:solidFill>
                  <a:schemeClr val="tx1"/>
                </a:solidFill>
                <a:latin typeface="Times New Roman" pitchFamily="18" charset="0"/>
                <a:cs typeface="Times New Roman" pitchFamily="18" charset="0"/>
              </a:rPr>
              <a:t>salvarsan</a:t>
            </a:r>
            <a:r>
              <a:rPr lang="en-US" sz="2400" dirty="0">
                <a:solidFill>
                  <a:schemeClr val="tx1"/>
                </a:solidFill>
                <a:latin typeface="Times New Roman" pitchFamily="18" charset="0"/>
                <a:cs typeface="Times New Roman" pitchFamily="18" charset="0"/>
              </a:rPr>
              <a:t> solution is very unstable and must be prepared before use. This problem is removed by, </a:t>
            </a:r>
            <a:r>
              <a:rPr lang="en-US" sz="2400" dirty="0" err="1">
                <a:solidFill>
                  <a:schemeClr val="tx1"/>
                </a:solidFill>
                <a:latin typeface="Times New Roman" pitchFamily="18" charset="0"/>
                <a:cs typeface="Times New Roman" pitchFamily="18" charset="0"/>
              </a:rPr>
              <a:t>Neosalvarsan</a:t>
            </a:r>
            <a:r>
              <a:rPr lang="en-US" sz="2400" dirty="0">
                <a:solidFill>
                  <a:schemeClr val="tx1"/>
                </a:solidFill>
                <a:latin typeface="Times New Roman" pitchFamily="18" charset="0"/>
                <a:cs typeface="Times New Roman" pitchFamily="18" charset="0"/>
              </a:rPr>
              <a:t> is a derivative of salvarsan-606.</a:t>
            </a:r>
          </a:p>
          <a:p>
            <a:pPr algn="just"/>
            <a:endParaRPr lang="en-US" sz="2400" b="1" dirty="0" smtClean="0">
              <a:solidFill>
                <a:schemeClr val="tx1"/>
              </a:solidFill>
              <a:latin typeface="Times New Roman" pitchFamily="18" charset="0"/>
              <a:cs typeface="Times New Roman" pitchFamily="18" charset="0"/>
            </a:endParaRPr>
          </a:p>
          <a:p>
            <a:pPr algn="just"/>
            <a:endParaRPr lang="en-US" sz="2400" b="1" dirty="0">
              <a:solidFill>
                <a:schemeClr val="tx1"/>
              </a:solidFill>
              <a:latin typeface="Times New Roman" pitchFamily="18" charset="0"/>
              <a:cs typeface="Times New Roman" pitchFamily="18" charset="0"/>
            </a:endParaRPr>
          </a:p>
          <a:p>
            <a:pPr algn="just"/>
            <a:endParaRPr lang="en-US" sz="2400" b="1" dirty="0" smtClean="0">
              <a:solidFill>
                <a:schemeClr val="tx1"/>
              </a:solidFill>
              <a:latin typeface="Times New Roman" pitchFamily="18" charset="0"/>
              <a:cs typeface="Times New Roman" pitchFamily="18" charset="0"/>
            </a:endParaRPr>
          </a:p>
          <a:p>
            <a:pPr algn="just"/>
            <a:endParaRPr lang="en-US" sz="2400" b="1" dirty="0">
              <a:solidFill>
                <a:schemeClr val="tx1"/>
              </a:solidFill>
              <a:latin typeface="Times New Roman" pitchFamily="18" charset="0"/>
              <a:cs typeface="Times New Roman" pitchFamily="18" charset="0"/>
            </a:endParaRPr>
          </a:p>
          <a:p>
            <a:pPr algn="just"/>
            <a:endParaRPr lang="en-US" sz="2400" b="1" dirty="0" smtClean="0">
              <a:solidFill>
                <a:schemeClr val="tx1"/>
              </a:solidFill>
              <a:latin typeface="Times New Roman" pitchFamily="18" charset="0"/>
              <a:cs typeface="Times New Roman" pitchFamily="18" charset="0"/>
            </a:endParaRPr>
          </a:p>
          <a:p>
            <a:pPr algn="just"/>
            <a:r>
              <a:rPr lang="en-US" sz="2400" b="1" dirty="0" smtClean="0">
                <a:solidFill>
                  <a:schemeClr val="tx1"/>
                </a:solidFill>
                <a:latin typeface="Times New Roman" pitchFamily="18" charset="0"/>
                <a:cs typeface="Times New Roman" pitchFamily="18" charset="0"/>
              </a:rPr>
              <a:t>Uses</a:t>
            </a:r>
            <a:endParaRPr lang="en-US" sz="2400" dirty="0">
              <a:solidFill>
                <a:schemeClr val="tx1"/>
              </a:solidFill>
              <a:latin typeface="Times New Roman" pitchFamily="18" charset="0"/>
              <a:cs typeface="Times New Roman" pitchFamily="18" charset="0"/>
            </a:endParaRPr>
          </a:p>
          <a:p>
            <a:pPr algn="just"/>
            <a:r>
              <a:rPr lang="en-US" sz="2400" dirty="0">
                <a:solidFill>
                  <a:schemeClr val="tx1"/>
                </a:solidFill>
                <a:latin typeface="Times New Roman" pitchFamily="18" charset="0"/>
                <a:cs typeface="Times New Roman" pitchFamily="18" charset="0"/>
              </a:rPr>
              <a:t>	Salvarsan-606 and </a:t>
            </a:r>
            <a:r>
              <a:rPr lang="en-US" sz="2400" dirty="0" err="1">
                <a:solidFill>
                  <a:schemeClr val="tx1"/>
                </a:solidFill>
                <a:latin typeface="Times New Roman" pitchFamily="18" charset="0"/>
                <a:cs typeface="Times New Roman" pitchFamily="18" charset="0"/>
              </a:rPr>
              <a:t>Neosalvarsan</a:t>
            </a:r>
            <a:r>
              <a:rPr lang="en-US" sz="2400" dirty="0">
                <a:solidFill>
                  <a:schemeClr val="tx1"/>
                </a:solidFill>
                <a:latin typeface="Times New Roman" pitchFamily="18" charset="0"/>
                <a:cs typeface="Times New Roman" pitchFamily="18" charset="0"/>
              </a:rPr>
              <a:t> are used for the treatment of syphilis and venereal diseases.</a:t>
            </a:r>
          </a:p>
          <a:p>
            <a:endParaRPr lang="en-US" dirty="0"/>
          </a:p>
        </p:txBody>
      </p:sp>
      <p:sp>
        <p:nvSpPr>
          <p:cNvPr id="20481" name="Rectangle 1"/>
          <p:cNvSpPr>
            <a:spLocks noChangeArrowheads="1"/>
          </p:cNvSpPr>
          <p:nvPr/>
        </p:nvSpPr>
        <p:spPr bwMode="auto">
          <a:xfrm>
            <a:off x="0" y="1447800"/>
            <a:ext cx="9144000" cy="46166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chemeClr val="tx2"/>
                </a:solidFill>
                <a:effectLst/>
                <a:latin typeface="Aparajita" pitchFamily="34" charset="0"/>
                <a:ea typeface="Calibri" pitchFamily="34" charset="0"/>
                <a:cs typeface="Aparajita" pitchFamily="34" charset="0"/>
              </a:rPr>
              <a:t>Neosalvarsan</a:t>
            </a:r>
            <a:r>
              <a:rPr kumimoji="0" lang="en-US" sz="2400" b="1" i="0" u="none" strike="noStrike" cap="none" normalizeH="0" baseline="0" dirty="0" smtClean="0">
                <a:ln>
                  <a:noFill/>
                </a:ln>
                <a:solidFill>
                  <a:schemeClr val="tx2"/>
                </a:solidFill>
                <a:effectLst/>
                <a:latin typeface="Aparajita" pitchFamily="34" charset="0"/>
                <a:ea typeface="Calibri" pitchFamily="34" charset="0"/>
                <a:cs typeface="Aparajita" pitchFamily="34" charset="0"/>
              </a:rPr>
              <a:t>  (3,3’-diamino 4,4’-dihydroxy </a:t>
            </a:r>
            <a:r>
              <a:rPr kumimoji="0" lang="en-US" sz="2400" b="1" i="0" u="none" strike="noStrike" cap="none" normalizeH="0" baseline="0" dirty="0" err="1" smtClean="0">
                <a:ln>
                  <a:noFill/>
                </a:ln>
                <a:solidFill>
                  <a:schemeClr val="tx2"/>
                </a:solidFill>
                <a:effectLst/>
                <a:latin typeface="Aparajita" pitchFamily="34" charset="0"/>
                <a:ea typeface="Calibri" pitchFamily="34" charset="0"/>
                <a:cs typeface="Aparajita" pitchFamily="34" charset="0"/>
              </a:rPr>
              <a:t>arsenobenzene</a:t>
            </a:r>
            <a:r>
              <a:rPr kumimoji="0" lang="en-US" sz="2400" b="1" i="0" u="none" strike="noStrike" cap="none" normalizeH="0" baseline="0" dirty="0" smtClean="0">
                <a:ln>
                  <a:noFill/>
                </a:ln>
                <a:solidFill>
                  <a:schemeClr val="tx2"/>
                </a:solidFill>
                <a:effectLst/>
                <a:latin typeface="Aparajita" pitchFamily="34" charset="0"/>
                <a:ea typeface="Calibri" pitchFamily="34" charset="0"/>
                <a:cs typeface="Aparajita" pitchFamily="34" charset="0"/>
              </a:rPr>
              <a:t> N-</a:t>
            </a:r>
            <a:r>
              <a:rPr kumimoji="0" lang="en-US" sz="2400" b="1" i="0" u="none" strike="noStrike" cap="none" normalizeH="0" baseline="0" dirty="0" err="1" smtClean="0">
                <a:ln>
                  <a:noFill/>
                </a:ln>
                <a:solidFill>
                  <a:schemeClr val="tx2"/>
                </a:solidFill>
                <a:effectLst/>
                <a:latin typeface="Aparajita" pitchFamily="34" charset="0"/>
                <a:ea typeface="Calibri" pitchFamily="34" charset="0"/>
                <a:cs typeface="Aparajita" pitchFamily="34" charset="0"/>
              </a:rPr>
              <a:t>methanal</a:t>
            </a:r>
            <a:r>
              <a:rPr kumimoji="0" lang="en-US" sz="2400" b="1" i="0" u="none" strike="noStrike" cap="none" normalizeH="0" baseline="0" dirty="0" smtClean="0">
                <a:ln>
                  <a:noFill/>
                </a:ln>
                <a:solidFill>
                  <a:schemeClr val="tx2"/>
                </a:solidFill>
                <a:effectLst/>
                <a:latin typeface="Aparajita" pitchFamily="34" charset="0"/>
                <a:ea typeface="Calibri" pitchFamily="34" charset="0"/>
                <a:cs typeface="Aparajita" pitchFamily="34" charset="0"/>
              </a:rPr>
              <a:t> </a:t>
            </a:r>
            <a:r>
              <a:rPr kumimoji="0" lang="en-US" sz="2400" b="1" i="0" u="none" strike="noStrike" cap="none" normalizeH="0" baseline="0" dirty="0" err="1" smtClean="0">
                <a:ln>
                  <a:noFill/>
                </a:ln>
                <a:solidFill>
                  <a:schemeClr val="tx2"/>
                </a:solidFill>
                <a:effectLst/>
                <a:latin typeface="Aparajita" pitchFamily="34" charset="0"/>
                <a:ea typeface="Calibri" pitchFamily="34" charset="0"/>
                <a:cs typeface="Aparajita" pitchFamily="34" charset="0"/>
              </a:rPr>
              <a:t>sulphoxylat</a:t>
            </a:r>
            <a:r>
              <a:rPr kumimoji="0" lang="en-US" sz="2400" b="1" i="0" u="none" strike="noStrike" cap="none" normalizeH="0" baseline="0" dirty="0" err="1" smtClean="0">
                <a:ln>
                  <a:noFill/>
                </a:ln>
                <a:solidFill>
                  <a:schemeClr val="tx1"/>
                </a:solidFill>
                <a:effectLst/>
                <a:latin typeface="Aparajita" pitchFamily="34" charset="0"/>
                <a:ea typeface="Calibri" pitchFamily="34" charset="0"/>
                <a:cs typeface="Aparajita" pitchFamily="34" charset="0"/>
              </a:rPr>
              <a:t>e</a:t>
            </a:r>
            <a:r>
              <a:rPr kumimoji="0" lang="en-US" sz="2400" b="1" i="0" u="none" strike="noStrike" cap="none" normalizeH="0" baseline="0" dirty="0" smtClean="0">
                <a:ln>
                  <a:noFill/>
                </a:ln>
                <a:solidFill>
                  <a:schemeClr val="tx1"/>
                </a:solidFill>
                <a:effectLst/>
                <a:latin typeface="Aparajita" pitchFamily="34" charset="0"/>
                <a:ea typeface="Calibri" pitchFamily="34" charset="0"/>
                <a:cs typeface="Aparajita" pitchFamily="34" charset="0"/>
              </a:rPr>
              <a:t>)</a:t>
            </a:r>
            <a:endParaRPr kumimoji="0" lang="en-US" sz="2400" b="0" i="0" u="none" strike="noStrike" cap="none" normalizeH="0" baseline="0" dirty="0" smtClean="0">
              <a:ln>
                <a:noFill/>
              </a:ln>
              <a:solidFill>
                <a:schemeClr val="tx1"/>
              </a:solidFill>
              <a:effectLst/>
              <a:latin typeface="Aparajita" pitchFamily="34" charset="0"/>
              <a:cs typeface="Aparajita" pitchFamily="34" charset="0"/>
            </a:endParaRPr>
          </a:p>
        </p:txBody>
      </p:sp>
      <p:graphicFrame>
        <p:nvGraphicFramePr>
          <p:cNvPr id="20483" name="Object 3"/>
          <p:cNvGraphicFramePr>
            <a:graphicFrameLocks noChangeAspect="1"/>
          </p:cNvGraphicFramePr>
          <p:nvPr/>
        </p:nvGraphicFramePr>
        <p:xfrm>
          <a:off x="2438400" y="3200400"/>
          <a:ext cx="4648200" cy="2209800"/>
        </p:xfrm>
        <a:graphic>
          <a:graphicData uri="http://schemas.openxmlformats.org/presentationml/2006/ole">
            <p:oleObj spid="_x0000_s20483" name="CS ChemDraw Drawing" r:id="rId3" imgW="2831140" imgH="1121304" progId="">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TotalTime>
  <Words>203</Words>
  <Application>Microsoft Office PowerPoint</Application>
  <PresentationFormat>On-screen Show (4:3)</PresentationFormat>
  <Paragraphs>119</Paragraphs>
  <Slides>14</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Office Theme</vt:lpstr>
      <vt:lpstr>CS ChemDraw Drawing</vt:lpstr>
      <vt:lpstr>  HAJEE KARUTHA ROWTHER HOWDIA COLLEGE (Autonomous) Uthamapalayam   </vt:lpstr>
      <vt:lpstr> Chemotherapy </vt:lpstr>
      <vt:lpstr> SULPHA DRUGS (OR) ANTIBACTERIALS </vt:lpstr>
      <vt:lpstr> Sulphadiazine </vt:lpstr>
      <vt:lpstr> ANTIMALARIALS </vt:lpstr>
      <vt:lpstr>  Chloroquine (Aralen)  . </vt:lpstr>
      <vt:lpstr> Plasmoquine </vt:lpstr>
      <vt:lpstr>  Arsenical drugs (or) Anti protozoals   </vt:lpstr>
      <vt:lpstr> Salvarsan-606 is a pale yellow hygroscopic powder and it’s readily oxidized by air so sodium salt solution of salvarsan-606 is used. </vt:lpstr>
      <vt:lpstr> Antibiotics (or) Antimicrobials </vt:lpstr>
      <vt:lpstr>Broad spectrum antibiotics  The one antibiotic which may be used against a large number of microorganisms and are capable to curing many diseases called broad spectrum antibiotics.   </vt:lpstr>
      <vt:lpstr>Based on the type of bacteria destroyed  Antibiotic is classified in to two types based on which type of bacteria destroyed by itself.  i) Gram positive antibiotics   ii) Gram negative antibiotics  Gram positive antibiotics   These are active against Gram positive bacteria.  E.g. Penicillins, Tetracylines.   Gram negative antibiotics   These are active against Gram negative bacteria.  E.g. Chloromphenicol.  </vt:lpstr>
      <vt:lpstr> Based on their chemical structure </vt:lpstr>
      <vt:lpstr>Reference books: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Chemotherapy</dc:title>
  <dc:creator>god</dc:creator>
  <cp:lastModifiedBy>bio</cp:lastModifiedBy>
  <cp:revision>105</cp:revision>
  <dcterms:created xsi:type="dcterms:W3CDTF">2018-01-17T06:34:54Z</dcterms:created>
  <dcterms:modified xsi:type="dcterms:W3CDTF">2008-12-31T20:23:21Z</dcterms:modified>
</cp:coreProperties>
</file>