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DFC08-ADE5-4872-BB62-D7E8D730CF68}" type="datetimeFigureOut">
              <a:rPr lang="en-US" smtClean="0"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57DEA-3C22-434D-90B6-0510B27C66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C6D3-3BC5-4CCF-BF84-906653AD8ADF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CA084-FD1C-4CD4-AC3E-C8E208BF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657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Ancillary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chemistry-IV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17UCHA41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pH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&amp; its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simple calculations.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M.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Rekha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TNMK021SFT73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Relation </a:t>
            </a:r>
            <a:r>
              <a:rPr lang="en-US" b="1" dirty="0"/>
              <a:t>between pH &amp; </a:t>
            </a:r>
            <a:r>
              <a:rPr lang="en-US" b="1" dirty="0" err="1"/>
              <a:t>pOH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/>
              <a:t>We know</a:t>
            </a:r>
          </a:p>
          <a:p>
            <a:r>
              <a:rPr lang="en-US" dirty="0" smtClean="0"/>
              <a:t>		pH  </a:t>
            </a:r>
            <a:r>
              <a:rPr lang="en-US" dirty="0"/>
              <a:t>=  - log[H</a:t>
            </a:r>
            <a:r>
              <a:rPr lang="en-US" baseline="30000" dirty="0"/>
              <a:t>+</a:t>
            </a:r>
            <a:r>
              <a:rPr lang="en-US" dirty="0"/>
              <a:t>]  ------------  (1</a:t>
            </a:r>
            <a:r>
              <a:rPr lang="en-US" dirty="0" smtClean="0"/>
              <a:t>)</a:t>
            </a:r>
            <a:r>
              <a:rPr lang="en-US" dirty="0"/>
              <a:t>		</a:t>
            </a:r>
          </a:p>
          <a:p>
            <a:r>
              <a:rPr lang="en-US" dirty="0" err="1"/>
              <a:t>pOH</a:t>
            </a:r>
            <a:r>
              <a:rPr lang="en-US" dirty="0"/>
              <a:t>   =  -log [OH</a:t>
            </a:r>
            <a:r>
              <a:rPr lang="en-US" baseline="30000" dirty="0"/>
              <a:t>-</a:t>
            </a:r>
            <a:r>
              <a:rPr lang="en-US" dirty="0"/>
              <a:t>]  -------- (2)</a:t>
            </a:r>
          </a:p>
          <a:p>
            <a:r>
              <a:rPr lang="en-US" dirty="0" err="1"/>
              <a:t>pK</a:t>
            </a:r>
            <a:r>
              <a:rPr lang="en-US" baseline="-25000" dirty="0" err="1"/>
              <a:t>W</a:t>
            </a:r>
            <a:r>
              <a:rPr lang="en-US" dirty="0"/>
              <a:t>     =   - log K</a:t>
            </a:r>
            <a:r>
              <a:rPr lang="en-US" baseline="-25000" dirty="0"/>
              <a:t>W</a:t>
            </a:r>
            <a:r>
              <a:rPr lang="en-US" dirty="0"/>
              <a:t>  --------  (3)</a:t>
            </a:r>
          </a:p>
          <a:p>
            <a:r>
              <a:rPr lang="en-US" dirty="0"/>
              <a:t> K</a:t>
            </a:r>
            <a:r>
              <a:rPr lang="en-US" baseline="-25000" dirty="0"/>
              <a:t>W</a:t>
            </a:r>
            <a:r>
              <a:rPr lang="en-US" dirty="0"/>
              <a:t>     =   [H</a:t>
            </a:r>
            <a:r>
              <a:rPr lang="en-US" baseline="30000" dirty="0"/>
              <a:t>+</a:t>
            </a:r>
            <a:r>
              <a:rPr lang="en-US" dirty="0"/>
              <a:t>] [OH</a:t>
            </a:r>
            <a:r>
              <a:rPr lang="en-US" baseline="30000" dirty="0"/>
              <a:t>-</a:t>
            </a:r>
            <a:r>
              <a:rPr lang="en-US" dirty="0"/>
              <a:t>]    ----- (4)</a:t>
            </a:r>
          </a:p>
          <a:p>
            <a:r>
              <a:rPr lang="en-US" dirty="0"/>
              <a:t>Take log on equation 4     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/>
              <a:t>logK</a:t>
            </a:r>
            <a:r>
              <a:rPr lang="en-US" baseline="-25000" dirty="0" err="1"/>
              <a:t>W</a:t>
            </a:r>
            <a:r>
              <a:rPr lang="en-US" dirty="0"/>
              <a:t>     =   log[H</a:t>
            </a:r>
            <a:r>
              <a:rPr lang="en-US" baseline="30000" dirty="0"/>
              <a:t>+</a:t>
            </a:r>
            <a:r>
              <a:rPr lang="en-US" dirty="0"/>
              <a:t>] +  log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err="1">
                <a:solidFill>
                  <a:schemeClr val="tx1"/>
                </a:solidFill>
              </a:rPr>
              <a:t>logK</a:t>
            </a:r>
            <a:r>
              <a:rPr lang="en-US" baseline="-25000" dirty="0" err="1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    =   -log[H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]  - log [OH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pK</a:t>
            </a:r>
            <a:r>
              <a:rPr lang="en-US" baseline="-25000" dirty="0" err="1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    =   pH  +  </a:t>
            </a:r>
            <a:r>
              <a:rPr lang="en-US" dirty="0" err="1">
                <a:solidFill>
                  <a:schemeClr val="tx1"/>
                </a:solidFill>
              </a:rPr>
              <a:t>pOH</a:t>
            </a:r>
            <a:r>
              <a:rPr lang="en-US" dirty="0">
                <a:solidFill>
                  <a:schemeClr val="tx1"/>
                </a:solidFill>
              </a:rPr>
              <a:t>  -------- (5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 Know K</a:t>
            </a:r>
            <a:r>
              <a:rPr lang="en-US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= 1.0 x 10</a:t>
            </a:r>
            <a:r>
              <a:rPr lang="en-US" baseline="30000" dirty="0">
                <a:solidFill>
                  <a:schemeClr val="tx1"/>
                </a:solidFill>
              </a:rPr>
              <a:t>-14</a:t>
            </a:r>
            <a:r>
              <a:rPr lang="en-US" dirty="0">
                <a:solidFill>
                  <a:schemeClr val="tx1"/>
                </a:solidFill>
              </a:rPr>
              <a:t>, 	So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pK</a:t>
            </a:r>
            <a:r>
              <a:rPr lang="en-US" baseline="-25000" dirty="0" err="1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    =   -log(1.0 x 10</a:t>
            </a:r>
            <a:r>
              <a:rPr lang="en-US" baseline="30000" dirty="0">
                <a:solidFill>
                  <a:schemeClr val="tx1"/>
                </a:solidFill>
              </a:rPr>
              <a:t>-14</a:t>
            </a:r>
            <a:r>
              <a:rPr lang="en-US" dirty="0">
                <a:solidFill>
                  <a:schemeClr val="tx1"/>
                </a:solidFill>
              </a:rPr>
              <a:t>)   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pK</a:t>
            </a:r>
            <a:r>
              <a:rPr lang="en-US" baseline="-25000" dirty="0" err="1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=  14    </a:t>
            </a:r>
          </a:p>
          <a:p>
            <a:r>
              <a:rPr lang="en-US" dirty="0">
                <a:solidFill>
                  <a:schemeClr val="tx1"/>
                </a:solidFill>
              </a:rPr>
              <a:t>Substitute the value of </a:t>
            </a:r>
            <a:r>
              <a:rPr lang="en-US" dirty="0" err="1">
                <a:solidFill>
                  <a:schemeClr val="tx1"/>
                </a:solidFill>
              </a:rPr>
              <a:t>pK</a:t>
            </a:r>
            <a:r>
              <a:rPr lang="en-US" baseline="-25000" dirty="0" err="1">
                <a:solidFill>
                  <a:schemeClr val="tx1"/>
                </a:solidFill>
              </a:rPr>
              <a:t>W</a:t>
            </a:r>
            <a:r>
              <a:rPr lang="en-US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equation  (5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pH </a:t>
            </a:r>
            <a:r>
              <a:rPr lang="en-US" b="1" dirty="0">
                <a:solidFill>
                  <a:srgbClr val="002060"/>
                </a:solidFill>
              </a:rPr>
              <a:t>+ </a:t>
            </a:r>
            <a:r>
              <a:rPr lang="en-US" b="1" dirty="0" err="1">
                <a:solidFill>
                  <a:srgbClr val="002060"/>
                </a:solidFill>
              </a:rPr>
              <a:t>pOH</a:t>
            </a:r>
            <a:r>
              <a:rPr lang="en-US" b="1" dirty="0">
                <a:solidFill>
                  <a:srgbClr val="002060"/>
                </a:solidFill>
              </a:rPr>
              <a:t>  =   14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Solve the below Problems</a:t>
            </a:r>
          </a:p>
          <a:p>
            <a:endParaRPr lang="en-US" dirty="0"/>
          </a:p>
          <a:p>
            <a:pPr lvl="0" algn="just"/>
            <a:r>
              <a:rPr lang="en-US" dirty="0" smtClean="0"/>
              <a:t>1) In </a:t>
            </a:r>
            <a:r>
              <a:rPr lang="en-US" dirty="0"/>
              <a:t>a fruit juice concentration of  H</a:t>
            </a:r>
            <a:r>
              <a:rPr lang="en-US" baseline="30000" dirty="0"/>
              <a:t>+</a:t>
            </a:r>
            <a:r>
              <a:rPr lang="en-US" dirty="0"/>
              <a:t> ion is 3.3 x 10</a:t>
            </a:r>
            <a:r>
              <a:rPr lang="en-US" baseline="30000" dirty="0"/>
              <a:t>-2</a:t>
            </a:r>
            <a:r>
              <a:rPr lang="en-US" dirty="0"/>
              <a:t> M. Calculate the pH of the juice.</a:t>
            </a:r>
          </a:p>
          <a:p>
            <a:pPr lvl="0" algn="just"/>
            <a:r>
              <a:rPr lang="en-US" dirty="0" smtClean="0"/>
              <a:t>2) A </a:t>
            </a:r>
            <a:r>
              <a:rPr lang="en-US" dirty="0"/>
              <a:t>solution has a pH of 7.41, determine the concentration of H</a:t>
            </a:r>
            <a:r>
              <a:rPr lang="en-US" baseline="30000" dirty="0" smtClean="0"/>
              <a:t>+</a:t>
            </a:r>
          </a:p>
          <a:p>
            <a:pPr algn="just"/>
            <a:r>
              <a:rPr lang="en-US" baseline="30000" dirty="0" smtClean="0"/>
              <a:t>3) </a:t>
            </a:r>
            <a:r>
              <a:rPr lang="en-US" dirty="0"/>
              <a:t>Determine the pH of 0.1 M </a:t>
            </a:r>
            <a:r>
              <a:rPr lang="en-US" dirty="0" err="1"/>
              <a:t>NaOH</a:t>
            </a:r>
            <a:r>
              <a:rPr lang="en-US"/>
              <a:t> </a:t>
            </a:r>
            <a:r>
              <a:rPr lang="en-US" smtClean="0"/>
              <a:t>solution.</a:t>
            </a:r>
            <a:endParaRPr lang="en-US" dirty="0"/>
          </a:p>
          <a:p>
            <a:pPr lvl="0" algn="just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Reference books: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Principles of physical chemistry: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Sharma,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Pathania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(revised edition,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pub.,2010)</a:t>
            </a: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Modern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Inorganic chemistry: R.D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(Revised edition, S.Chand,2010)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Electro </a:t>
            </a:r>
            <a:r>
              <a:rPr lang="en-US" b="1" dirty="0"/>
              <a:t>chemistry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lvl="0" algn="just"/>
            <a:r>
              <a:rPr lang="en-US" dirty="0" smtClean="0"/>
              <a:t>	</a:t>
            </a:r>
          </a:p>
          <a:p>
            <a:pPr lvl="0" algn="just"/>
            <a:r>
              <a:rPr lang="en-US" dirty="0"/>
              <a:t>	</a:t>
            </a:r>
            <a:r>
              <a:rPr lang="en-US" dirty="0" smtClean="0"/>
              <a:t>pH </a:t>
            </a:r>
            <a:r>
              <a:rPr lang="en-US" dirty="0"/>
              <a:t>– Definition-simple calculation of pH from </a:t>
            </a:r>
            <a:r>
              <a:rPr lang="en-US" dirty="0" err="1"/>
              <a:t>Molarity</a:t>
            </a:r>
            <a:r>
              <a:rPr lang="en-US" dirty="0"/>
              <a:t> of acid and bases-common ion effect-and its application in analytical chemistry-buffer solution-definition-theory of buffer action-application.</a:t>
            </a:r>
          </a:p>
          <a:p>
            <a:pPr lvl="0" algn="just"/>
            <a:r>
              <a:rPr lang="en-US" dirty="0" smtClean="0"/>
              <a:t>	Acid- </a:t>
            </a:r>
            <a:r>
              <a:rPr lang="en-US" dirty="0"/>
              <a:t>base indicators-working range – commercial cells and batteries – primary and secondary cells-Weston – cadmium cell-lead storage cell- electroplating – principle and methods.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259079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sz="3600" dirty="0" smtClean="0">
                <a:latin typeface="Comic Sans MS" pitchFamily="66" charset="0"/>
              </a:rPr>
              <a:t>Electro chemistry - production of electricity using some chemical reactions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/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	</a:t>
            </a:r>
            <a:r>
              <a:rPr lang="en-US" sz="3600" dirty="0" smtClean="0">
                <a:latin typeface="Comic Sans MS" pitchFamily="66" charset="0"/>
              </a:rPr>
              <a:t>Flow of electron is called electricity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types of reaction takes place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Oxidation- Lose of electron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Reduction – gain of electron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28600"/>
            <a:ext cx="2560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Agency FB" pitchFamily="34" charset="0"/>
              </a:rPr>
              <a:t>Introduction</a:t>
            </a:r>
            <a:endParaRPr lang="en-US" sz="48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/>
              <a:t>pH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en-US" sz="5700" i="1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pH </a:t>
            </a:r>
            <a:r>
              <a:rPr lang="en-US" sz="5700" dirty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was introduced by Sorensen in 1909. </a:t>
            </a:r>
            <a:endParaRPr lang="en-US" sz="5700" dirty="0" smtClean="0">
              <a:solidFill>
                <a:srgbClr val="00B05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en-US" sz="5700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	pH </a:t>
            </a:r>
            <a:r>
              <a:rPr lang="en-US" sz="5700" dirty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concept is very useful to expressing the concentration of H</a:t>
            </a:r>
            <a:r>
              <a:rPr lang="en-US" sz="5700" baseline="30000" dirty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+</a:t>
            </a:r>
            <a:r>
              <a:rPr lang="en-US" sz="5700" dirty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 ion</a:t>
            </a:r>
            <a:r>
              <a:rPr lang="en-US" sz="5700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just"/>
            <a:r>
              <a:rPr lang="en-US" sz="5700" dirty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en-US" sz="5700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We know acids have pH value from 0 - 6.9</a:t>
            </a:r>
          </a:p>
          <a:p>
            <a:pPr algn="just"/>
            <a:r>
              <a:rPr lang="en-US" sz="5700" dirty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en-US" sz="5700" dirty="0" smtClean="0">
                <a:solidFill>
                  <a:srgbClr val="00B050"/>
                </a:solidFill>
                <a:latin typeface="David" pitchFamily="34" charset="-79"/>
                <a:cs typeface="David" pitchFamily="34" charset="-79"/>
              </a:rPr>
              <a:t>		Base have pH value from 7.1 – 14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Definition for 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Mathematically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  =  - log[H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				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=  -log [OH</a:t>
            </a:r>
            <a:r>
              <a:rPr lang="en-US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defined as the “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negative of the base 10 logarithm (log) of the H</a:t>
            </a:r>
            <a:r>
              <a:rPr lang="en-US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ion concentration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Similarly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pOH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defined as the negative of the base 10 logarithm (log) of the OH</a:t>
            </a:r>
            <a:r>
              <a:rPr lang="en-US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ion concentration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Mathematically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 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b="1" dirty="0">
                <a:solidFill>
                  <a:schemeClr val="tx1"/>
                </a:solidFill>
              </a:rPr>
              <a:t>log</a:t>
            </a:r>
            <a:r>
              <a:rPr lang="en-US" dirty="0">
                <a:solidFill>
                  <a:schemeClr val="tx1"/>
                </a:solidFill>
              </a:rPr>
              <a:t>  				</a:t>
            </a:r>
            <a:r>
              <a:rPr lang="en-US" dirty="0" err="1" smtClean="0">
                <a:solidFill>
                  <a:schemeClr val="tx1"/>
                </a:solidFill>
              </a:rPr>
              <a:t>pOH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>
                <a:solidFill>
                  <a:schemeClr val="tx1"/>
                </a:solidFill>
              </a:rPr>
              <a:t>=   </a:t>
            </a:r>
            <a:r>
              <a:rPr lang="en-US" b="1" dirty="0">
                <a:solidFill>
                  <a:schemeClr val="tx1"/>
                </a:solidFill>
              </a:rPr>
              <a:t>log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(or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[H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]  =  10</a:t>
            </a:r>
            <a:r>
              <a:rPr lang="en-US" b="1" baseline="30000" dirty="0">
                <a:solidFill>
                  <a:schemeClr val="tx1"/>
                </a:solidFill>
              </a:rPr>
              <a:t>-pH	</a:t>
            </a:r>
            <a:r>
              <a:rPr lang="en-US" b="1" dirty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]  =  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en-US" b="1" baseline="30000" dirty="0" smtClean="0">
                <a:solidFill>
                  <a:schemeClr val="tx1"/>
                </a:solidFill>
              </a:rPr>
              <a:t>-pOH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(or)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pK</a:t>
            </a:r>
            <a:r>
              <a:rPr lang="en-US" baseline="-25000" dirty="0" err="1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>
                <a:solidFill>
                  <a:schemeClr val="tx1"/>
                </a:solidFill>
              </a:rPr>
              <a:t>=   - </a:t>
            </a:r>
            <a:r>
              <a:rPr lang="en-US" dirty="0" smtClean="0">
                <a:solidFill>
                  <a:schemeClr val="tx1"/>
                </a:solidFill>
              </a:rPr>
              <a:t>log 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 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where 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baseline="-25000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is dissociation constant of water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33400"/>
            <a:ext cx="533400" cy="70008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609599"/>
            <a:ext cx="609600" cy="595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pH  scale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just"/>
            <a:r>
              <a:rPr lang="en-US" dirty="0" smtClean="0"/>
              <a:t>	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scale on which pH values are computed is called the pH scale.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	Water </a:t>
            </a:r>
            <a:r>
              <a:rPr lang="en-US" dirty="0">
                <a:solidFill>
                  <a:schemeClr val="tx1"/>
                </a:solidFill>
              </a:rPr>
              <a:t>dissociates to 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and 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ion to a very small extent.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           H</a:t>
            </a:r>
            <a:r>
              <a:rPr lang="en-US" baseline="30000" dirty="0" smtClean="0"/>
              <a:t>+</a:t>
            </a:r>
            <a:r>
              <a:rPr lang="en-US" dirty="0" smtClean="0"/>
              <a:t>   +   OH</a:t>
            </a:r>
            <a:r>
              <a:rPr lang="en-US" baseline="30000" dirty="0" smtClean="0"/>
              <a:t>-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K [H</a:t>
            </a:r>
            <a:r>
              <a:rPr lang="en-US" baseline="-25000" dirty="0"/>
              <a:t>2</a:t>
            </a:r>
            <a:r>
              <a:rPr lang="en-US" dirty="0"/>
              <a:t>O]  =  [H</a:t>
            </a:r>
            <a:r>
              <a:rPr lang="en-US" baseline="30000" dirty="0"/>
              <a:t>+</a:t>
            </a:r>
            <a:r>
              <a:rPr lang="en-US" dirty="0"/>
              <a:t>]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  <a:p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505200"/>
            <a:ext cx="457200" cy="773723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295400" y="4572000"/>
            <a:ext cx="342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Latha" pitchFamily="34" charset="0"/>
              </a:rPr>
              <a:t>Equilibrium constant   K  =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4495800"/>
            <a:ext cx="1066800" cy="678873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dirty="0"/>
              <a:t>K  x  constant    =  [H</a:t>
            </a:r>
            <a:r>
              <a:rPr lang="en-US" baseline="30000" dirty="0"/>
              <a:t>+</a:t>
            </a:r>
            <a:r>
              <a:rPr lang="en-US" dirty="0"/>
              <a:t>] [OH</a:t>
            </a:r>
            <a:r>
              <a:rPr lang="en-US" baseline="30000" dirty="0"/>
              <a:t>-</a:t>
            </a:r>
            <a:r>
              <a:rPr lang="en-US" dirty="0"/>
              <a:t>] </a:t>
            </a:r>
            <a:endParaRPr lang="en-US" dirty="0" smtClean="0"/>
          </a:p>
          <a:p>
            <a:pPr algn="l"/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 smtClean="0"/>
              <a:t>K</a:t>
            </a:r>
            <a:r>
              <a:rPr lang="en-US" baseline="-25000" dirty="0" smtClean="0"/>
              <a:t>W</a:t>
            </a:r>
            <a:r>
              <a:rPr lang="en-US" dirty="0" smtClean="0"/>
              <a:t>     </a:t>
            </a:r>
            <a:r>
              <a:rPr lang="en-US" dirty="0"/>
              <a:t>=   [H</a:t>
            </a:r>
            <a:r>
              <a:rPr lang="en-US" baseline="30000" dirty="0"/>
              <a:t>+</a:t>
            </a:r>
            <a:r>
              <a:rPr lang="en-US" dirty="0"/>
              <a:t>] [OH</a:t>
            </a:r>
            <a:r>
              <a:rPr lang="en-US" baseline="30000" dirty="0"/>
              <a:t>-</a:t>
            </a:r>
            <a:r>
              <a:rPr lang="en-US" dirty="0"/>
              <a:t>]    	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Water contains same concentration of H</a:t>
            </a:r>
            <a:r>
              <a:rPr lang="en-US" baseline="30000" dirty="0"/>
              <a:t>+</a:t>
            </a:r>
            <a:r>
              <a:rPr lang="en-US" dirty="0"/>
              <a:t> and OH</a:t>
            </a:r>
            <a:r>
              <a:rPr lang="en-US" baseline="30000" dirty="0"/>
              <a:t>-</a:t>
            </a:r>
            <a:r>
              <a:rPr lang="en-US" dirty="0"/>
              <a:t> ion, using the above expression, we </a:t>
            </a:r>
            <a:r>
              <a:rPr lang="en-US" dirty="0" smtClean="0"/>
              <a:t>have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[H</a:t>
            </a:r>
            <a:r>
              <a:rPr lang="en-US" baseline="30000" dirty="0"/>
              <a:t>+</a:t>
            </a:r>
            <a:r>
              <a:rPr lang="en-US" dirty="0"/>
              <a:t>]  =  K</a:t>
            </a:r>
            <a:r>
              <a:rPr lang="en-US" baseline="-25000" dirty="0"/>
              <a:t>W</a:t>
            </a:r>
            <a:r>
              <a:rPr lang="en-US" dirty="0"/>
              <a:t> .,				K</a:t>
            </a:r>
            <a:r>
              <a:rPr lang="en-US" baseline="-25000" dirty="0"/>
              <a:t>W</a:t>
            </a:r>
            <a:r>
              <a:rPr lang="en-US" dirty="0"/>
              <a:t>  =  [H</a:t>
            </a:r>
            <a:r>
              <a:rPr lang="en-US" baseline="30000" dirty="0"/>
              <a:t>+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  		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[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]     =     </a:t>
            </a:r>
            <a:r>
              <a:rPr lang="en-US" b="1" dirty="0"/>
              <a:t>    </a:t>
            </a:r>
            <a:r>
              <a:rPr lang="en-US" b="1" dirty="0" smtClean="0"/>
              <a:t>	=  </a:t>
            </a:r>
            <a:r>
              <a:rPr lang="en-US" b="1" dirty="0"/>
              <a:t>  </a:t>
            </a:r>
            <a:r>
              <a:rPr lang="en-US" b="1" dirty="0" smtClean="0"/>
              <a:t>                    </a:t>
            </a:r>
            <a:r>
              <a:rPr lang="en-US" dirty="0"/>
              <a:t>= 1 x 10</a:t>
            </a:r>
            <a:r>
              <a:rPr lang="en-US" baseline="30000" dirty="0"/>
              <a:t>-7</a:t>
            </a:r>
            <a:r>
              <a:rPr lang="en-US" dirty="0"/>
              <a:t> </a:t>
            </a:r>
          </a:p>
          <a:p>
            <a:pPr algn="l"/>
            <a:r>
              <a:rPr lang="en-US" dirty="0" smtClean="0"/>
              <a:t>   </a:t>
            </a:r>
            <a:r>
              <a:rPr lang="en-US" dirty="0"/>
              <a:t>		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52400"/>
            <a:ext cx="3200400" cy="4572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295400"/>
            <a:ext cx="2892136" cy="3810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5638800"/>
            <a:ext cx="718038" cy="533400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715000"/>
            <a:ext cx="1883664" cy="457200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238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800600"/>
            <a:ext cx="1939637" cy="304800"/>
          </a:xfrm>
          <a:prstGeom prst="rect">
            <a:avLst/>
          </a:prstGeom>
          <a:noFill/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Latha" pitchFamily="34" charset="0"/>
              </a:rPr>
              <a:t>}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So pH of water = -log[H</a:t>
            </a:r>
            <a:r>
              <a:rPr lang="en-US" sz="2800" baseline="30000" dirty="0">
                <a:solidFill>
                  <a:schemeClr val="tx1"/>
                </a:solidFill>
              </a:rPr>
              <a:t>+</a:t>
            </a:r>
            <a:r>
              <a:rPr lang="en-US" sz="2800" dirty="0">
                <a:solidFill>
                  <a:schemeClr val="tx1"/>
                </a:solidFill>
              </a:rPr>
              <a:t>]    =  -log (1.0  x 10</a:t>
            </a:r>
            <a:r>
              <a:rPr lang="en-US" sz="2800" baseline="30000" dirty="0">
                <a:solidFill>
                  <a:schemeClr val="tx1"/>
                </a:solidFill>
              </a:rPr>
              <a:t>-7</a:t>
            </a:r>
            <a:r>
              <a:rPr lang="en-US" sz="2800" dirty="0">
                <a:solidFill>
                  <a:schemeClr val="tx1"/>
                </a:solidFill>
              </a:rPr>
              <a:t>)  =  -(-7)  =  7</a:t>
            </a:r>
          </a:p>
          <a:p>
            <a:pPr lvl="0"/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For </a:t>
            </a:r>
            <a:r>
              <a:rPr lang="en-US" b="1" dirty="0">
                <a:solidFill>
                  <a:schemeClr val="tx1"/>
                </a:solidFill>
              </a:rPr>
              <a:t>a neutral solution 			 </a:t>
            </a:r>
            <a:r>
              <a:rPr lang="en-US" dirty="0">
                <a:solidFill>
                  <a:schemeClr val="tx1"/>
                </a:solidFill>
              </a:rPr>
              <a:t>[H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]  = [OH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]    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For a acidic solution			</a:t>
            </a:r>
            <a:r>
              <a:rPr lang="en-US" dirty="0">
                <a:solidFill>
                  <a:schemeClr val="tx1"/>
                </a:solidFill>
              </a:rPr>
              <a:t>[H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]  ˃ [OH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]    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For a basic solution			</a:t>
            </a:r>
            <a:r>
              <a:rPr lang="en-US" dirty="0">
                <a:solidFill>
                  <a:schemeClr val="tx1"/>
                </a:solidFill>
              </a:rPr>
              <a:t>[H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] ˂  [OH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]  </a:t>
            </a:r>
          </a:p>
          <a:p>
            <a:r>
              <a:rPr lang="en-US" b="1" dirty="0">
                <a:solidFill>
                  <a:schemeClr val="tx1"/>
                </a:solidFill>
              </a:rPr>
              <a:t>                          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914400"/>
            <a:ext cx="7924802" cy="6096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191</Words>
  <Application>Microsoft Office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HAJEE KARUTHA ROWTHER HOWDIA COLLEGE (Autonomous) Uthamapalayam   </vt:lpstr>
      <vt:lpstr> Electro chemistry </vt:lpstr>
      <vt:lpstr> Electro chemistry - production of electricity using some chemical reactions    Flow of electron is called electricity</vt:lpstr>
      <vt:lpstr>pH</vt:lpstr>
      <vt:lpstr>Definition for pH</vt:lpstr>
      <vt:lpstr>Slide 6</vt:lpstr>
      <vt:lpstr>pH  scale </vt:lpstr>
      <vt:lpstr>Slide 8</vt:lpstr>
      <vt:lpstr>Slide 9</vt:lpstr>
      <vt:lpstr> Relation between pH &amp; pOH </vt:lpstr>
      <vt:lpstr>Slide 11</vt:lpstr>
      <vt:lpstr>Slide 12</vt:lpstr>
      <vt:lpstr>Reference books: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 chemistry</dc:title>
  <dc:creator>User</dc:creator>
  <cp:lastModifiedBy>bio</cp:lastModifiedBy>
  <cp:revision>8</cp:revision>
  <dcterms:created xsi:type="dcterms:W3CDTF">2020-04-24T07:08:34Z</dcterms:created>
  <dcterms:modified xsi:type="dcterms:W3CDTF">2008-12-31T20:16:24Z</dcterms:modified>
</cp:coreProperties>
</file>