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53553-3C8F-49E1-BFB8-16BE054B4EED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8F762-C93B-48C2-854E-0BEB543E6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5C69D-7D7C-4800-BC18-96228C5F93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0326-814B-4766-A32F-302E3033CCC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A64BD-2BAE-4AB2-B1E0-6820729B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>HAJEE </a:t>
            </a:r>
            <a:r>
              <a:rPr lang="en-US" sz="2800" b="1" dirty="0">
                <a:latin typeface="Bodoni MT" pitchFamily="18" charset="0"/>
              </a:rPr>
              <a:t>KARUTHA ROWTHER HOWDIA COLLEGE (Autonomous)</a:t>
            </a: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r>
              <a:rPr lang="en-US" sz="2800" b="1" dirty="0" err="1">
                <a:latin typeface="Bodoni MT" pitchFamily="18" charset="0"/>
              </a:rPr>
              <a:t>Uthamapalayam</a:t>
            </a:r>
            <a:r>
              <a:rPr lang="en-US" sz="2800" b="1" dirty="0">
                <a:latin typeface="Bodoni MT" pitchFamily="18" charset="0"/>
              </a:rPr>
              <a:t> </a:t>
            </a: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endParaRPr lang="en-US" sz="2800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C:\Users\Staff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1095548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00400"/>
          <a:ext cx="9144000" cy="3657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29100"/>
                <a:gridCol w="49149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                Course 		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Ancillary chemistry-II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Course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17UCHA21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Topic	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Structure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&amp; </a:t>
                      </a:r>
                      <a:r>
                        <a:rPr lang="en-US" sz="2400" b="1" baseline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properties of </a:t>
                      </a:r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Glucose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name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M.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Rekha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TNMK021SFT73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 algn="just"/>
            <a:r>
              <a:rPr lang="en-US" sz="3600" b="1" i="1" dirty="0" smtClean="0">
                <a:solidFill>
                  <a:schemeClr val="tx1"/>
                </a:solidFill>
              </a:rPr>
              <a:t>Oxidation reaction: </a:t>
            </a:r>
          </a:p>
          <a:p>
            <a:pPr lvl="0" algn="just"/>
            <a:r>
              <a:rPr lang="en-US" b="1" i="1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On oxidation of glucose with bromine water (weak oxidizing agent) gives </a:t>
            </a:r>
            <a:r>
              <a:rPr lang="en-US" sz="2800" dirty="0" err="1" smtClean="0">
                <a:solidFill>
                  <a:schemeClr val="tx1"/>
                </a:solidFill>
              </a:rPr>
              <a:t>gluconic</a:t>
            </a:r>
            <a:r>
              <a:rPr lang="en-US" sz="2800" dirty="0" smtClean="0">
                <a:solidFill>
                  <a:schemeClr val="tx1"/>
                </a:solidFill>
              </a:rPr>
              <a:t> acid (</a:t>
            </a:r>
            <a:r>
              <a:rPr lang="en-US" sz="2800" dirty="0" err="1" smtClean="0">
                <a:solidFill>
                  <a:schemeClr val="tx1"/>
                </a:solidFill>
              </a:rPr>
              <a:t>monocarboxylic</a:t>
            </a:r>
            <a:r>
              <a:rPr lang="en-US" sz="2800" dirty="0" smtClean="0">
                <a:solidFill>
                  <a:schemeClr val="tx1"/>
                </a:solidFill>
              </a:rPr>
              <a:t> acid ) &amp; on oxidation with concentrated nitric acid (strong oxidizing agent) gives </a:t>
            </a:r>
            <a:r>
              <a:rPr lang="en-US" sz="2800" dirty="0" err="1" smtClean="0">
                <a:solidFill>
                  <a:schemeClr val="tx1"/>
                </a:solidFill>
              </a:rPr>
              <a:t>saccharic</a:t>
            </a:r>
            <a:r>
              <a:rPr lang="en-US" sz="2800" dirty="0" smtClean="0">
                <a:solidFill>
                  <a:schemeClr val="tx1"/>
                </a:solidFill>
              </a:rPr>
              <a:t> acid (</a:t>
            </a:r>
            <a:r>
              <a:rPr lang="en-US" sz="2800" dirty="0" err="1" smtClean="0">
                <a:solidFill>
                  <a:schemeClr val="tx1"/>
                </a:solidFill>
              </a:rPr>
              <a:t>dicarboxylic</a:t>
            </a:r>
            <a:r>
              <a:rPr lang="en-US" sz="2800" dirty="0" smtClean="0">
                <a:solidFill>
                  <a:schemeClr val="tx1"/>
                </a:solidFill>
              </a:rPr>
              <a:t> acid).</a:t>
            </a:r>
          </a:p>
          <a:p>
            <a:r>
              <a:rPr lang="en-US" sz="2800" dirty="0" smtClean="0"/>
              <a:t> </a:t>
            </a:r>
          </a:p>
          <a:p>
            <a:pPr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HOCH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-(CHOH)</a:t>
            </a:r>
            <a:r>
              <a:rPr lang="en-US" baseline="-25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-CHO           CH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OH-(CHOH)</a:t>
            </a:r>
            <a:r>
              <a:rPr lang="en-US" baseline="-25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-COOH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                                                         </a:t>
            </a:r>
            <a:r>
              <a:rPr lang="en-US" dirty="0" err="1" smtClean="0">
                <a:solidFill>
                  <a:srgbClr val="C00000"/>
                </a:solidFill>
              </a:rPr>
              <a:t>Gluconic</a:t>
            </a:r>
            <a:r>
              <a:rPr lang="en-US" dirty="0" smtClean="0">
                <a:solidFill>
                  <a:srgbClr val="C00000"/>
                </a:solidFill>
              </a:rPr>
              <a:t> acid</a:t>
            </a:r>
          </a:p>
          <a:p>
            <a:pPr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HOCH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-(CHOH)</a:t>
            </a:r>
            <a:r>
              <a:rPr lang="en-US" baseline="-25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-CHO                  HOOC-(CHOH)</a:t>
            </a:r>
            <a:r>
              <a:rPr lang="en-US" baseline="-25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-COOH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                                                                </a:t>
            </a:r>
            <a:r>
              <a:rPr lang="en-US" dirty="0" err="1" smtClean="0">
                <a:solidFill>
                  <a:srgbClr val="C00000"/>
                </a:solidFill>
              </a:rPr>
              <a:t>Saccharic</a:t>
            </a:r>
            <a:r>
              <a:rPr lang="en-US" dirty="0" smtClean="0">
                <a:solidFill>
                  <a:srgbClr val="C00000"/>
                </a:solidFill>
              </a:rPr>
              <a:t> acid.</a:t>
            </a:r>
          </a:p>
          <a:p>
            <a:pPr algn="l"/>
            <a:endParaRPr lang="en-US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733800"/>
            <a:ext cx="819150" cy="603584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5334000"/>
            <a:ext cx="1418897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just"/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Reduction reaction: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Glucose reduced by Na/Hg gives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sorbitol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polyhydorxy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alcohol).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HOCH</a:t>
            </a:r>
            <a:r>
              <a:rPr lang="en-US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-(CHOH)</a:t>
            </a:r>
            <a:r>
              <a:rPr lang="en-US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-CHO             CH</a:t>
            </a:r>
            <a:r>
              <a:rPr lang="en-US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OH-(CHOH)</a:t>
            </a:r>
            <a:r>
              <a:rPr lang="en-US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Sorbitol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Glucose reduced by concentrated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hydroiodic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 (strong reducing agent) in presence of red phosphorus gives n-hexane.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HOCH</a:t>
            </a:r>
            <a:r>
              <a:rPr lang="en-US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-(CHOH)</a:t>
            </a:r>
            <a:r>
              <a:rPr lang="en-US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-CHO                        H</a:t>
            </a:r>
            <a:r>
              <a:rPr lang="en-US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C-(CH</a:t>
            </a:r>
            <a:r>
              <a:rPr lang="en-US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n-hexane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133600"/>
            <a:ext cx="1066800" cy="883920"/>
          </a:xfrm>
          <a:prstGeom prst="rect">
            <a:avLst/>
          </a:prstGeom>
          <a:noFill/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257800"/>
            <a:ext cx="1839311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/>
            <a:r>
              <a:rPr lang="en-US" b="1" i="1" dirty="0" smtClean="0">
                <a:solidFill>
                  <a:schemeClr val="tx1"/>
                </a:solidFill>
              </a:rPr>
              <a:t>Reaction with phenyl hydrazine (C</a:t>
            </a:r>
            <a:r>
              <a:rPr lang="en-US" b="1" i="1" baseline="-25000" dirty="0" smtClean="0">
                <a:solidFill>
                  <a:schemeClr val="tx1"/>
                </a:solidFill>
              </a:rPr>
              <a:t>6</a:t>
            </a:r>
            <a:r>
              <a:rPr lang="en-US" b="1" i="1" dirty="0" smtClean="0">
                <a:solidFill>
                  <a:schemeClr val="tx1"/>
                </a:solidFill>
              </a:rPr>
              <a:t>H</a:t>
            </a:r>
            <a:r>
              <a:rPr lang="en-US" b="1" i="1" baseline="-25000" dirty="0" smtClean="0">
                <a:solidFill>
                  <a:schemeClr val="tx1"/>
                </a:solidFill>
              </a:rPr>
              <a:t>5</a:t>
            </a:r>
            <a:r>
              <a:rPr lang="en-US" b="1" i="1" dirty="0" smtClean="0">
                <a:solidFill>
                  <a:schemeClr val="tx1"/>
                </a:solidFill>
              </a:rPr>
              <a:t>NH-NH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r>
              <a:rPr lang="en-US" b="1" i="1" dirty="0" smtClean="0">
                <a:solidFill>
                  <a:schemeClr val="tx1"/>
                </a:solidFill>
              </a:rPr>
              <a:t>):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sz="2800" dirty="0" smtClean="0">
                <a:solidFill>
                  <a:schemeClr val="tx1"/>
                </a:solidFill>
              </a:rPr>
              <a:t>Glucose treated with excess phenyl hydrazine &amp; sodium acetate gives </a:t>
            </a:r>
            <a:r>
              <a:rPr lang="en-US" sz="2800" dirty="0" err="1" smtClean="0">
                <a:solidFill>
                  <a:schemeClr val="tx1"/>
                </a:solidFill>
              </a:rPr>
              <a:t>glucosazone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osazone</a:t>
            </a:r>
            <a:r>
              <a:rPr lang="en-US" sz="2800" dirty="0" smtClean="0">
                <a:solidFill>
                  <a:schemeClr val="tx1"/>
                </a:solidFill>
              </a:rPr>
              <a:t>).	</a:t>
            </a:r>
          </a:p>
          <a:p>
            <a:endParaRPr lang="en-US" dirty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0" y="1600200"/>
          <a:ext cx="7328224" cy="2386012"/>
        </p:xfrm>
        <a:graphic>
          <a:graphicData uri="http://schemas.openxmlformats.org/presentationml/2006/ole">
            <p:oleObj spid="_x0000_s8194" name="CS ChemDraw Drawing" r:id="rId3" imgW="3417991" imgH="1112126" progId="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6934200" y="2362200"/>
          <a:ext cx="1600200" cy="466245"/>
        </p:xfrm>
        <a:graphic>
          <a:graphicData uri="http://schemas.openxmlformats.org/presentationml/2006/ole">
            <p:oleObj spid="_x0000_s8195" name="CS ChemDraw Drawing" r:id="rId4" imgW="882167" imgH="257247" progId="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6324600" y="4191000"/>
          <a:ext cx="2609706" cy="2209800"/>
        </p:xfrm>
        <a:graphic>
          <a:graphicData uri="http://schemas.openxmlformats.org/presentationml/2006/ole">
            <p:oleObj spid="_x0000_s8196" name="CS ChemDraw Drawing" r:id="rId5" imgW="1005530" imgH="851640" progId="">
              <p:embed/>
            </p:oleObj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3733800" y="4876800"/>
          <a:ext cx="2500672" cy="609600"/>
        </p:xfrm>
        <a:graphic>
          <a:graphicData uri="http://schemas.openxmlformats.org/presentationml/2006/ole">
            <p:oleObj spid="_x0000_s8197" name="CS ChemDraw Drawing" r:id="rId6" imgW="1211225" imgH="295307" progId="">
              <p:embed/>
            </p:oleObj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838200" y="3962400"/>
          <a:ext cx="2438400" cy="2669894"/>
        </p:xfrm>
        <a:graphic>
          <a:graphicData uri="http://schemas.openxmlformats.org/presentationml/2006/ole">
            <p:oleObj spid="_x0000_s8198" name="CS ChemDraw Drawing" r:id="rId7" imgW="1002560" imgH="10983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4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 reactions</a:t>
            </a:r>
            <a:endParaRPr lang="en-US" sz="4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Action with </a:t>
            </a:r>
            <a:r>
              <a:rPr lang="en-US" sz="4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alkalies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Glucose treated with conc.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turn yellow &amp; on warming become brown and ultimately form resin.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Fermentation: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Glucose undergoes fermentation by the enzyme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zymase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give ethanol &amp; CO</a:t>
            </a:r>
            <a:r>
              <a:rPr lang="en-US" sz="4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 a product.  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			 2C</a:t>
            </a:r>
            <a:r>
              <a:rPr lang="en-US" sz="4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  + 2CO</a:t>
            </a:r>
            <a:r>
              <a:rPr lang="en-US" sz="46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↑</a:t>
            </a:r>
          </a:p>
          <a:p>
            <a:pPr algn="just"/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Glucose                                 Ethanol.</a:t>
            </a:r>
          </a:p>
          <a:p>
            <a:pPr algn="just"/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038600"/>
            <a:ext cx="1447800" cy="921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 books: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B. S.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Advanced Organic Chemistry (2009).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 Text book of Organic Chemistry –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B.S.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(revised edition, S.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2014).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523999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1"/>
                </a:solidFill>
                <a:latin typeface="Century" pitchFamily="18" charset="0"/>
              </a:rPr>
              <a:t>Glucose (or) Grape sugar (or) </a:t>
            </a:r>
            <a:r>
              <a:rPr lang="en-US" b="1" dirty="0" err="1" smtClean="0">
                <a:solidFill>
                  <a:schemeClr val="bg1"/>
                </a:solidFill>
                <a:latin typeface="Century" pitchFamily="18" charset="0"/>
              </a:rPr>
              <a:t>Aldohexose</a:t>
            </a:r>
            <a:r>
              <a:rPr lang="en-US" b="1" dirty="0" smtClean="0">
                <a:solidFill>
                  <a:schemeClr val="bg1"/>
                </a:solidFill>
                <a:latin typeface="Century" pitchFamily="18" charset="0"/>
              </a:rPr>
              <a:t> (or) dextrose- C</a:t>
            </a:r>
            <a:r>
              <a:rPr lang="en-US" b="1" baseline="-25000" dirty="0" smtClean="0">
                <a:solidFill>
                  <a:schemeClr val="bg1"/>
                </a:solidFill>
                <a:latin typeface="Century" pitchFamily="18" charset="0"/>
              </a:rPr>
              <a:t>6</a:t>
            </a:r>
            <a:r>
              <a:rPr lang="en-US" b="1" dirty="0" smtClean="0">
                <a:solidFill>
                  <a:schemeClr val="bg1"/>
                </a:solidFill>
                <a:latin typeface="Century" pitchFamily="18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Century" pitchFamily="18" charset="0"/>
              </a:rPr>
              <a:t>12</a:t>
            </a:r>
            <a:r>
              <a:rPr lang="en-US" b="1" dirty="0" smtClean="0">
                <a:solidFill>
                  <a:schemeClr val="bg1"/>
                </a:solidFill>
                <a:latin typeface="Century" pitchFamily="18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Century" pitchFamily="18" charset="0"/>
              </a:rPr>
              <a:t>6.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baseline="-25000" dirty="0" smtClean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Glucose occurs naturally both in the free form and combined states.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In the free state glucose available in grapes (20-30%), honey &amp; human blood (80-120 mg per 100ml).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In the combined form glucose occurs in sucrose, lactose, starch, cellulose etc,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99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solidFill>
                  <a:schemeClr val="bg1"/>
                </a:solidFill>
                <a:latin typeface="Century" pitchFamily="18" charset="0"/>
              </a:rPr>
              <a:t>Properties of D-Glucose</a:t>
            </a: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entury" pitchFamily="18" charset="0"/>
              </a:rPr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D-Glucose exhibits the reactions for both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polyhydroxy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alcohol &amp;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aldehyde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group. 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Molecular formula of D-glucose is C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open chain structural formula of D-glucose is given below</a:t>
            </a:r>
          </a:p>
          <a:p>
            <a:pPr algn="just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09600" y="2971800"/>
          <a:ext cx="2438400" cy="3886200"/>
        </p:xfrm>
        <a:graphic>
          <a:graphicData uri="http://schemas.openxmlformats.org/presentationml/2006/ole">
            <p:oleObj spid="_x0000_s1026" name="CS ChemDraw Drawing" r:id="rId3" imgW="740178" imgH="1781292" progId="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876800" y="3048000"/>
          <a:ext cx="2286000" cy="3257393"/>
        </p:xfrm>
        <a:graphic>
          <a:graphicData uri="http://schemas.openxmlformats.org/presentationml/2006/ole">
            <p:oleObj spid="_x0000_s1027" name="CS ChemDraw Drawing" r:id="rId4" imgW="560667" imgH="79819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lvl="0" indent="-514350">
              <a:buAutoNum type="arabicParenR"/>
            </a:pPr>
            <a:r>
              <a:rPr lang="en-US" b="1" u="sng" dirty="0" smtClean="0">
                <a:solidFill>
                  <a:srgbClr val="C00000"/>
                </a:solidFill>
              </a:rPr>
              <a:t>Reaction for the hydroxyl group</a:t>
            </a:r>
          </a:p>
          <a:p>
            <a:pPr marL="514350" indent="-514350" algn="just"/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) Acetylation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Glucose reacts with acetic anhydride in presence of Zncl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give glucose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acetate. </a:t>
            </a: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This indicates that glucose contains five hydroxyl groups.</a:t>
            </a:r>
          </a:p>
          <a:p>
            <a:pPr marL="514350" lvl="0" indent="-514350" algn="just"/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0" y="3276600"/>
          <a:ext cx="9144000" cy="3581400"/>
        </p:xfrm>
        <a:graphic>
          <a:graphicData uri="http://schemas.openxmlformats.org/presentationml/2006/ole">
            <p:oleObj spid="_x0000_s2050" name="CS ChemDraw Drawing" r:id="rId3" imgW="4185973" imgH="102223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 algn="just"/>
            <a:r>
              <a:rPr lang="en-US" b="1" i="1" dirty="0" err="1" smtClean="0">
                <a:solidFill>
                  <a:schemeClr val="tx1"/>
                </a:solidFill>
                <a:latin typeface="Century" pitchFamily="18" charset="0"/>
                <a:cs typeface="Times New Roman" pitchFamily="18" charset="0"/>
              </a:rPr>
              <a:t>Methylation</a:t>
            </a:r>
            <a:endParaRPr lang="en-US" dirty="0" smtClean="0">
              <a:solidFill>
                <a:schemeClr val="tx1"/>
              </a:solidFill>
              <a:latin typeface="Century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Glucose heated with methanol in presence of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gives α &amp; β methyl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glucoside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0" y="2667000"/>
          <a:ext cx="9144000" cy="2971800"/>
        </p:xfrm>
        <a:graphic>
          <a:graphicData uri="http://schemas.openxmlformats.org/presentationml/2006/ole">
            <p:oleObj spid="_x0000_s3074" name="CS ChemDraw Drawing" r:id="rId3" imgW="3992425" imgH="59871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chemeClr val="tx1"/>
                </a:solidFill>
                <a:latin typeface="Century" pitchFamily="18" charset="0"/>
                <a:ea typeface="Calibri" pitchFamily="34" charset="0"/>
                <a:cs typeface="Times New Roman" pitchFamily="18" charset="0"/>
              </a:rPr>
              <a:t>Reaction with metallic hydroxides</a:t>
            </a:r>
            <a:endParaRPr lang="en-US" sz="3600" dirty="0" smtClean="0">
              <a:solidFill>
                <a:schemeClr val="tx1"/>
              </a:solidFill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Glucose is treated with calcium hydroxide (lime) to give calcium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glucosate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0" y="2819400"/>
          <a:ext cx="9144000" cy="2222657"/>
        </p:xfrm>
        <a:graphic>
          <a:graphicData uri="http://schemas.openxmlformats.org/presentationml/2006/ole">
            <p:oleObj spid="_x0000_s4098" name="CS ChemDraw Drawing" r:id="rId3" imgW="4265336" imgH="39140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 algn="just"/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b="1" i="1" dirty="0" smtClean="0">
                <a:solidFill>
                  <a:schemeClr val="tx1"/>
                </a:solidFill>
                <a:latin typeface="Century" pitchFamily="18" charset="0"/>
                <a:cs typeface="Times New Roman" pitchFamily="18" charset="0"/>
              </a:rPr>
              <a:t>Action with PCl</a:t>
            </a:r>
            <a:r>
              <a:rPr lang="en-US" b="1" i="1" baseline="-25000" dirty="0" smtClean="0">
                <a:solidFill>
                  <a:schemeClr val="tx1"/>
                </a:solidFill>
                <a:latin typeface="Century" pitchFamily="18" charset="0"/>
                <a:cs typeface="Times New Roman" pitchFamily="18" charset="0"/>
              </a:rPr>
              <a:t>5</a:t>
            </a:r>
            <a:endParaRPr lang="en-US" dirty="0" smtClean="0">
              <a:solidFill>
                <a:schemeClr val="tx1"/>
              </a:solidFill>
              <a:latin typeface="Century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Century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treated with PC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glucose gives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chloroglucose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04800" y="3276600"/>
          <a:ext cx="8763944" cy="3352800"/>
        </p:xfrm>
        <a:graphic>
          <a:graphicData uri="http://schemas.openxmlformats.org/presentationml/2006/ole">
            <p:oleObj spid="_x0000_s5122" name="CS ChemDraw Drawing" r:id="rId3" imgW="4347668" imgH="10206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1"/>
                </a:solidFill>
              </a:rPr>
              <a:t>Reaction for </a:t>
            </a:r>
            <a:r>
              <a:rPr lang="en-US" b="1" dirty="0" err="1" smtClean="0">
                <a:solidFill>
                  <a:schemeClr val="bg1"/>
                </a:solidFill>
              </a:rPr>
              <a:t>aldehyde</a:t>
            </a:r>
            <a:r>
              <a:rPr lang="en-US" b="1" dirty="0" smtClean="0">
                <a:solidFill>
                  <a:schemeClr val="bg1"/>
                </a:solidFill>
              </a:rPr>
              <a:t> group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lvl="0" algn="just"/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Reaction with HCN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Glucose adds a molecule of HCN to give glucose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cyanohydrin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2057400" y="2438400"/>
          <a:ext cx="6785969" cy="1905000"/>
        </p:xfrm>
        <a:graphic>
          <a:graphicData uri="http://schemas.openxmlformats.org/presentationml/2006/ole">
            <p:oleObj spid="_x0000_s6146" name="CS ChemDraw Drawing" r:id="rId3" imgW="2273442" imgH="638123" progId="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800600" y="4343400"/>
          <a:ext cx="117475" cy="644525"/>
        </p:xfrm>
        <a:graphic>
          <a:graphicData uri="http://schemas.openxmlformats.org/presentationml/2006/ole">
            <p:oleObj spid="_x0000_s6147" name="CS ChemDraw Drawing" r:id="rId4" imgW="116884" imgH="644331" progId="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2286000" y="4648200"/>
          <a:ext cx="6172200" cy="2214474"/>
        </p:xfrm>
        <a:graphic>
          <a:graphicData uri="http://schemas.openxmlformats.org/presentationml/2006/ole">
            <p:oleObj spid="_x0000_s6148" name="CS ChemDraw Drawing" r:id="rId5" imgW="2018888" imgH="96123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 algn="just"/>
            <a:r>
              <a:rPr lang="en-US" b="1" i="1" dirty="0" smtClean="0">
                <a:solidFill>
                  <a:schemeClr val="tx1"/>
                </a:solidFill>
              </a:rPr>
              <a:t>ii) Reaction with NH</a:t>
            </a:r>
            <a:r>
              <a:rPr lang="en-US" b="1" i="1" baseline="-25000" dirty="0" smtClean="0">
                <a:solidFill>
                  <a:schemeClr val="tx1"/>
                </a:solidFill>
              </a:rPr>
              <a:t>2</a:t>
            </a:r>
            <a:r>
              <a:rPr lang="en-US" b="1" i="1" dirty="0" smtClean="0">
                <a:solidFill>
                  <a:schemeClr val="tx1"/>
                </a:solidFill>
              </a:rPr>
              <a:t>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	Glucose treats with hydroxyl amine forms </a:t>
            </a:r>
            <a:r>
              <a:rPr lang="en-US" dirty="0" err="1" smtClean="0">
                <a:solidFill>
                  <a:schemeClr val="tx1"/>
                </a:solidFill>
              </a:rPr>
              <a:t>oxime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0" y="4419600"/>
          <a:ext cx="9124843" cy="2377440"/>
        </p:xfrm>
        <a:graphic>
          <a:graphicData uri="http://schemas.openxmlformats.org/presentationml/2006/ole">
            <p:oleObj spid="_x0000_s7170" name="CS ChemDraw Drawing" r:id="rId3" imgW="2558500" imgH="667006" progId="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688643" y="1143000"/>
          <a:ext cx="8075114" cy="2209800"/>
        </p:xfrm>
        <a:graphic>
          <a:graphicData uri="http://schemas.openxmlformats.org/presentationml/2006/ole">
            <p:oleObj spid="_x0000_s7171" name="CS ChemDraw Drawing" r:id="rId4" imgW="2331479" imgH="638123" progId="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4724400" y="2514600"/>
          <a:ext cx="374650" cy="1981200"/>
        </p:xfrm>
        <a:graphic>
          <a:graphicData uri="http://schemas.openxmlformats.org/presentationml/2006/ole">
            <p:oleObj spid="_x0000_s7172" name="CS ChemDraw Drawing" r:id="rId5" imgW="139829" imgH="74798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On-screen Show (4:3)</PresentationFormat>
  <Paragraphs>89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CS ChemDraw Drawing</vt:lpstr>
      <vt:lpstr>  HAJEE KARUTHA ROWTHER HOWDIA COLLEGE (Autonomous) Uthamapalayam   </vt:lpstr>
      <vt:lpstr> Glucose (or) Grape sugar (or) Aldohexose (or) dextrose- C6H12O6.  </vt:lpstr>
      <vt:lpstr>  Properties of D-Glucose   </vt:lpstr>
      <vt:lpstr>Slide 4</vt:lpstr>
      <vt:lpstr>Slide 5</vt:lpstr>
      <vt:lpstr>Slide 6</vt:lpstr>
      <vt:lpstr>Slide 7</vt:lpstr>
      <vt:lpstr> Reaction for aldehyde group </vt:lpstr>
      <vt:lpstr>Slide 9</vt:lpstr>
      <vt:lpstr>Slide 10</vt:lpstr>
      <vt:lpstr>Slide 11</vt:lpstr>
      <vt:lpstr>Slide 12</vt:lpstr>
      <vt:lpstr>Slide 13</vt:lpstr>
      <vt:lpstr>Reference books: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bio</dc:creator>
  <cp:lastModifiedBy>bio</cp:lastModifiedBy>
  <cp:revision>3</cp:revision>
  <dcterms:created xsi:type="dcterms:W3CDTF">2008-12-31T19:37:35Z</dcterms:created>
  <dcterms:modified xsi:type="dcterms:W3CDTF">2008-12-31T19:44:58Z</dcterms:modified>
</cp:coreProperties>
</file>