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63" r:id="rId3"/>
    <p:sldId id="258" r:id="rId4"/>
    <p:sldId id="259" r:id="rId5"/>
    <p:sldId id="260" r:id="rId6"/>
    <p:sldId id="261"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09451"/>
            <a:ext cx="9185123" cy="5969726"/>
          </a:xfrm>
        </p:spPr>
        <p:txBody>
          <a:bodyPr>
            <a:normAutofit/>
          </a:bodyPr>
          <a:lstStyle/>
          <a:p>
            <a:pPr algn="ctr">
              <a:buNone/>
            </a:pPr>
            <a:r>
              <a:rPr lang="en-US" b="1" dirty="0" smtClean="0">
                <a:ln w="10541" cmpd="sng">
                  <a:solidFill>
                    <a:schemeClr val="accent1">
                      <a:shade val="88000"/>
                      <a:satMod val="110000"/>
                    </a:schemeClr>
                  </a:solidFill>
                  <a:prstDash val="solid"/>
                </a:ln>
                <a:solidFill>
                  <a:srgbClr val="FF0000"/>
                </a:solidFill>
              </a:rPr>
              <a:t>HAJEE KARUTHA ROWTHER HOWDIA COLLEGE</a:t>
            </a:r>
          </a:p>
          <a:p>
            <a:pPr algn="ctr">
              <a:buNone/>
            </a:pPr>
            <a:r>
              <a:rPr lang="en-IN" b="1" dirty="0" smtClean="0">
                <a:ln w="10541" cmpd="sng">
                  <a:solidFill>
                    <a:schemeClr val="accent1">
                      <a:shade val="88000"/>
                      <a:satMod val="110000"/>
                    </a:schemeClr>
                  </a:solidFill>
                  <a:prstDash val="solid"/>
                </a:ln>
                <a:solidFill>
                  <a:srgbClr val="FF0000"/>
                </a:solidFill>
              </a:rPr>
              <a:t> UTHAMAPALAYAM</a:t>
            </a:r>
          </a:p>
          <a:p>
            <a:pPr algn="ctr"/>
            <a:endParaRPr lang="en-IN" b="1" dirty="0" smtClean="0">
              <a:ln w="11430"/>
              <a:solidFill>
                <a:srgbClr val="FF0000"/>
              </a:solidFill>
              <a:effectLst>
                <a:outerShdw blurRad="50800" dist="39000" dir="5460000" algn="tl">
                  <a:srgbClr val="000000">
                    <a:alpha val="38000"/>
                  </a:srgbClr>
                </a:outerShdw>
              </a:effectLst>
            </a:endParaRPr>
          </a:p>
          <a:p>
            <a:pPr algn="ctr"/>
            <a:endParaRPr lang="en-IN" b="1" dirty="0" smtClean="0">
              <a:ln w="11430"/>
              <a:solidFill>
                <a:srgbClr val="FF0000"/>
              </a:solidFill>
              <a:effectLst>
                <a:outerShdw blurRad="50800" dist="39000" dir="5460000" algn="tl">
                  <a:srgbClr val="000000">
                    <a:alpha val="38000"/>
                  </a:srgbClr>
                </a:outerShdw>
              </a:effectLst>
            </a:endParaRPr>
          </a:p>
          <a:p>
            <a:pPr algn="ctr"/>
            <a:endParaRPr lang="en-IN" b="1" dirty="0" smtClean="0">
              <a:ln w="11430"/>
              <a:solidFill>
                <a:srgbClr val="FF0000"/>
              </a:solidFill>
              <a:effectLst>
                <a:outerShdw blurRad="50800" dist="39000" dir="5460000" algn="tl">
                  <a:srgbClr val="000000">
                    <a:alpha val="38000"/>
                  </a:srgbClr>
                </a:outerShdw>
              </a:effectLst>
            </a:endParaRPr>
          </a:p>
          <a:p>
            <a:pPr algn="ctr">
              <a:buNone/>
            </a:pPr>
            <a:endParaRPr lang="en-IN" b="1" dirty="0" smtClean="0">
              <a:ln w="11430"/>
              <a:solidFill>
                <a:srgbClr val="FF0000"/>
              </a:solidFill>
              <a:effectLst>
                <a:outerShdw blurRad="50800" dist="39000" dir="5460000" algn="tl">
                  <a:srgbClr val="000000">
                    <a:alpha val="38000"/>
                  </a:srgbClr>
                </a:outerShdw>
              </a:effectLst>
            </a:endParaRPr>
          </a:p>
          <a:p>
            <a:pPr algn="ctr">
              <a:buNone/>
            </a:pPr>
            <a:r>
              <a:rPr lang="en-IN" b="1" dirty="0" smtClean="0">
                <a:ln w="10541" cmpd="sng">
                  <a:solidFill>
                    <a:schemeClr val="accent1">
                      <a:shade val="88000"/>
                      <a:satMod val="110000"/>
                    </a:schemeClr>
                  </a:solidFill>
                  <a:prstDash val="solid"/>
                </a:ln>
                <a:solidFill>
                  <a:srgbClr val="FF0000"/>
                </a:solidFill>
              </a:rPr>
              <a:t>DEPARTMENT </a:t>
            </a:r>
            <a:r>
              <a:rPr lang="en-IN" b="1" dirty="0" smtClean="0">
                <a:ln w="10541" cmpd="sng">
                  <a:solidFill>
                    <a:schemeClr val="accent1">
                      <a:shade val="88000"/>
                      <a:satMod val="110000"/>
                    </a:schemeClr>
                  </a:solidFill>
                  <a:prstDash val="solid"/>
                </a:ln>
                <a:solidFill>
                  <a:srgbClr val="FF0000"/>
                </a:solidFill>
              </a:rPr>
              <a:t>OF BIOCHEMISTRY</a:t>
            </a:r>
            <a:endParaRPr lang="en-US" b="1" dirty="0" smtClean="0">
              <a:ln w="11430"/>
              <a:solidFill>
                <a:srgbClr val="FF0000"/>
              </a:soli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nSpc>
                <a:spcPct val="150000"/>
              </a:lnSpc>
              <a:buNone/>
            </a:pP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NAME	: S. MUTHUPRIYA	</a:t>
            </a:r>
          </a:p>
          <a:p>
            <a:pPr>
              <a:lnSpc>
                <a:spcPct val="150000"/>
              </a:lnSpc>
              <a:buNone/>
            </a:pP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STAFF CODE: TNMK021SFT127 </a:t>
            </a:r>
          </a:p>
          <a:p>
            <a:pPr>
              <a:lnSpc>
                <a:spcPct val="150000"/>
              </a:lnSpc>
              <a:buNone/>
            </a:pP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COURSE NAME: </a:t>
            </a: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MEDICAL LAB TECHNOLOGY</a:t>
            </a:r>
            <a:endPar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endParaRPr>
          </a:p>
          <a:p>
            <a:pPr>
              <a:lnSpc>
                <a:spcPct val="150000"/>
              </a:lnSpc>
              <a:buNone/>
            </a:pP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COURSE CODE: </a:t>
            </a: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17UBCS21</a:t>
            </a:r>
            <a:endPar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endParaRPr>
          </a:p>
          <a:p>
            <a:pPr>
              <a:lnSpc>
                <a:spcPct val="150000"/>
              </a:lnSpc>
              <a:buNone/>
            </a:pP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TOPIC: </a:t>
            </a:r>
            <a:r>
              <a:rPr lang="en-IN"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Cambria" pitchFamily="18" charset="0"/>
              </a:rPr>
              <a:t>COLLECTION OF URINE</a:t>
            </a:r>
            <a:endParaRPr lang="en-US" dirty="0" smtClean="0">
              <a:solidFill>
                <a:srgbClr val="002060"/>
              </a:solidFill>
            </a:endParaRPr>
          </a:p>
          <a:p>
            <a:endParaRPr lang="en-US" dirty="0"/>
          </a:p>
        </p:txBody>
      </p:sp>
      <p:pic>
        <p:nvPicPr>
          <p:cNvPr id="4" name="Picture 3" descr="D:\kamal\Work shop 27-3-09 at HKRHC\emblem.jpg"/>
          <p:cNvPicPr/>
          <p:nvPr/>
        </p:nvPicPr>
        <p:blipFill>
          <a:blip r:embed="rId2" cstate="print"/>
          <a:srcRect/>
          <a:stretch>
            <a:fillRect/>
          </a:stretch>
        </p:blipFill>
        <p:spPr bwMode="auto">
          <a:xfrm>
            <a:off x="4136572" y="1312817"/>
            <a:ext cx="1520055" cy="125226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745" y="401444"/>
            <a:ext cx="9902283" cy="5910145"/>
          </a:xfrm>
        </p:spPr>
        <p:txBody>
          <a:bodyPr>
            <a:normAutofit/>
          </a:bodyPr>
          <a:lstStyle/>
          <a:p>
            <a:pPr marL="0" indent="0" algn="ctr">
              <a:lnSpc>
                <a:spcPct val="150000"/>
              </a:lnSpc>
              <a:buNone/>
            </a:pPr>
            <a:r>
              <a:rPr lang="en-IN" sz="2800" b="1" dirty="0">
                <a:ln w="6600">
                  <a:solidFill>
                    <a:schemeClr val="accent2"/>
                  </a:solidFill>
                  <a:prstDash val="solid"/>
                </a:ln>
                <a:solidFill>
                  <a:srgbClr val="FFFFFF"/>
                </a:solidFill>
                <a:effectLst>
                  <a:outerShdw dist="38100" dir="2700000" algn="tl" rotWithShape="0">
                    <a:schemeClr val="accent2"/>
                  </a:outerShdw>
                </a:effectLst>
                <a:latin typeface="Andalus" panose="02020603050405020304" pitchFamily="18" charset="-78"/>
                <a:cs typeface="Andalus" panose="02020603050405020304" pitchFamily="18" charset="-78"/>
              </a:rPr>
              <a:t>COLLECTION OF URINE</a:t>
            </a:r>
            <a:endParaRPr lang="en-US" sz="2800" b="1" dirty="0">
              <a:ln w="6600">
                <a:solidFill>
                  <a:schemeClr val="accent2"/>
                </a:solidFill>
                <a:prstDash val="solid"/>
              </a:ln>
              <a:solidFill>
                <a:srgbClr val="FFFFFF"/>
              </a:solidFill>
              <a:effectLst>
                <a:outerShdw dist="38100" dir="2700000" algn="tl" rotWithShape="0">
                  <a:schemeClr val="accent2"/>
                </a:outerShdw>
              </a:effectLst>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v"/>
            </a:pPr>
            <a:r>
              <a:rPr lang="en-IN" sz="2800" dirty="0" smtClean="0">
                <a:solidFill>
                  <a:schemeClr val="tx1"/>
                </a:solidFill>
                <a:latin typeface="Andalus" panose="02020603050405020304" pitchFamily="18" charset="-78"/>
                <a:cs typeface="Andalus" panose="02020603050405020304" pitchFamily="18" charset="-78"/>
              </a:rPr>
              <a:t>Urine </a:t>
            </a:r>
            <a:r>
              <a:rPr lang="en-IN" sz="2800" dirty="0">
                <a:solidFill>
                  <a:schemeClr val="tx1"/>
                </a:solidFill>
                <a:latin typeface="Andalus" panose="02020603050405020304" pitchFamily="18" charset="-78"/>
                <a:cs typeface="Andalus" panose="02020603050405020304" pitchFamily="18" charset="-78"/>
              </a:rPr>
              <a:t>is formed in the kidneys, the product of ultrafiltration of plasma by the renal glomeruli, followed by reabsorption of most of the water and some of the solutes in the tubules as well as by active secretion of some substances by the tubular epithelium</a:t>
            </a:r>
            <a:r>
              <a:rPr lang="en-IN" sz="2800" dirty="0" smtClean="0">
                <a:solidFill>
                  <a:schemeClr val="tx1"/>
                </a:solidFill>
                <a:latin typeface="Andalus" panose="02020603050405020304" pitchFamily="18" charset="-78"/>
                <a:cs typeface="Andalus" panose="02020603050405020304" pitchFamily="18" charset="-78"/>
              </a:rPr>
              <a:t>.</a:t>
            </a:r>
          </a:p>
          <a:p>
            <a:pPr algn="just">
              <a:lnSpc>
                <a:spcPct val="150000"/>
              </a:lnSpc>
              <a:buFont typeface="Wingdings" panose="05000000000000000000" pitchFamily="2" charset="2"/>
              <a:buChar char="v"/>
            </a:pPr>
            <a:r>
              <a:rPr lang="en-IN" sz="2800" dirty="0">
                <a:solidFill>
                  <a:schemeClr val="tx1"/>
                </a:solidFill>
                <a:latin typeface="Andalus" panose="02020603050405020304" pitchFamily="18" charset="-78"/>
                <a:cs typeface="Andalus" panose="02020603050405020304" pitchFamily="18" charset="-78"/>
              </a:rPr>
              <a:t>Urinary system is the most important excretory system in our body which removes water and other waste products of metabolism from the blood.</a:t>
            </a:r>
            <a:endParaRPr lang="en-US" sz="2800" dirty="0">
              <a:solidFill>
                <a:schemeClr val="tx1"/>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v"/>
            </a:pPr>
            <a:endParaRPr lang="en-US" sz="2800"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832772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1" y="154545"/>
            <a:ext cx="10341734" cy="6490953"/>
          </a:xfrm>
        </p:spPr>
        <p:txBody>
          <a:bodyPr>
            <a:normAutofit fontScale="92500" lnSpcReduction="20000"/>
          </a:bodyPr>
          <a:lstStyle/>
          <a:p>
            <a:pPr marL="0" indent="0" algn="just">
              <a:lnSpc>
                <a:spcPct val="150000"/>
              </a:lnSpc>
              <a:buNone/>
            </a:pPr>
            <a:r>
              <a:rPr lang="en-IN" sz="2800" b="1" dirty="0">
                <a:solidFill>
                  <a:schemeClr val="accent3"/>
                </a:solidFill>
                <a:latin typeface="Andalus" panose="02020603050405020304" pitchFamily="18" charset="-78"/>
                <a:cs typeface="Andalus" panose="02020603050405020304" pitchFamily="18" charset="-78"/>
              </a:rPr>
              <a:t>Collection of urine:</a:t>
            </a:r>
            <a:endParaRPr lang="en-US" sz="2800" dirty="0">
              <a:solidFill>
                <a:schemeClr val="accent3"/>
              </a:solidFill>
              <a:latin typeface="Andalus" panose="02020603050405020304" pitchFamily="18" charset="-78"/>
              <a:cs typeface="Andalus" panose="02020603050405020304" pitchFamily="18" charset="-78"/>
            </a:endParaRPr>
          </a:p>
          <a:p>
            <a:pPr marL="0" indent="0" algn="just">
              <a:lnSpc>
                <a:spcPct val="150000"/>
              </a:lnSpc>
              <a:buNone/>
            </a:pPr>
            <a:r>
              <a:rPr lang="en-IN" sz="2800" dirty="0">
                <a:solidFill>
                  <a:schemeClr val="tx1"/>
                </a:solidFill>
                <a:latin typeface="Andalus" panose="02020603050405020304" pitchFamily="18" charset="-78"/>
                <a:cs typeface="Andalus" panose="02020603050405020304" pitchFamily="18" charset="-78"/>
              </a:rPr>
              <a:t>For investigation, urine is collected in 3 method.</a:t>
            </a:r>
            <a:endParaRPr lang="en-US" sz="2800" dirty="0">
              <a:solidFill>
                <a:schemeClr val="tx1"/>
              </a:solidFill>
              <a:latin typeface="Andalus" panose="02020603050405020304" pitchFamily="18" charset="-78"/>
              <a:cs typeface="Andalus" panose="02020603050405020304" pitchFamily="18" charset="-78"/>
            </a:endParaRPr>
          </a:p>
          <a:p>
            <a:pPr marL="0" indent="0" algn="just">
              <a:lnSpc>
                <a:spcPct val="150000"/>
              </a:lnSpc>
              <a:buNone/>
            </a:pPr>
            <a:r>
              <a:rPr lang="en-IN" sz="2800" b="1" dirty="0">
                <a:solidFill>
                  <a:schemeClr val="accent6">
                    <a:lumMod val="75000"/>
                  </a:schemeClr>
                </a:solidFill>
                <a:latin typeface="Andalus" panose="02020603050405020304" pitchFamily="18" charset="-78"/>
                <a:cs typeface="Andalus" panose="02020603050405020304" pitchFamily="18" charset="-78"/>
              </a:rPr>
              <a:t>1. Random urine sample collection:</a:t>
            </a:r>
            <a:endParaRPr lang="en-US" sz="2800" dirty="0">
              <a:solidFill>
                <a:schemeClr val="accent6">
                  <a:lumMod val="75000"/>
                </a:schemeClr>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
            </a:pPr>
            <a:r>
              <a:rPr lang="en-IN" sz="2800" dirty="0">
                <a:solidFill>
                  <a:schemeClr val="tx1"/>
                </a:solidFill>
                <a:latin typeface="Andalus" panose="02020603050405020304" pitchFamily="18" charset="-78"/>
                <a:cs typeface="Andalus" panose="02020603050405020304" pitchFamily="18" charset="-78"/>
              </a:rPr>
              <a:t>This type of collection is generally used for routine qualitative analysis.</a:t>
            </a:r>
            <a:endParaRPr lang="en-US" sz="2800" dirty="0">
              <a:solidFill>
                <a:schemeClr val="tx1"/>
              </a:solidFill>
              <a:latin typeface="Andalus" panose="02020603050405020304" pitchFamily="18" charset="-78"/>
              <a:cs typeface="Andalus" panose="02020603050405020304" pitchFamily="18" charset="-78"/>
            </a:endParaRPr>
          </a:p>
          <a:p>
            <a:pPr marL="0" indent="0" algn="just">
              <a:lnSpc>
                <a:spcPct val="150000"/>
              </a:lnSpc>
              <a:buNone/>
            </a:pPr>
            <a:r>
              <a:rPr lang="en-IN" sz="2800" b="1" dirty="0">
                <a:solidFill>
                  <a:schemeClr val="accent6">
                    <a:lumMod val="75000"/>
                  </a:schemeClr>
                </a:solidFill>
                <a:latin typeface="Andalus" panose="02020603050405020304" pitchFamily="18" charset="-78"/>
                <a:cs typeface="Andalus" panose="02020603050405020304" pitchFamily="18" charset="-78"/>
              </a:rPr>
              <a:t>2. Mid-stream sample collection:</a:t>
            </a:r>
            <a:endParaRPr lang="en-US" sz="2800" dirty="0">
              <a:solidFill>
                <a:schemeClr val="accent6">
                  <a:lumMod val="75000"/>
                </a:schemeClr>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
            </a:pPr>
            <a:r>
              <a:rPr lang="en-IN" sz="2800" dirty="0">
                <a:solidFill>
                  <a:schemeClr val="tx1"/>
                </a:solidFill>
                <a:latin typeface="Andalus" panose="02020603050405020304" pitchFamily="18" charset="-78"/>
                <a:cs typeface="Andalus" panose="02020603050405020304" pitchFamily="18" charset="-78"/>
              </a:rPr>
              <a:t>This method is used for bacteriological examination and generally collected at early morning. </a:t>
            </a:r>
            <a:endParaRPr lang="en-US" sz="2800" dirty="0">
              <a:solidFill>
                <a:schemeClr val="tx1"/>
              </a:solidFill>
              <a:latin typeface="Andalus" panose="02020603050405020304" pitchFamily="18" charset="-78"/>
              <a:cs typeface="Andalus" panose="02020603050405020304" pitchFamily="18" charset="-78"/>
            </a:endParaRPr>
          </a:p>
          <a:p>
            <a:pPr marL="0" indent="0" algn="just">
              <a:lnSpc>
                <a:spcPct val="150000"/>
              </a:lnSpc>
              <a:buNone/>
            </a:pPr>
            <a:r>
              <a:rPr lang="en-IN" sz="2800" b="1" dirty="0">
                <a:solidFill>
                  <a:schemeClr val="accent6">
                    <a:lumMod val="75000"/>
                  </a:schemeClr>
                </a:solidFill>
                <a:latin typeface="Andalus" panose="02020603050405020304" pitchFamily="18" charset="-78"/>
                <a:cs typeface="Andalus" panose="02020603050405020304" pitchFamily="18" charset="-78"/>
              </a:rPr>
              <a:t>3. Twenty four hours sample collection:</a:t>
            </a:r>
            <a:endParaRPr lang="en-US" sz="2800" dirty="0">
              <a:solidFill>
                <a:schemeClr val="accent6">
                  <a:lumMod val="75000"/>
                </a:schemeClr>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
            </a:pPr>
            <a:r>
              <a:rPr lang="en-IN" sz="2800" dirty="0">
                <a:solidFill>
                  <a:schemeClr val="tx1"/>
                </a:solidFill>
                <a:latin typeface="Andalus" panose="02020603050405020304" pitchFamily="18" charset="-78"/>
                <a:cs typeface="Andalus" panose="02020603050405020304" pitchFamily="18" charset="-78"/>
              </a:rPr>
              <a:t>This type of collection is done for quantitative analysis of chemical substances present in the urine.</a:t>
            </a:r>
            <a:endParaRPr lang="en-US" sz="2800"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40663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123" y="309093"/>
            <a:ext cx="9865217" cy="6130344"/>
          </a:xfrm>
        </p:spPr>
        <p:txBody>
          <a:bodyPr>
            <a:normAutofit/>
          </a:bodyPr>
          <a:lstStyle/>
          <a:p>
            <a:pPr marL="0" indent="0" algn="ctr">
              <a:lnSpc>
                <a:spcPct val="150000"/>
              </a:lnSpc>
              <a:buNone/>
            </a:pPr>
            <a:r>
              <a:rPr lang="en-IN" sz="2800" b="1" dirty="0">
                <a:solidFill>
                  <a:schemeClr val="accent1">
                    <a:lumMod val="75000"/>
                  </a:schemeClr>
                </a:solidFill>
                <a:latin typeface="Andalus" panose="02020603050405020304" pitchFamily="18" charset="-78"/>
                <a:cs typeface="Andalus" panose="02020603050405020304" pitchFamily="18" charset="-78"/>
              </a:rPr>
              <a:t>PRESERVATION OF URINE</a:t>
            </a:r>
            <a:endParaRPr lang="en-US" sz="2800" dirty="0">
              <a:solidFill>
                <a:schemeClr val="accent1">
                  <a:lumMod val="75000"/>
                </a:schemeClr>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v"/>
            </a:pPr>
            <a:r>
              <a:rPr lang="en-IN" sz="2800" dirty="0">
                <a:solidFill>
                  <a:schemeClr val="tx1"/>
                </a:solidFill>
                <a:latin typeface="Andalus" panose="02020603050405020304" pitchFamily="18" charset="-78"/>
                <a:cs typeface="Andalus" panose="02020603050405020304" pitchFamily="18" charset="-78"/>
              </a:rPr>
              <a:t>When 24 hour specimens are being collection or when a sample has to be transported to a distant laboratory for examinations, it is necessary to add preservatives to the urine to prevent decomposition and growth of contaminating organisms.</a:t>
            </a:r>
            <a:endParaRPr lang="en-US" sz="2800" dirty="0">
              <a:solidFill>
                <a:schemeClr val="tx1"/>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v"/>
            </a:pPr>
            <a:r>
              <a:rPr lang="en-IN" sz="2800" dirty="0">
                <a:solidFill>
                  <a:schemeClr val="tx1"/>
                </a:solidFill>
                <a:latin typeface="Andalus" panose="02020603050405020304" pitchFamily="18" charset="-78"/>
                <a:cs typeface="Andalus" panose="02020603050405020304" pitchFamily="18" charset="-78"/>
              </a:rPr>
              <a:t>A variety of preservative are available</a:t>
            </a:r>
            <a:endParaRPr lang="en-US" sz="2800"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23091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031"/>
            <a:ext cx="12015989" cy="6619741"/>
          </a:xfrm>
        </p:spPr>
        <p:txBody>
          <a:bodyPr>
            <a:noAutofit/>
          </a:bodyPr>
          <a:lstStyle/>
          <a:p>
            <a:pPr marL="0" indent="0" algn="just">
              <a:lnSpc>
                <a:spcPct val="150000"/>
              </a:lnSpc>
              <a:buNone/>
            </a:pPr>
            <a:r>
              <a:rPr lang="en-IN" sz="2800" b="1" dirty="0">
                <a:solidFill>
                  <a:schemeClr val="accent2"/>
                </a:solidFill>
                <a:latin typeface="Andalus" panose="02020603050405020304" pitchFamily="18" charset="-78"/>
                <a:cs typeface="Andalus" panose="02020603050405020304" pitchFamily="18" charset="-78"/>
              </a:rPr>
              <a:t>1. Toluene:</a:t>
            </a:r>
            <a:endParaRPr lang="en-US" sz="2800" dirty="0">
              <a:solidFill>
                <a:schemeClr val="accent2"/>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v"/>
            </a:pPr>
            <a:r>
              <a:rPr lang="en-IN" sz="2800" dirty="0">
                <a:solidFill>
                  <a:schemeClr val="tx1"/>
                </a:solidFill>
                <a:latin typeface="Andalus" panose="02020603050405020304" pitchFamily="18" charset="-78"/>
                <a:cs typeface="Andalus" panose="02020603050405020304" pitchFamily="18" charset="-78"/>
              </a:rPr>
              <a:t>It is the best all round preservative and is added in sufficient quantity to from a thin layer on the surface the urine.</a:t>
            </a:r>
            <a:endParaRPr lang="en-US" sz="2800" dirty="0">
              <a:solidFill>
                <a:schemeClr val="tx1"/>
              </a:solidFill>
              <a:latin typeface="Andalus" panose="02020603050405020304" pitchFamily="18" charset="-78"/>
              <a:cs typeface="Andalus" panose="02020603050405020304" pitchFamily="18" charset="-78"/>
            </a:endParaRPr>
          </a:p>
          <a:p>
            <a:pPr marL="0" indent="0" algn="just">
              <a:lnSpc>
                <a:spcPct val="150000"/>
              </a:lnSpc>
              <a:buNone/>
            </a:pPr>
            <a:r>
              <a:rPr lang="en-IN" sz="2800" b="1" dirty="0">
                <a:solidFill>
                  <a:schemeClr val="accent2"/>
                </a:solidFill>
                <a:latin typeface="Andalus" panose="02020603050405020304" pitchFamily="18" charset="-78"/>
                <a:cs typeface="Andalus" panose="02020603050405020304" pitchFamily="18" charset="-78"/>
              </a:rPr>
              <a:t>2. Boric acid:</a:t>
            </a:r>
            <a:endParaRPr lang="en-US" sz="2800" dirty="0">
              <a:solidFill>
                <a:schemeClr val="accent2"/>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v"/>
            </a:pPr>
            <a:r>
              <a:rPr lang="en-IN" sz="2800" dirty="0">
                <a:solidFill>
                  <a:schemeClr val="tx1"/>
                </a:solidFill>
                <a:latin typeface="Andalus" panose="02020603050405020304" pitchFamily="18" charset="-78"/>
                <a:cs typeface="Andalus" panose="02020603050405020304" pitchFamily="18" charset="-78"/>
              </a:rPr>
              <a:t>Boric acid may be </a:t>
            </a:r>
            <a:r>
              <a:rPr lang="en-IN" sz="2800" dirty="0" smtClean="0">
                <a:solidFill>
                  <a:schemeClr val="tx1"/>
                </a:solidFill>
                <a:latin typeface="Andalus" panose="02020603050405020304" pitchFamily="18" charset="-78"/>
                <a:cs typeface="Andalus" panose="02020603050405020304" pitchFamily="18" charset="-78"/>
              </a:rPr>
              <a:t>used </a:t>
            </a:r>
            <a:r>
              <a:rPr lang="en-IN" sz="2800" dirty="0">
                <a:solidFill>
                  <a:schemeClr val="tx1"/>
                </a:solidFill>
                <a:latin typeface="Andalus" panose="02020603050405020304" pitchFamily="18" charset="-78"/>
                <a:cs typeface="Andalus" panose="02020603050405020304" pitchFamily="18" charset="-78"/>
              </a:rPr>
              <a:t>in the proportion of 5gm/4 ounce (120 ml) of urine.</a:t>
            </a:r>
            <a:endParaRPr lang="en-US" sz="2800" dirty="0">
              <a:solidFill>
                <a:schemeClr val="tx1"/>
              </a:solidFill>
              <a:latin typeface="Andalus" panose="02020603050405020304" pitchFamily="18" charset="-78"/>
              <a:cs typeface="Andalus" panose="02020603050405020304" pitchFamily="18" charset="-78"/>
            </a:endParaRPr>
          </a:p>
          <a:p>
            <a:pPr marL="0" indent="0" algn="just">
              <a:lnSpc>
                <a:spcPct val="150000"/>
              </a:lnSpc>
              <a:buNone/>
            </a:pPr>
            <a:r>
              <a:rPr lang="en-IN" sz="2800" b="1" dirty="0">
                <a:solidFill>
                  <a:schemeClr val="accent2"/>
                </a:solidFill>
                <a:latin typeface="Andalus" panose="02020603050405020304" pitchFamily="18" charset="-78"/>
                <a:cs typeface="Andalus" panose="02020603050405020304" pitchFamily="18" charset="-78"/>
              </a:rPr>
              <a:t>3. Concentrated HCL:</a:t>
            </a:r>
            <a:endParaRPr lang="en-US" sz="2800" dirty="0">
              <a:solidFill>
                <a:schemeClr val="accent2"/>
              </a:solidFill>
              <a:latin typeface="Andalus" panose="02020603050405020304" pitchFamily="18" charset="-78"/>
              <a:cs typeface="Andalus" panose="02020603050405020304" pitchFamily="18" charset="-78"/>
            </a:endParaRPr>
          </a:p>
          <a:p>
            <a:pPr algn="just">
              <a:lnSpc>
                <a:spcPct val="150000"/>
              </a:lnSpc>
              <a:buFont typeface="Wingdings" panose="05000000000000000000" pitchFamily="2" charset="2"/>
              <a:buChar char="v"/>
            </a:pPr>
            <a:r>
              <a:rPr lang="en-IN" sz="2800" dirty="0">
                <a:solidFill>
                  <a:schemeClr val="tx1"/>
                </a:solidFill>
                <a:latin typeface="Andalus" panose="02020603050405020304" pitchFamily="18" charset="-78"/>
                <a:cs typeface="Andalus" panose="02020603050405020304" pitchFamily="18" charset="-78"/>
              </a:rPr>
              <a:t>It is another substance which may be used as a preservative in the proportion of 10ml per 24 </a:t>
            </a:r>
            <a:r>
              <a:rPr lang="en-IN" sz="2800" dirty="0" err="1">
                <a:solidFill>
                  <a:schemeClr val="tx1"/>
                </a:solidFill>
                <a:latin typeface="Andalus" panose="02020603050405020304" pitchFamily="18" charset="-78"/>
                <a:cs typeface="Andalus" panose="02020603050405020304" pitchFamily="18" charset="-78"/>
              </a:rPr>
              <a:t>hr</a:t>
            </a:r>
            <a:r>
              <a:rPr lang="en-IN" sz="2800" dirty="0">
                <a:solidFill>
                  <a:schemeClr val="tx1"/>
                </a:solidFill>
                <a:latin typeface="Andalus" panose="02020603050405020304" pitchFamily="18" charset="-78"/>
                <a:cs typeface="Andalus" panose="02020603050405020304" pitchFamily="18" charset="-78"/>
              </a:rPr>
              <a:t> specimen. This is the best preservative for all chemical examinations, especially for calcium, uric acid, creatinine and urea.</a:t>
            </a:r>
            <a:endParaRPr lang="en-US" sz="2800"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384954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244699"/>
            <a:ext cx="11217498" cy="6349284"/>
          </a:xfrm>
        </p:spPr>
        <p:txBody>
          <a:bodyPr>
            <a:normAutofit fontScale="92500" lnSpcReduction="10000"/>
          </a:bodyPr>
          <a:lstStyle/>
          <a:p>
            <a:pPr marL="0" indent="0" algn="just">
              <a:lnSpc>
                <a:spcPct val="150000"/>
              </a:lnSpc>
              <a:buNone/>
            </a:pPr>
            <a:r>
              <a:rPr lang="en-IN" sz="2800" b="1" dirty="0">
                <a:solidFill>
                  <a:schemeClr val="accent2"/>
                </a:solidFill>
                <a:latin typeface="Andalus" panose="02020603050405020304" pitchFamily="18" charset="-78"/>
                <a:cs typeface="Andalus" panose="02020603050405020304" pitchFamily="18" charset="-78"/>
              </a:rPr>
              <a:t>4. Formalin (or) chloroform:</a:t>
            </a:r>
            <a:endParaRPr lang="en-US" sz="2800" dirty="0">
              <a:solidFill>
                <a:schemeClr val="accent2"/>
              </a:solidFill>
              <a:latin typeface="Andalus" panose="02020603050405020304" pitchFamily="18" charset="-78"/>
              <a:cs typeface="Andalus" panose="02020603050405020304" pitchFamily="18" charset="-78"/>
            </a:endParaRPr>
          </a:p>
          <a:p>
            <a:pPr marL="0" indent="0" algn="just">
              <a:lnSpc>
                <a:spcPct val="150000"/>
              </a:lnSpc>
              <a:buNone/>
            </a:pPr>
            <a:r>
              <a:rPr lang="en-IN" sz="2800" dirty="0">
                <a:solidFill>
                  <a:schemeClr val="tx1"/>
                </a:solidFill>
                <a:latin typeface="Andalus" panose="02020603050405020304" pitchFamily="18" charset="-78"/>
                <a:cs typeface="Andalus" panose="02020603050405020304" pitchFamily="18" charset="-78"/>
              </a:rPr>
              <a:t>Add one drop for each ounce (about 30ml) of urine. They are very useful for </a:t>
            </a:r>
            <a:r>
              <a:rPr lang="en-IN" sz="2800" dirty="0" err="1">
                <a:solidFill>
                  <a:schemeClr val="tx1"/>
                </a:solidFill>
                <a:latin typeface="Andalus" panose="02020603050405020304" pitchFamily="18" charset="-78"/>
                <a:cs typeface="Andalus" panose="02020603050405020304" pitchFamily="18" charset="-78"/>
              </a:rPr>
              <a:t>preservating</a:t>
            </a:r>
            <a:r>
              <a:rPr lang="en-IN" sz="2800" dirty="0">
                <a:solidFill>
                  <a:schemeClr val="tx1"/>
                </a:solidFill>
                <a:latin typeface="Andalus" panose="02020603050405020304" pitchFamily="18" charset="-78"/>
                <a:cs typeface="Andalus" panose="02020603050405020304" pitchFamily="18" charset="-78"/>
              </a:rPr>
              <a:t> the sediment. Chloroform may be removed by warming the specimens.</a:t>
            </a:r>
            <a:endParaRPr lang="en-US" sz="2800" dirty="0">
              <a:solidFill>
                <a:schemeClr val="tx1"/>
              </a:solidFill>
              <a:latin typeface="Andalus" panose="02020603050405020304" pitchFamily="18" charset="-78"/>
              <a:cs typeface="Andalus" panose="02020603050405020304" pitchFamily="18" charset="-78"/>
            </a:endParaRPr>
          </a:p>
          <a:p>
            <a:pPr marL="0" indent="0" algn="just">
              <a:lnSpc>
                <a:spcPct val="150000"/>
              </a:lnSpc>
              <a:buNone/>
            </a:pPr>
            <a:r>
              <a:rPr lang="en-IN" sz="2800" b="1" dirty="0">
                <a:solidFill>
                  <a:schemeClr val="accent2"/>
                </a:solidFill>
                <a:latin typeface="Andalus" panose="02020603050405020304" pitchFamily="18" charset="-78"/>
                <a:cs typeface="Andalus" panose="02020603050405020304" pitchFamily="18" charset="-78"/>
              </a:rPr>
              <a:t>5. </a:t>
            </a:r>
            <a:r>
              <a:rPr lang="en-IN" sz="2800" b="1" dirty="0" err="1">
                <a:solidFill>
                  <a:schemeClr val="accent2"/>
                </a:solidFill>
                <a:latin typeface="Andalus" panose="02020603050405020304" pitchFamily="18" charset="-78"/>
                <a:cs typeface="Andalus" panose="02020603050405020304" pitchFamily="18" charset="-78"/>
              </a:rPr>
              <a:t>Thymol</a:t>
            </a:r>
            <a:r>
              <a:rPr lang="en-IN" sz="2800" b="1" dirty="0">
                <a:solidFill>
                  <a:schemeClr val="accent2"/>
                </a:solidFill>
                <a:latin typeface="Andalus" panose="02020603050405020304" pitchFamily="18" charset="-78"/>
                <a:cs typeface="Andalus" panose="02020603050405020304" pitchFamily="18" charset="-78"/>
              </a:rPr>
              <a:t>:</a:t>
            </a:r>
            <a:endParaRPr lang="en-US" sz="2800" dirty="0">
              <a:solidFill>
                <a:schemeClr val="accent2"/>
              </a:solidFill>
              <a:latin typeface="Andalus" panose="02020603050405020304" pitchFamily="18" charset="-78"/>
              <a:cs typeface="Andalus" panose="02020603050405020304" pitchFamily="18" charset="-78"/>
            </a:endParaRPr>
          </a:p>
          <a:p>
            <a:pPr marL="0" indent="0" algn="just">
              <a:lnSpc>
                <a:spcPct val="150000"/>
              </a:lnSpc>
              <a:buNone/>
            </a:pPr>
            <a:r>
              <a:rPr lang="en-IN" sz="2800" dirty="0">
                <a:solidFill>
                  <a:schemeClr val="tx1"/>
                </a:solidFill>
                <a:latin typeface="Andalus" panose="02020603050405020304" pitchFamily="18" charset="-78"/>
                <a:cs typeface="Andalus" panose="02020603050405020304" pitchFamily="18" charset="-78"/>
              </a:rPr>
              <a:t>It preserves the sediment well, but interferes with sugar, acetone and </a:t>
            </a:r>
            <a:r>
              <a:rPr lang="en-IN" sz="2800" dirty="0" err="1">
                <a:solidFill>
                  <a:schemeClr val="tx1"/>
                </a:solidFill>
                <a:latin typeface="Andalus" panose="02020603050405020304" pitchFamily="18" charset="-78"/>
                <a:cs typeface="Andalus" panose="02020603050405020304" pitchFamily="18" charset="-78"/>
              </a:rPr>
              <a:t>diacetic</a:t>
            </a:r>
            <a:r>
              <a:rPr lang="en-IN" sz="2800" dirty="0">
                <a:solidFill>
                  <a:schemeClr val="tx1"/>
                </a:solidFill>
                <a:latin typeface="Andalus" panose="02020603050405020304" pitchFamily="18" charset="-78"/>
                <a:cs typeface="Andalus" panose="02020603050405020304" pitchFamily="18" charset="-78"/>
              </a:rPr>
              <a:t> acid determinations one crystal usually added to the specimen of culture.</a:t>
            </a:r>
            <a:endParaRPr lang="en-US" sz="2800" dirty="0">
              <a:solidFill>
                <a:schemeClr val="tx1"/>
              </a:solidFill>
              <a:latin typeface="Andalus" panose="02020603050405020304" pitchFamily="18" charset="-78"/>
              <a:cs typeface="Andalus" panose="02020603050405020304" pitchFamily="18" charset="-78"/>
            </a:endParaRPr>
          </a:p>
          <a:p>
            <a:pPr marL="0" indent="0" algn="just">
              <a:lnSpc>
                <a:spcPct val="150000"/>
              </a:lnSpc>
              <a:buNone/>
            </a:pPr>
            <a:r>
              <a:rPr lang="en-IN" sz="2800" b="1" dirty="0">
                <a:solidFill>
                  <a:schemeClr val="accent2"/>
                </a:solidFill>
                <a:latin typeface="Andalus" panose="02020603050405020304" pitchFamily="18" charset="-78"/>
                <a:cs typeface="Andalus" panose="02020603050405020304" pitchFamily="18" charset="-78"/>
              </a:rPr>
              <a:t>6. Sodium carbonate:</a:t>
            </a:r>
            <a:endParaRPr lang="en-US" sz="2800" dirty="0">
              <a:solidFill>
                <a:schemeClr val="accent2"/>
              </a:solidFill>
              <a:latin typeface="Andalus" panose="02020603050405020304" pitchFamily="18" charset="-78"/>
              <a:cs typeface="Andalus" panose="02020603050405020304" pitchFamily="18" charset="-78"/>
            </a:endParaRPr>
          </a:p>
          <a:p>
            <a:pPr marL="0" indent="0" algn="just">
              <a:lnSpc>
                <a:spcPct val="150000"/>
              </a:lnSpc>
              <a:buNone/>
            </a:pPr>
            <a:r>
              <a:rPr lang="en-IN" sz="2800" dirty="0">
                <a:solidFill>
                  <a:schemeClr val="tx1"/>
                </a:solidFill>
                <a:latin typeface="Andalus" panose="02020603050405020304" pitchFamily="18" charset="-78"/>
                <a:cs typeface="Andalus" panose="02020603050405020304" pitchFamily="18" charset="-78"/>
              </a:rPr>
              <a:t>A half teaspoonful (about 2.5ml) of sodium carbonate placed in a bottle before the urine is collected ensures the require alkalinity.</a:t>
            </a:r>
            <a:endParaRPr lang="en-US" sz="2800" dirty="0">
              <a:solidFill>
                <a:schemeClr val="tx1"/>
              </a:solidFill>
              <a:latin typeface="Andalus" panose="02020603050405020304" pitchFamily="18" charset="-78"/>
              <a:cs typeface="Andalus" panose="02020603050405020304" pitchFamily="18" charset="-78"/>
            </a:endParaRPr>
          </a:p>
          <a:p>
            <a:endParaRPr lang="en-US" dirty="0"/>
          </a:p>
        </p:txBody>
      </p:sp>
    </p:spTree>
    <p:extLst>
      <p:ext uri="{BB962C8B-B14F-4D97-AF65-F5344CB8AC3E}">
        <p14:creationId xmlns:p14="http://schemas.microsoft.com/office/powerpoint/2010/main" xmlns="" val="12601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36023"/>
            <a:ext cx="8596668" cy="5205339"/>
          </a:xfrm>
        </p:spPr>
        <p:txBody>
          <a:bodyPr/>
          <a:lstStyle/>
          <a:p>
            <a:pPr>
              <a:lnSpc>
                <a:spcPct val="150000"/>
              </a:lnSpc>
              <a:buNone/>
            </a:pPr>
            <a:r>
              <a:rPr lang="en-US" dirty="0" smtClean="0">
                <a:solidFill>
                  <a:srgbClr val="FF0000"/>
                </a:solidFill>
              </a:rPr>
              <a:t>REFERANCE:</a:t>
            </a:r>
          </a:p>
          <a:p>
            <a:pPr lvl="0"/>
            <a:r>
              <a:rPr lang="en-US" dirty="0" smtClean="0"/>
              <a:t>Clinical chemistry – </a:t>
            </a:r>
            <a:r>
              <a:rPr lang="en-US" dirty="0" err="1" smtClean="0"/>
              <a:t>Tetiz</a:t>
            </a:r>
            <a:endParaRPr lang="en-US" dirty="0" smtClean="0"/>
          </a:p>
          <a:p>
            <a:pPr lvl="0"/>
            <a:r>
              <a:rPr lang="en-US" dirty="0" smtClean="0"/>
              <a:t>Practical chemistry – </a:t>
            </a:r>
            <a:r>
              <a:rPr lang="en-US" dirty="0" err="1" smtClean="0"/>
              <a:t>Varley</a:t>
            </a:r>
            <a:endParaRPr lang="en-US" dirty="0" smtClean="0"/>
          </a:p>
          <a:p>
            <a:pPr lvl="0"/>
            <a:r>
              <a:rPr lang="en-US" dirty="0" smtClean="0"/>
              <a:t>Medical lab technology – M. </a:t>
            </a:r>
            <a:r>
              <a:rPr lang="en-US" dirty="0" err="1" smtClean="0"/>
              <a:t>Mukerjee</a:t>
            </a: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12</TotalTime>
  <Words>426</Words>
  <Application>Microsoft Office PowerPoint</Application>
  <PresentationFormat>Custom</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aradhana</dc:creator>
  <cp:lastModifiedBy>Windows User</cp:lastModifiedBy>
  <cp:revision>5</cp:revision>
  <dcterms:created xsi:type="dcterms:W3CDTF">2019-01-09T05:13:50Z</dcterms:created>
  <dcterms:modified xsi:type="dcterms:W3CDTF">2020-12-10T06:35:58Z</dcterms:modified>
</cp:coreProperties>
</file>