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58" r:id="rId3"/>
    <p:sldId id="263" r:id="rId4"/>
    <p:sldId id="259" r:id="rId5"/>
    <p:sldId id="260" r:id="rId6"/>
    <p:sldId id="261" r:id="rId7"/>
    <p:sldId id="262" r:id="rId8"/>
    <p:sldId id="264" r:id="rId9"/>
    <p:sldId id="265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53212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HAJEE KARUTHA ROWTHER HOWDIA COLLEGE</a:t>
            </a:r>
          </a:p>
          <a:p>
            <a:pPr algn="ctr">
              <a:buNone/>
            </a:pPr>
            <a:r>
              <a:rPr lang="en-IN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UTHAMAPALAYAM</a:t>
            </a:r>
          </a:p>
          <a:p>
            <a:pPr algn="ctr"/>
            <a:endParaRPr lang="en-IN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IN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IN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endParaRPr lang="en-IN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IN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DEPARTMENT OF BIOCHEMISTRY</a:t>
            </a:r>
            <a:endParaRPr lang="en-US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None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NAME	: S. MUTHUPRIYA	</a:t>
            </a:r>
          </a:p>
          <a:p>
            <a:pPr>
              <a:lnSpc>
                <a:spcPct val="150000"/>
              </a:lnSpc>
              <a:buNone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STAFF CODE: TNMK021SFT127 </a:t>
            </a:r>
          </a:p>
          <a:p>
            <a:pPr>
              <a:lnSpc>
                <a:spcPct val="150000"/>
              </a:lnSpc>
              <a:buNone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COURSE NAME: Food biotechnology</a:t>
            </a:r>
          </a:p>
          <a:p>
            <a:pPr>
              <a:lnSpc>
                <a:spcPct val="150000"/>
              </a:lnSpc>
              <a:buNone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COURSE CODE: 17UBCe62</a:t>
            </a:r>
          </a:p>
          <a:p>
            <a:pPr>
              <a:lnSpc>
                <a:spcPct val="150000"/>
              </a:lnSpc>
              <a:buNone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TOPIC: </a:t>
            </a:r>
            <a:r>
              <a:rPr lang="en-IN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FROZEN DAIRY PRODUCTS</a:t>
            </a:r>
            <a:endParaRPr lang="en-US" dirty="0"/>
          </a:p>
        </p:txBody>
      </p:sp>
      <p:pic>
        <p:nvPicPr>
          <p:cNvPr id="4" name="Picture 3" descr="D:\kamal\Work shop 27-3-09 at HKRHC\emble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6572" y="1430384"/>
            <a:ext cx="1520055" cy="1252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1005841"/>
            <a:ext cx="8642668" cy="478536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002060"/>
                </a:solidFill>
              </a:rPr>
              <a:t>REFERENCE:</a:t>
            </a:r>
          </a:p>
          <a:p>
            <a:pPr lvl="0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</a:rPr>
              <a:t>Food Technology: An introduction book by Anita </a:t>
            </a:r>
            <a:r>
              <a:rPr lang="en-US" dirty="0" err="1" smtClean="0">
                <a:solidFill>
                  <a:schemeClr val="tx1"/>
                </a:solidFill>
              </a:rPr>
              <a:t>Tull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</a:rPr>
              <a:t>Food Processing Technology- Text book by P. Fellows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024" y="267628"/>
            <a:ext cx="11625539" cy="6590371"/>
          </a:xfrm>
        </p:spPr>
        <p:txBody>
          <a:bodyPr/>
          <a:lstStyle/>
          <a:p>
            <a:pPr algn="ctr"/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FROZEN DAIRY PRODUCTS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 frozen dessert usually made from dairy products, such as milk and cream and often combined with fruits or other ingredients and flavors. A frozen dessert with less than 10% milk fat and the same sweetener content as ice cream.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principal frozen desserts are ice cream, frozen custard, ice milk, frozen yoghurt, sherbet and water ices</a:t>
            </a:r>
            <a:r>
              <a:rPr lang="en-US" sz="2800" dirty="0" smtClean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n-US" sz="2800" dirty="0">
              <a:solidFill>
                <a:srgbClr val="00206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8327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700712" cy="5302876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Frozen yogurt is a cultured frozen product containing the same ingredients as ice cream. It contain 3.25 % milk fat and 8.25 % milk solids other than fat.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Low fat frozen yoghurt contains between 0.5 and 2 % milk fat. Nonfat frozen yoghurt is limited to less than 0.5 % milk fat.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150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17" y="730405"/>
            <a:ext cx="9992374" cy="568924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List of frozen dairy products:</a:t>
            </a:r>
            <a:endParaRPr lang="en-US" sz="2800" dirty="0">
              <a:solidFill>
                <a:srgbClr val="0070C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1. Soft serve dairy products: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These include soft sere ice cream, </a:t>
            </a:r>
            <a:r>
              <a:rPr lang="en-US" sz="2800" dirty="0" err="1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icemilk</a:t>
            </a:r>
            <a:r>
              <a:rPr lang="en-US" sz="2800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milk shake, </a:t>
            </a:r>
            <a:r>
              <a:rPr lang="en-US" sz="2800" dirty="0" err="1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mellorine</a:t>
            </a:r>
            <a:r>
              <a:rPr lang="en-US" sz="2800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, melted milk and custards.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actual freezing takes place at between negative 15 to negative 20°C for 3-5 minutes. The temperature is then increased to between negative 8 and negative 6°C.</a:t>
            </a:r>
          </a:p>
          <a:p>
            <a:pPr algn="just">
              <a:lnSpc>
                <a:spcPct val="150000"/>
              </a:lnSpc>
            </a:pPr>
            <a:endParaRPr lang="en-US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1441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444" y="685800"/>
            <a:ext cx="11619571" cy="540276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2. </a:t>
            </a:r>
            <a:r>
              <a:rPr lang="en-US" sz="28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Parerine</a:t>
            </a: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This product should not contain any meat products. It is prepared by the following methods.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Blend the dry von – fat ingredients in water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Then heat the mixture to 49°C to facilitate mixing.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Pasteurize the mixture at 71°C / 15 min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Homogenize the mixture at 2800 psi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581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9641817" cy="5179741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Cool the product to 4°C and hold for 4 hours to facilitate aging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Add the flavor components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Freeze the mixture while adding air into the mixture. The over – run should be less than or equal to the volume of the mixture.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It is made from vegetable fat, sugar and cereals when adding emulsifiers add 0.2 % of it and up to 0.5 % of stabilizers.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1523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399245"/>
            <a:ext cx="10739349" cy="595004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3. Frozen yogurt:</a:t>
            </a:r>
            <a:endParaRPr lang="en-US" sz="28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yoghurt is manufactured the same way as any other normal yoghurt however, the stabilizer used here should be acid stable (</a:t>
            </a:r>
            <a:r>
              <a:rPr lang="en-US" sz="2800" dirty="0" err="1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eg</a:t>
            </a:r>
            <a:r>
              <a:rPr lang="en-US" sz="2800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getatin</a:t>
            </a:r>
            <a:r>
              <a:rPr lang="en-US" sz="2800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 after the yoghurt is obtain, it is frozen to make the frozen product.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finished product should have 0.5 -2 % butter fat content and at least 8.25 % SNF. The final acidity should range between 0.5 – 0.9 % lactic acid. It should have a smooth texture and </a:t>
            </a:r>
            <a:r>
              <a:rPr lang="en-US" sz="2800" dirty="0" err="1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flavouring</a:t>
            </a:r>
            <a:r>
              <a:rPr lang="en-US" sz="2800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agents such as vanilla may be used. </a:t>
            </a:r>
          </a:p>
          <a:p>
            <a:pPr algn="just">
              <a:lnSpc>
                <a:spcPct val="150000"/>
              </a:lnSpc>
            </a:pPr>
            <a:endParaRPr lang="en-US" sz="2800" dirty="0">
              <a:solidFill>
                <a:srgbClr val="00206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5453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623125" cy="540276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4. Ice milk:</a:t>
            </a:r>
            <a:endParaRPr lang="en-US" sz="28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Made from sucrose and milk. The final product should have </a:t>
            </a:r>
            <a:r>
              <a:rPr lang="en-US" sz="2800" dirty="0" err="1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atleast</a:t>
            </a:r>
            <a:r>
              <a:rPr lang="en-US" sz="2800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4 % butterfat, 2-7 % SNF, 12-15 % sugar, 13 % emulsifier and 0.6 % stabilizer. There should be 70 % water and the overrun should not exceed 85 %</a:t>
            </a:r>
          </a:p>
          <a:p>
            <a:endParaRPr lang="en-US" sz="2800" dirty="0">
              <a:solidFill>
                <a:srgbClr val="00206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5271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660043"/>
            <a:ext cx="11346287" cy="593394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5. Sherbets:</a:t>
            </a:r>
            <a:endParaRPr lang="en-US" sz="28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sugar content ranges between 25 – 35 % sherbets have a relatively low overrun at between 30-40 % and the SNF content ranges between 2-5 % citric acid is the common </a:t>
            </a:r>
            <a:r>
              <a:rPr lang="en-US" sz="2800" dirty="0" err="1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acidulant</a:t>
            </a:r>
            <a:r>
              <a:rPr lang="en-US" sz="2800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fruit juices or artificial flavors can be used. The </a:t>
            </a:r>
            <a:r>
              <a:rPr lang="en-US" sz="2800" dirty="0" err="1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acidulant</a:t>
            </a:r>
            <a:r>
              <a:rPr lang="en-US" sz="2800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used should be able to withstand high acidity. </a:t>
            </a:r>
            <a:endParaRPr lang="en-US" sz="2800" dirty="0" smtClean="0">
              <a:solidFill>
                <a:srgbClr val="00206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sz="2800" dirty="0" smtClean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	Ex</a:t>
            </a:r>
            <a:r>
              <a:rPr lang="en-US" sz="2800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: gelatin.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product is frozen at - 23°C and aged for between 12 – 24 hours. </a:t>
            </a:r>
          </a:p>
          <a:p>
            <a:pPr algn="just">
              <a:lnSpc>
                <a:spcPct val="150000"/>
              </a:lnSpc>
            </a:pPr>
            <a:endParaRPr lang="en-US" sz="2800" dirty="0">
              <a:solidFill>
                <a:srgbClr val="00206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28692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</TotalTime>
  <Words>545</Words>
  <Application>Microsoft Office PowerPoint</Application>
  <PresentationFormat>Custom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aradhana</dc:creator>
  <cp:lastModifiedBy>Windows User</cp:lastModifiedBy>
  <cp:revision>7</cp:revision>
  <dcterms:created xsi:type="dcterms:W3CDTF">2019-01-04T09:37:24Z</dcterms:created>
  <dcterms:modified xsi:type="dcterms:W3CDTF">2020-12-10T06:38:47Z</dcterms:modified>
</cp:coreProperties>
</file>