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079B9-C904-4BB0-B27B-D3EA3F5B3C1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6452B-E9D2-41EC-93AF-EA28A1A48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55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FA7EF01-1926-47C7-A200-8B01E786F375}" type="slidenum">
              <a:rPr lang="ar-SA" smtClean="0">
                <a:latin typeface="Arial" panose="020B0604020202020204" pitchFamily="34" charset="0"/>
              </a:rPr>
              <a:pPr/>
              <a:t>8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25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7230E41-23F0-4A90-9438-722CAC8E3312}" type="slidenum">
              <a:rPr lang="ar-SA" smtClean="0">
                <a:latin typeface="Arial" panose="020B0604020202020204" pitchFamily="34" charset="0"/>
              </a:rPr>
              <a:pPr/>
              <a:t>10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61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588E-69B5-45D7-AF83-6DB4D85FB0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697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C669-9755-43EF-8FB2-D155AFB5F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318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3DC0-EC1E-4697-920B-BCCC39D714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31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  <p:sldLayoutId id="2147483669" r:id="rId18"/>
    <p:sldLayoutId id="2147483670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chemscape.santafe.cc.fl.us/chemscape/catofp/chromato/tlc/fluoresc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hemscape.santafe.cc.fl.us/chemscape/catofp/chromato/tlc/purity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48641"/>
            <a:ext cx="8596668" cy="549272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HAJEE KARUTHA ROWTHER HOWDIA COLLEGE</a:t>
            </a: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UTHAMAPALAYAM</a:t>
            </a: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DEPARTMENT OF BIOCHEMISTRY</a:t>
            </a:r>
            <a:endParaRPr lang="en-US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NAME	: S. MUTHUPRIYA	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STAFF CODE: TNMK021SFT127 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NAME: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BIOCHEMICAL TECHNIQUES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CODE: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17UBCC21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TOPIC: </a:t>
            </a:r>
            <a:r>
              <a:rPr lang="en-IN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THIN LAYER CHROMATOGRAPHY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D:\kamal\Work shop 27-3-09 at HKRHC\embl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572" y="1312817"/>
            <a:ext cx="1520055" cy="125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Identifying the Spots (visualization)</a:t>
            </a:r>
          </a:p>
        </p:txBody>
      </p:sp>
      <p:pic>
        <p:nvPicPr>
          <p:cNvPr id="78854" name="Picture 6" descr="010814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50" r="1834"/>
          <a:stretch>
            <a:fillRect/>
          </a:stretch>
        </p:blipFill>
        <p:spPr>
          <a:xfrm>
            <a:off x="7343776" y="1628775"/>
            <a:ext cx="3313113" cy="3028950"/>
          </a:xfrm>
          <a:noFill/>
        </p:spPr>
      </p:pic>
      <p:sp>
        <p:nvSpPr>
          <p:cNvPr id="78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31950" y="1052514"/>
            <a:ext cx="5507038" cy="5545137"/>
          </a:xfrm>
        </p:spPr>
        <p:txBody>
          <a:bodyPr rtlCol="0">
            <a:normAutofit fontScale="92500"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If the spots can be seen, outline them with a pencil.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If no spots are obvious, the most common visualization technique is to hold the plate under a UV lamp.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Many organic compounds can be seen using this technique, and many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commercially made plates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often contain a substance which aids in the visualization of compounds.</a:t>
            </a:r>
          </a:p>
        </p:txBody>
      </p:sp>
    </p:spTree>
    <p:extLst>
      <p:ext uri="{BB962C8B-B14F-4D97-AF65-F5344CB8AC3E}">
        <p14:creationId xmlns:p14="http://schemas.microsoft.com/office/powerpoint/2010/main" xmlns="" val="199075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851" y="388938"/>
            <a:ext cx="6348413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cs typeface="Tahoma" panose="020B0604030504040204" pitchFamily="34" charset="0"/>
              </a:rPr>
              <a:t>Visualizing Agents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00213"/>
            <a:ext cx="7346950" cy="44132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Alkaloids:  </a:t>
            </a:r>
            <a:r>
              <a:rPr lang="en-US" sz="28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Dragendorff’s</a:t>
            </a: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 reagent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Cardiac glycosides: Antimony </a:t>
            </a:r>
            <a:r>
              <a:rPr lang="en-US" sz="28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trichloride</a:t>
            </a:r>
            <a:endParaRPr lang="en-US" sz="2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Sugar: Aniline phthalate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2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Amino acids: </a:t>
            </a:r>
            <a:r>
              <a:rPr lang="en-US" sz="28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Ninhydrin</a:t>
            </a:r>
            <a:endParaRPr lang="en-US" sz="2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2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188914"/>
            <a:ext cx="6348413" cy="17414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cs typeface="Tahoma" panose="020B0604030504040204" pitchFamily="34" charset="0"/>
              </a:rPr>
              <a:t>Interpreting the Data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908050"/>
            <a:ext cx="8280400" cy="54737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cs typeface="Tahoma" panose="020B0604030504040204" pitchFamily="34" charset="0"/>
              </a:rPr>
              <a:t>The R</a:t>
            </a:r>
            <a:r>
              <a:rPr lang="en-US" sz="2800" baseline="-25000">
                <a:cs typeface="Tahoma" panose="020B0604030504040204" pitchFamily="34" charset="0"/>
              </a:rPr>
              <a:t>f</a:t>
            </a:r>
            <a:r>
              <a:rPr lang="en-US" sz="2800">
                <a:cs typeface="Tahoma" panose="020B0604030504040204" pitchFamily="34" charset="0"/>
              </a:rPr>
              <a:t>  (retention factor) value for each spot should be calculated. 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cs typeface="Tahoma" panose="020B0604030504040204" pitchFamily="34" charset="0"/>
              </a:rPr>
              <a:t>It  is characteristic for any given compound on the same stationary phase using the same mobile phase for development of the plates. 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cs typeface="Tahoma" panose="020B0604030504040204" pitchFamily="34" charset="0"/>
              </a:rPr>
              <a:t>Hence, known R</a:t>
            </a:r>
            <a:r>
              <a:rPr lang="en-US" sz="2800" baseline="-25000">
                <a:cs typeface="Tahoma" panose="020B0604030504040204" pitchFamily="34" charset="0"/>
              </a:rPr>
              <a:t>f</a:t>
            </a:r>
            <a:r>
              <a:rPr lang="en-US" sz="2800">
                <a:cs typeface="Tahoma" panose="020B0604030504040204" pitchFamily="34" charset="0"/>
              </a:rPr>
              <a:t> values can be compared to those of unknown substances to aid in their identifications. </a:t>
            </a:r>
          </a:p>
        </p:txBody>
      </p:sp>
    </p:spTree>
    <p:extLst>
      <p:ext uri="{BB962C8B-B14F-4D97-AF65-F5344CB8AC3E}">
        <p14:creationId xmlns:p14="http://schemas.microsoft.com/office/powerpoint/2010/main" xmlns="" val="78421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0" name="Picture 6" descr="rf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74826" y="188913"/>
            <a:ext cx="8353425" cy="1873250"/>
          </a:xfrm>
          <a:noFill/>
        </p:spPr>
      </p:pic>
      <p:pic>
        <p:nvPicPr>
          <p:cNvPr id="82951" name="Picture 7" descr="rfcal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35413" y="2271713"/>
            <a:ext cx="2743200" cy="3657600"/>
          </a:xfrm>
          <a:noFill/>
        </p:spPr>
      </p:pic>
    </p:spTree>
    <p:extLst>
      <p:ext uri="{BB962C8B-B14F-4D97-AF65-F5344CB8AC3E}">
        <p14:creationId xmlns:p14="http://schemas.microsoft.com/office/powerpoint/2010/main" xmlns="" val="12162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631951" y="404814"/>
            <a:ext cx="8208963" cy="64531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(Note: </a:t>
            </a:r>
            <a:r>
              <a:rPr lang="en-US" sz="28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 values often depend on the temperature and the solvent used in the TLC experiment.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The most effective way to identify a compound is to spot known substances – authentic - next to unknown substances on the same plate)</a:t>
            </a:r>
          </a:p>
        </p:txBody>
      </p:sp>
    </p:spTree>
    <p:extLst>
      <p:ext uri="{BB962C8B-B14F-4D97-AF65-F5344CB8AC3E}">
        <p14:creationId xmlns:p14="http://schemas.microsoft.com/office/powerpoint/2010/main" xmlns="" val="96654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133600" y="836613"/>
            <a:ext cx="6915150" cy="52054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>
                <a:solidFill>
                  <a:schemeClr val="tx1"/>
                </a:solidFill>
                <a:cs typeface="Tahoma" panose="020B0604030504040204" pitchFamily="34" charset="0"/>
              </a:rPr>
              <a:t>In addition, the purity of a sample may be estimated from the chromatogram.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>
                <a:solidFill>
                  <a:schemeClr val="tx1"/>
                </a:solidFill>
                <a:cs typeface="Tahoma" panose="020B0604030504040204" pitchFamily="34" charset="0"/>
              </a:rPr>
              <a:t>An impure sample will often develop as two or more spots, while a </a:t>
            </a:r>
            <a:r>
              <a:rPr lang="en-US" sz="2800">
                <a:solidFill>
                  <a:schemeClr val="tx1"/>
                </a:solidFill>
                <a:cs typeface="Tahoma" panose="020B0604030504040204" pitchFamily="34" charset="0"/>
                <a:hlinkClick r:id="rId2"/>
              </a:rPr>
              <a:t>pure sample will show only one spot</a:t>
            </a:r>
            <a:r>
              <a:rPr lang="en-US" sz="2800">
                <a:solidFill>
                  <a:schemeClr val="tx1"/>
                </a:solidFill>
                <a:cs typeface="Tahoma" panose="020B0604030504040204" pitchFamily="34" charset="0"/>
              </a:rPr>
              <a:t> </a:t>
            </a:r>
          </a:p>
          <a:p>
            <a:pPr eaLnBrk="1" hangingPunct="1"/>
            <a:endParaRPr lang="en-US" sz="280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3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2149"/>
            <a:ext cx="8596668" cy="517921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REFERANCE: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SEPARATION </a:t>
            </a:r>
            <a:r>
              <a:rPr lang="en-US" dirty="0" smtClean="0"/>
              <a:t>METHODS IN Biochemistry. CJOR Morris and Maris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Manometric</a:t>
            </a:r>
            <a:r>
              <a:rPr lang="en-US" dirty="0" smtClean="0"/>
              <a:t> and Biochemical techniques. </a:t>
            </a:r>
            <a:r>
              <a:rPr lang="en-US" dirty="0" err="1" smtClean="0"/>
              <a:t>Umbrit</a:t>
            </a:r>
            <a:r>
              <a:rPr lang="en-US" dirty="0" smtClean="0"/>
              <a:t> and Burris.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609600"/>
            <a:ext cx="7777163" cy="13208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0070C0"/>
                </a:solidFill>
                <a:cs typeface="Tahoma" panose="020B0604030504040204" pitchFamily="34" charset="0"/>
              </a:rPr>
              <a:t>Thin layer chromatography (TLC)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557338"/>
            <a:ext cx="7921625" cy="452755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tx1"/>
                </a:solidFill>
                <a:cs typeface="Tahoma" panose="020B0604030504040204" pitchFamily="34" charset="0"/>
              </a:rPr>
              <a:t>It is a method for </a:t>
            </a:r>
            <a:r>
              <a:rPr lang="en-US" sz="2800" dirty="0">
                <a:solidFill>
                  <a:schemeClr val="accent4"/>
                </a:solidFill>
                <a:cs typeface="Tahoma" panose="020B0604030504040204" pitchFamily="34" charset="0"/>
              </a:rPr>
              <a:t>identifying</a:t>
            </a:r>
            <a:r>
              <a:rPr lang="en-US" sz="2800" dirty="0">
                <a:solidFill>
                  <a:schemeClr val="tx1"/>
                </a:solidFill>
                <a:cs typeface="Tahoma" panose="020B0604030504040204" pitchFamily="34" charset="0"/>
              </a:rPr>
              <a:t> substances and testing the purity of compounds.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tx1"/>
                </a:solidFill>
                <a:cs typeface="Tahoma" panose="020B0604030504040204" pitchFamily="34" charset="0"/>
              </a:rPr>
              <a:t> TLC is a useful technique because it is relatively quick and requires </a:t>
            </a:r>
            <a:r>
              <a:rPr lang="en-US" sz="2800" dirty="0">
                <a:solidFill>
                  <a:schemeClr val="accent4"/>
                </a:solidFill>
                <a:cs typeface="Tahoma" panose="020B0604030504040204" pitchFamily="34" charset="0"/>
              </a:rPr>
              <a:t>small quantities </a:t>
            </a:r>
            <a:r>
              <a:rPr lang="en-US" sz="2800" dirty="0">
                <a:solidFill>
                  <a:schemeClr val="tx1"/>
                </a:solidFill>
                <a:cs typeface="Tahoma" panose="020B0604030504040204" pitchFamily="34" charset="0"/>
              </a:rPr>
              <a:t>of material.</a:t>
            </a:r>
          </a:p>
        </p:txBody>
      </p:sp>
    </p:spTree>
    <p:extLst>
      <p:ext uri="{BB962C8B-B14F-4D97-AF65-F5344CB8AC3E}">
        <p14:creationId xmlns:p14="http://schemas.microsoft.com/office/powerpoint/2010/main" xmlns="" val="297086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705394"/>
            <a:ext cx="8569325" cy="6152606"/>
          </a:xfrm>
        </p:spPr>
        <p:txBody>
          <a:bodyPr rtlCol="0">
            <a:noAutofit/>
          </a:bodyPr>
          <a:lstStyle/>
          <a:p>
            <a:pPr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/>
                </a:solidFill>
              </a:rPr>
              <a:t>Separations in TLC involve distributing a mixture of two or more substances between a stationary phase and a mobile phase. </a:t>
            </a:r>
          </a:p>
          <a:p>
            <a:pPr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The stationary phase:</a:t>
            </a:r>
          </a:p>
          <a:p>
            <a:pPr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It is a thin layer of adsorbent (usually silica gel or alumina) coated on a plate. </a:t>
            </a:r>
          </a:p>
        </p:txBody>
      </p:sp>
    </p:spTree>
    <p:extLst>
      <p:ext uri="{BB962C8B-B14F-4D97-AF65-F5344CB8AC3E}">
        <p14:creationId xmlns:p14="http://schemas.microsoft.com/office/powerpoint/2010/main" xmlns="" val="302256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6" y="404813"/>
            <a:ext cx="8208963" cy="5637212"/>
          </a:xfrm>
        </p:spPr>
        <p:txBody>
          <a:bodyPr/>
          <a:lstStyle/>
          <a:p>
            <a:pPr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The mobile phase: </a:t>
            </a:r>
          </a:p>
          <a:p>
            <a:pPr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solidFill>
                  <a:schemeClr val="tx1"/>
                </a:solidFill>
              </a:rPr>
              <a:t>It is a developing liquid which travels up the stationary phase, carrying the samples with it. </a:t>
            </a:r>
          </a:p>
          <a:p>
            <a:pPr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solidFill>
                  <a:schemeClr val="tx1"/>
                </a:solidFill>
              </a:rPr>
              <a:t>Components of the samples will separate on the stationary phase according to how much they adsorb on the stationary phase versus how much they dissolve in the mobile phase.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881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cs typeface="Tahoma" panose="020B0604030504040204" pitchFamily="34" charset="0"/>
              </a:rPr>
              <a:t>Thin Layer Chromatography (TLC)</a:t>
            </a:r>
          </a:p>
        </p:txBody>
      </p:sp>
      <p:pic>
        <p:nvPicPr>
          <p:cNvPr id="69636" name="Picture 4" descr="004634st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672263" y="2492375"/>
            <a:ext cx="3048000" cy="2286000"/>
          </a:xfrm>
          <a:noFill/>
        </p:spPr>
      </p:pic>
      <p:pic>
        <p:nvPicPr>
          <p:cNvPr id="69639" name="Picture 7" descr="tl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557338"/>
            <a:ext cx="434340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190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81400" y="152400"/>
            <a:ext cx="4572000" cy="6172200"/>
            <a:chOff x="1296" y="96"/>
            <a:chExt cx="2880" cy="3888"/>
          </a:xfrm>
        </p:grpSpPr>
        <p:sp>
          <p:nvSpPr>
            <p:cNvPr id="23563" name="Oval 3"/>
            <p:cNvSpPr>
              <a:spLocks noChangeArrowheads="1"/>
            </p:cNvSpPr>
            <p:nvPr/>
          </p:nvSpPr>
          <p:spPr bwMode="auto">
            <a:xfrm>
              <a:off x="1296" y="3744"/>
              <a:ext cx="2880" cy="24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467" name="Line 4"/>
            <p:cNvSpPr>
              <a:spLocks noChangeShapeType="1"/>
            </p:cNvSpPr>
            <p:nvPr/>
          </p:nvSpPr>
          <p:spPr bwMode="auto">
            <a:xfrm>
              <a:off x="129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5"/>
            <p:cNvSpPr>
              <a:spLocks noChangeShapeType="1"/>
            </p:cNvSpPr>
            <p:nvPr/>
          </p:nvSpPr>
          <p:spPr bwMode="auto">
            <a:xfrm>
              <a:off x="417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Oval 6"/>
            <p:cNvSpPr>
              <a:spLocks noChangeArrowheads="1"/>
            </p:cNvSpPr>
            <p:nvPr/>
          </p:nvSpPr>
          <p:spPr bwMode="auto">
            <a:xfrm>
              <a:off x="1296" y="96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EB3D9F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cs typeface="Tahoma" panose="020B060403050404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648200" y="685800"/>
            <a:ext cx="2362200" cy="541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4876800" y="5334000"/>
            <a:ext cx="381000" cy="381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6400800" y="5334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3581400" y="5791200"/>
            <a:ext cx="4572000" cy="152400"/>
          </a:xfrm>
          <a:custGeom>
            <a:avLst/>
            <a:gdLst>
              <a:gd name="T0" fmla="*/ 0 w 1536"/>
              <a:gd name="T1" fmla="*/ 483870000 h 48"/>
              <a:gd name="T2" fmla="*/ 850552734 w 1536"/>
              <a:gd name="T3" fmla="*/ 0 h 48"/>
              <a:gd name="T4" fmla="*/ 1701105469 w 1536"/>
              <a:gd name="T5" fmla="*/ 483870000 h 48"/>
              <a:gd name="T6" fmla="*/ 2147483646 w 1536"/>
              <a:gd name="T7" fmla="*/ 0 h 48"/>
              <a:gd name="T8" fmla="*/ 2147483646 w 1536"/>
              <a:gd name="T9" fmla="*/ 483870000 h 48"/>
              <a:gd name="T10" fmla="*/ 2147483646 w 1536"/>
              <a:gd name="T11" fmla="*/ 0 h 48"/>
              <a:gd name="T12" fmla="*/ 2147483646 w 1536"/>
              <a:gd name="T13" fmla="*/ 483870000 h 48"/>
              <a:gd name="T14" fmla="*/ 2147483646 w 1536"/>
              <a:gd name="T15" fmla="*/ 0 h 48"/>
              <a:gd name="T16" fmla="*/ 2147483646 w 1536"/>
              <a:gd name="T17" fmla="*/ 483870000 h 48"/>
              <a:gd name="T18" fmla="*/ 2147483646 w 1536"/>
              <a:gd name="T19" fmla="*/ 0 h 48"/>
              <a:gd name="T20" fmla="*/ 2147483646 w 1536"/>
              <a:gd name="T21" fmla="*/ 483870000 h 48"/>
              <a:gd name="T22" fmla="*/ 2147483646 w 1536"/>
              <a:gd name="T23" fmla="*/ 0 h 48"/>
              <a:gd name="T24" fmla="*/ 2147483646 w 1536"/>
              <a:gd name="T25" fmla="*/ 483870000 h 48"/>
              <a:gd name="T26" fmla="*/ 2147483646 w 1536"/>
              <a:gd name="T27" fmla="*/ 0 h 48"/>
              <a:gd name="T28" fmla="*/ 2147483646 w 1536"/>
              <a:gd name="T29" fmla="*/ 483870000 h 48"/>
              <a:gd name="T30" fmla="*/ 2147483646 w 1536"/>
              <a:gd name="T31" fmla="*/ 0 h 48"/>
              <a:gd name="T32" fmla="*/ 2147483646 w 1536"/>
              <a:gd name="T33" fmla="*/ 483870000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36"/>
              <a:gd name="T52" fmla="*/ 0 h 48"/>
              <a:gd name="T53" fmla="*/ 1536 w 1536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36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8"/>
                  <a:pt x="192" y="48"/>
                </a:cubicBezTo>
                <a:cubicBezTo>
                  <a:pt x="224" y="48"/>
                  <a:pt x="256" y="0"/>
                  <a:pt x="288" y="0"/>
                </a:cubicBezTo>
                <a:cubicBezTo>
                  <a:pt x="320" y="0"/>
                  <a:pt x="352" y="48"/>
                  <a:pt x="384" y="48"/>
                </a:cubicBezTo>
                <a:cubicBezTo>
                  <a:pt x="416" y="48"/>
                  <a:pt x="448" y="0"/>
                  <a:pt x="480" y="0"/>
                </a:cubicBezTo>
                <a:cubicBezTo>
                  <a:pt x="512" y="0"/>
                  <a:pt x="544" y="48"/>
                  <a:pt x="576" y="48"/>
                </a:cubicBezTo>
                <a:cubicBezTo>
                  <a:pt x="608" y="48"/>
                  <a:pt x="640" y="0"/>
                  <a:pt x="672" y="0"/>
                </a:cubicBezTo>
                <a:cubicBezTo>
                  <a:pt x="704" y="0"/>
                  <a:pt x="736" y="48"/>
                  <a:pt x="768" y="48"/>
                </a:cubicBezTo>
                <a:cubicBezTo>
                  <a:pt x="800" y="48"/>
                  <a:pt x="832" y="0"/>
                  <a:pt x="864" y="0"/>
                </a:cubicBezTo>
                <a:cubicBezTo>
                  <a:pt x="896" y="0"/>
                  <a:pt x="928" y="48"/>
                  <a:pt x="960" y="48"/>
                </a:cubicBezTo>
                <a:cubicBezTo>
                  <a:pt x="992" y="48"/>
                  <a:pt x="1024" y="0"/>
                  <a:pt x="1056" y="0"/>
                </a:cubicBezTo>
                <a:cubicBezTo>
                  <a:pt x="1088" y="0"/>
                  <a:pt x="1128" y="48"/>
                  <a:pt x="1152" y="48"/>
                </a:cubicBezTo>
                <a:cubicBezTo>
                  <a:pt x="1176" y="48"/>
                  <a:pt x="1168" y="0"/>
                  <a:pt x="1200" y="0"/>
                </a:cubicBezTo>
                <a:cubicBezTo>
                  <a:pt x="1232" y="0"/>
                  <a:pt x="1312" y="48"/>
                  <a:pt x="1344" y="48"/>
                </a:cubicBezTo>
                <a:cubicBezTo>
                  <a:pt x="1376" y="48"/>
                  <a:pt x="1360" y="0"/>
                  <a:pt x="1392" y="0"/>
                </a:cubicBezTo>
                <a:cubicBezTo>
                  <a:pt x="1424" y="0"/>
                  <a:pt x="1472" y="32"/>
                  <a:pt x="1536" y="4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648200" y="5867400"/>
            <a:ext cx="23622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1889125" y="341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8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22777 " pathEditMode="relative" rAng="0" ptsTypes="AA">
                                      <p:cBhvr>
                                        <p:cTn id="47" dur="5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8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16E-6 L -3.33333E-6 -0.59499 " pathEditMode="relative" rAng="0" ptsTypes="AA">
                                      <p:cBhvr>
                                        <p:cTn id="49" dur="5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75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46111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0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2919E-6 L 3.33333E-6 -0.72289 " pathEditMode="relative" rAng="0" ptsTypes="AA">
                                      <p:cBhvr>
                                        <p:cTn id="53" dur="5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  <p:bldP spid="45064" grpId="1" animBg="1"/>
      <p:bldP spid="45065" grpId="0" animBg="1"/>
      <p:bldP spid="45065" grpId="1" animBg="1"/>
      <p:bldP spid="45066" grpId="0" animBg="1"/>
      <p:bldP spid="45066" grpId="1" animBg="1"/>
      <p:bldP spid="45067" grpId="0" animBg="1"/>
      <p:bldP spid="45068" grpId="0" animBg="1"/>
      <p:bldP spid="4506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09600"/>
            <a:ext cx="6562725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cs typeface="Tahoma" panose="020B0604030504040204" pitchFamily="34" charset="0"/>
              </a:rPr>
              <a:t>Preparing the Chamber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341438"/>
            <a:ext cx="8064500" cy="511175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To a jar with a tight-fitting lid add enough of the appropriate developing liquid so that it is 0.5 to 1 cm deep in the bottom of the jar.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Close the jar tightly, and let it stand for about 30 minutes so that the atmosphere in the jar becomes saturated with solvent.</a:t>
            </a:r>
          </a:p>
        </p:txBody>
      </p:sp>
    </p:spTree>
    <p:extLst>
      <p:ext uri="{BB962C8B-B14F-4D97-AF65-F5344CB8AC3E}">
        <p14:creationId xmlns:p14="http://schemas.microsoft.com/office/powerpoint/2010/main" xmlns="" val="15752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4" y="4763"/>
            <a:ext cx="7704137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cs typeface="Tahoma" panose="020B0604030504040204" pitchFamily="34" charset="0"/>
              </a:rPr>
              <a:t>Preparing the Plates for Development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549276"/>
            <a:ext cx="8713788" cy="6119813"/>
          </a:xfrm>
        </p:spPr>
        <p:txBody>
          <a:bodyPr rtlCol="0">
            <a:no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With a pencil, </a:t>
            </a:r>
            <a:r>
              <a:rPr lang="en-US" sz="2600" dirty="0" smtClean="0">
                <a:solidFill>
                  <a:schemeClr val="tx1"/>
                </a:solidFill>
              </a:rPr>
              <a:t>each </a:t>
            </a:r>
            <a:r>
              <a:rPr lang="en-US" sz="2600" dirty="0">
                <a:solidFill>
                  <a:schemeClr val="tx1"/>
                </a:solidFill>
              </a:rPr>
              <a:t>two small notches into the adsorbent about 2 cm from the bottom of the plate.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 The notches should be on the edges of the plate, and each notch should be the same distance up from the bottom of the plate.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 The notches must be </a:t>
            </a:r>
            <a:r>
              <a:rPr lang="en-US" sz="2600" dirty="0" smtClean="0">
                <a:solidFill>
                  <a:schemeClr val="tx1"/>
                </a:solidFill>
              </a:rPr>
              <a:t>further </a:t>
            </a:r>
            <a:r>
              <a:rPr lang="en-US" sz="2600" dirty="0">
                <a:solidFill>
                  <a:schemeClr val="tx1"/>
                </a:solidFill>
              </a:rPr>
              <a:t>from the bottom of the plate than the depth of the solvent in the jar.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 Using a drawn-out capillary tube, spot the samples on the plate so that they line up with the notches you etched.</a:t>
            </a:r>
          </a:p>
        </p:txBody>
      </p:sp>
    </p:spTree>
    <p:extLst>
      <p:ext uri="{BB962C8B-B14F-4D97-AF65-F5344CB8AC3E}">
        <p14:creationId xmlns:p14="http://schemas.microsoft.com/office/powerpoint/2010/main" xmlns="" val="409911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115888"/>
            <a:ext cx="6708775" cy="1320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cs typeface="Tahoma" panose="020B0604030504040204" pitchFamily="34" charset="0"/>
              </a:rPr>
              <a:t>Developing the Plates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1" y="908051"/>
            <a:ext cx="8964613" cy="5616575"/>
          </a:xfrm>
        </p:spPr>
        <p:txBody>
          <a:bodyPr rtlCol="0">
            <a:normAutofit fontScale="92500"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</a:rPr>
              <a:t>After preparing the development chamber and spotting the samples, the plates are ready for development. 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</a:rPr>
              <a:t>Be careful to handle the plates only by their edges, and try to leave the development chamber uncovered for as little time as possible.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</a:rPr>
              <a:t>When the plates are removed from the chamber, quickly trace the solvent front (the highest solvent level on the plate) with a pencil.</a:t>
            </a:r>
          </a:p>
        </p:txBody>
      </p:sp>
    </p:spTree>
    <p:extLst>
      <p:ext uri="{BB962C8B-B14F-4D97-AF65-F5344CB8AC3E}">
        <p14:creationId xmlns:p14="http://schemas.microsoft.com/office/powerpoint/2010/main" xmlns="" val="421465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629</Words>
  <Application>Microsoft Office PowerPoint</Application>
  <PresentationFormat>Custom</PresentationFormat>
  <Paragraphs>60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Slide 1</vt:lpstr>
      <vt:lpstr>Thin layer chromatography (TLC)</vt:lpstr>
      <vt:lpstr>Slide 3</vt:lpstr>
      <vt:lpstr>Slide 4</vt:lpstr>
      <vt:lpstr>Thin Layer Chromatography (TLC)</vt:lpstr>
      <vt:lpstr>Slide 6</vt:lpstr>
      <vt:lpstr>Preparing the Chamber</vt:lpstr>
      <vt:lpstr>Preparing the Plates for Development</vt:lpstr>
      <vt:lpstr>Developing the Plates</vt:lpstr>
      <vt:lpstr>Identifying the Spots (visualization)</vt:lpstr>
      <vt:lpstr>Visualizing Agents</vt:lpstr>
      <vt:lpstr>Interpreting the Data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aradhana</dc:creator>
  <cp:lastModifiedBy>Windows User</cp:lastModifiedBy>
  <cp:revision>7</cp:revision>
  <dcterms:created xsi:type="dcterms:W3CDTF">2019-01-06T17:22:25Z</dcterms:created>
  <dcterms:modified xsi:type="dcterms:W3CDTF">2020-12-10T06:28:05Z</dcterms:modified>
</cp:coreProperties>
</file>