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7" r:id="rId1"/>
  </p:sldMasterIdLst>
  <p:sldIdLst>
    <p:sldId id="257" r:id="rId2"/>
    <p:sldId id="273" r:id="rId3"/>
    <p:sldId id="256" r:id="rId4"/>
    <p:sldId id="266" r:id="rId5"/>
    <p:sldId id="271" r:id="rId6"/>
    <p:sldId id="258" r:id="rId7"/>
    <p:sldId id="272" r:id="rId8"/>
    <p:sldId id="259" r:id="rId9"/>
    <p:sldId id="260" r:id="rId10"/>
    <p:sldId id="267" r:id="rId11"/>
    <p:sldId id="262" r:id="rId12"/>
    <p:sldId id="263" r:id="rId13"/>
    <p:sldId id="268" r:id="rId14"/>
    <p:sldId id="261" r:id="rId15"/>
    <p:sldId id="270" r:id="rId16"/>
    <p:sldId id="264" r:id="rId17"/>
    <p:sldId id="265" r:id="rId18"/>
    <p:sldId id="269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817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98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356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1169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89929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3299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6881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542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647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474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718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543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767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854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500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546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994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  <p:sldLayoutId id="2147483861" r:id="rId14"/>
    <p:sldLayoutId id="2147483862" r:id="rId15"/>
    <p:sldLayoutId id="21474838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21972"/>
            <a:ext cx="7766936" cy="5164428"/>
          </a:xfrm>
        </p:spPr>
        <p:txBody>
          <a:bodyPr/>
          <a:lstStyle/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UNIT – II</a:t>
            </a:r>
            <a:b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MUSHROOM METHODOLOGY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4412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218942"/>
            <a:ext cx="8836120" cy="602731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solidFill>
                  <a:srgbClr val="0070C0"/>
                </a:solidFill>
              </a:rPr>
              <a:t>II. Common Edible Mushroom:</a:t>
            </a:r>
          </a:p>
          <a:p>
            <a:pPr lvl="2"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There are about 100 species of edible mushroom all over the world.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solidFill>
                  <a:schemeClr val="tx1"/>
                </a:solidFill>
              </a:rPr>
              <a:t>There are three families of common edible mushroom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2400" i="1" dirty="0" err="1">
                <a:solidFill>
                  <a:schemeClr val="tx1"/>
                </a:solidFill>
              </a:rPr>
              <a:t>Agaricus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bisporus</a:t>
            </a:r>
            <a:endParaRPr lang="en-US" sz="2400" i="1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i="1" dirty="0">
                <a:solidFill>
                  <a:schemeClr val="tx1"/>
                </a:solidFill>
              </a:rPr>
              <a:t>	</a:t>
            </a:r>
            <a:r>
              <a:rPr lang="en-US" sz="2400" dirty="0">
                <a:solidFill>
                  <a:schemeClr val="tx1"/>
                </a:solidFill>
              </a:rPr>
              <a:t>2.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Volvariella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volvacea</a:t>
            </a:r>
            <a:endParaRPr lang="en-US" sz="2400" i="1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i="1" dirty="0">
                <a:solidFill>
                  <a:schemeClr val="tx1"/>
                </a:solidFill>
              </a:rPr>
              <a:t>	</a:t>
            </a:r>
            <a:r>
              <a:rPr lang="en-US" sz="2400" dirty="0">
                <a:solidFill>
                  <a:schemeClr val="tx1"/>
                </a:solidFill>
              </a:rPr>
              <a:t>3.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Pleurotus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sajor-caju</a:t>
            </a:r>
            <a:endParaRPr lang="en-US" sz="2400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523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5" y="399245"/>
            <a:ext cx="9736429" cy="606594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1. </a:t>
            </a:r>
            <a:r>
              <a:rPr lang="en-US" sz="2400" i="1" dirty="0" err="1">
                <a:solidFill>
                  <a:srgbClr val="FF0000"/>
                </a:solidFill>
              </a:rPr>
              <a:t>Agaricus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bisporus</a:t>
            </a:r>
            <a:r>
              <a:rPr lang="en-US" sz="2400" i="1" dirty="0">
                <a:solidFill>
                  <a:srgbClr val="FF0000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</a:rPr>
              <a:t>Agaricus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bisporus</a:t>
            </a:r>
            <a:r>
              <a:rPr lang="en-US" sz="2400" dirty="0">
                <a:solidFill>
                  <a:schemeClr val="tx1"/>
                </a:solidFill>
              </a:rPr>
              <a:t> is commonly known as white button mushroom or temperate field mushroom.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The young fruit body of this fungus looks like a large white button with a short stalk.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It consists of a weft of hyphae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The button stage mushroom are used for human consumption.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Mature </a:t>
            </a:r>
            <a:r>
              <a:rPr lang="en-US" sz="2400" dirty="0" err="1" smtClean="0">
                <a:solidFill>
                  <a:schemeClr val="tx1"/>
                </a:solidFill>
              </a:rPr>
              <a:t>Basidiocarp</a:t>
            </a:r>
            <a:r>
              <a:rPr lang="en-US" sz="2400" dirty="0" smtClean="0">
                <a:solidFill>
                  <a:schemeClr val="tx1"/>
                </a:solidFill>
              </a:rPr>
              <a:t> consists of a fleshy stalk called stipe and a large circular, umbrella like expansion called cap or </a:t>
            </a:r>
            <a:r>
              <a:rPr lang="en-US" sz="2400" dirty="0" err="1" smtClean="0">
                <a:solidFill>
                  <a:schemeClr val="tx1"/>
                </a:solidFill>
              </a:rPr>
              <a:t>pileus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597757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6" y="425003"/>
            <a:ext cx="9311426" cy="601443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Before maturity, the edge of the cap remains attached with the stipe by a membrane called </a:t>
            </a:r>
            <a:r>
              <a:rPr lang="en-US" sz="2400" dirty="0" err="1">
                <a:solidFill>
                  <a:schemeClr val="tx1"/>
                </a:solidFill>
              </a:rPr>
              <a:t>veilum</a:t>
            </a:r>
            <a:r>
              <a:rPr lang="en-US" sz="2400" dirty="0">
                <a:solidFill>
                  <a:schemeClr val="tx1"/>
                </a:solidFill>
              </a:rPr>
              <a:t> or partial veil.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err="1">
                <a:solidFill>
                  <a:schemeClr val="tx1"/>
                </a:solidFill>
              </a:rPr>
              <a:t>veilum</a:t>
            </a:r>
            <a:r>
              <a:rPr lang="en-US" sz="2400" dirty="0">
                <a:solidFill>
                  <a:schemeClr val="tx1"/>
                </a:solidFill>
              </a:rPr>
              <a:t> gets ruptured during expansion of the cap.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It leaves a rugged fringe of tissue called annulus at the top of the stipe.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The cap is 8-10 cm in diameter.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Its </a:t>
            </a:r>
            <a:r>
              <a:rPr lang="en-US" sz="2400" dirty="0" err="1" smtClean="0">
                <a:solidFill>
                  <a:schemeClr val="tx1"/>
                </a:solidFill>
              </a:rPr>
              <a:t>colour</a:t>
            </a:r>
            <a:r>
              <a:rPr lang="en-US" sz="2400" dirty="0" smtClean="0">
                <a:solidFill>
                  <a:schemeClr val="tx1"/>
                </a:solidFill>
              </a:rPr>
              <a:t> may vary from white to brown.</a:t>
            </a:r>
          </a:p>
        </p:txBody>
      </p:sp>
      <p:pic>
        <p:nvPicPr>
          <p:cNvPr id="4" name="Picture 3" descr="agfig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5298" y="3191727"/>
            <a:ext cx="374332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82397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09093"/>
            <a:ext cx="8596668" cy="573226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The upper surface of the cap is slightly convex.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From the lower surface of the cap many vertical plates of fertile tissue arise and run in radiating rows.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Such vertical plates are called gills or lamellae.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The gills bear many haploid reproductive spores called </a:t>
            </a:r>
            <a:r>
              <a:rPr lang="en-US" sz="2400" dirty="0" err="1">
                <a:solidFill>
                  <a:schemeClr val="tx1"/>
                </a:solidFill>
              </a:rPr>
              <a:t>Basidiospores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The base of stalk is slightly hard and brown in </a:t>
            </a:r>
            <a:r>
              <a:rPr lang="en-US" sz="2400" dirty="0" err="1">
                <a:solidFill>
                  <a:schemeClr val="tx1"/>
                </a:solidFill>
              </a:rPr>
              <a:t>colour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3027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154547"/>
            <a:ext cx="9684913" cy="618186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2. </a:t>
            </a:r>
            <a:r>
              <a:rPr lang="en-US" sz="2400" i="1" dirty="0" err="1">
                <a:solidFill>
                  <a:srgbClr val="FF0000"/>
                </a:solidFill>
              </a:rPr>
              <a:t>Volvariella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volvacea</a:t>
            </a:r>
            <a:endParaRPr lang="en-US" sz="2400" i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It is popularly known as Chinese mushroom or paddy straw mushroom or tropical mushroom.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It is common in tropical and sub tropical zones.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It should be eaten fresh.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The young fruit body called </a:t>
            </a:r>
            <a:r>
              <a:rPr lang="en-US" sz="2400" dirty="0" err="1" smtClean="0">
                <a:solidFill>
                  <a:schemeClr val="tx1"/>
                </a:solidFill>
              </a:rPr>
              <a:t>sporophore</a:t>
            </a:r>
            <a:r>
              <a:rPr lang="en-US" sz="2400" dirty="0" smtClean="0">
                <a:solidFill>
                  <a:schemeClr val="tx1"/>
                </a:solidFill>
              </a:rPr>
              <a:t> is egg shaped and dark grey in </a:t>
            </a:r>
            <a:r>
              <a:rPr lang="en-US" sz="2400" dirty="0" err="1" smtClean="0">
                <a:solidFill>
                  <a:schemeClr val="tx1"/>
                </a:solidFill>
              </a:rPr>
              <a:t>colour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It is covered by a coat called universal veil.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The nature </a:t>
            </a:r>
            <a:r>
              <a:rPr lang="en-US" sz="2400" dirty="0" err="1">
                <a:solidFill>
                  <a:schemeClr val="tx1"/>
                </a:solidFill>
              </a:rPr>
              <a:t>sporophore</a:t>
            </a:r>
            <a:r>
              <a:rPr lang="en-US" sz="2400" dirty="0">
                <a:solidFill>
                  <a:schemeClr val="tx1"/>
                </a:solidFill>
              </a:rPr>
              <a:t> consists of a fleshy stipe and a grey colored gap.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545725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179638" y="423863"/>
            <a:ext cx="5561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Paddy straw mushrooms: </a:t>
            </a:r>
            <a:r>
              <a:rPr lang="ro-RO" i="1"/>
              <a:t>Volvariella volvacea</a:t>
            </a:r>
            <a:endParaRPr lang="en-US" i="1"/>
          </a:p>
        </p:txBody>
      </p:sp>
      <p:pic>
        <p:nvPicPr>
          <p:cNvPr id="13315" name="Picture 2" descr="fu_straw06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9269" y="823913"/>
            <a:ext cx="3360738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 descr="Fertilizer_nutrition_for_mushroom_paddy_straw_shiitak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3545" y="1246110"/>
            <a:ext cx="5502275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58-mushroom-significance-a-series-of-presentation-by-mr-allah-dad-khan-master-trainer-in-mushroom-technology-former-dg-agriculture-extension-kpk-visiting-professor-the-university-of-agriculture-peshawar-pakistan-38-63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752" t="28545" r="5295" b="7606"/>
          <a:stretch/>
        </p:blipFill>
        <p:spPr bwMode="auto">
          <a:xfrm>
            <a:off x="499269" y="3876540"/>
            <a:ext cx="3360738" cy="255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65258617"/>
      </p:ext>
    </p:extLst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0"/>
            <a:ext cx="10058399" cy="652958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stipe is 3-8 cm height and has a conspicuous cup like structure called valve at the base.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It has no annulus.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The cap or </a:t>
            </a:r>
            <a:r>
              <a:rPr lang="en-US" sz="2400" dirty="0" err="1" smtClean="0">
                <a:solidFill>
                  <a:schemeClr val="tx1"/>
                </a:solidFill>
              </a:rPr>
              <a:t>pileus</a:t>
            </a:r>
            <a:r>
              <a:rPr lang="en-US" sz="2400" dirty="0" smtClean="0">
                <a:solidFill>
                  <a:schemeClr val="tx1"/>
                </a:solidFill>
              </a:rPr>
              <a:t> is 6-12 cm in diameter.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The upper surface is slightly convex and the lower surface is slightly concave.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Many radiating rows of gills occur on the lower surface of the cap.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The gills are brownish pink in </a:t>
            </a:r>
            <a:r>
              <a:rPr lang="en-US" sz="2400" dirty="0" err="1" smtClean="0">
                <a:solidFill>
                  <a:schemeClr val="tx1"/>
                </a:solidFill>
              </a:rPr>
              <a:t>colour</a:t>
            </a:r>
            <a:r>
              <a:rPr lang="en-US" sz="2400" dirty="0" smtClean="0">
                <a:solidFill>
                  <a:schemeClr val="tx1"/>
                </a:solidFill>
              </a:rPr>
              <a:t> and they bear numerous pink </a:t>
            </a:r>
            <a:r>
              <a:rPr lang="en-US" sz="2400" dirty="0" err="1" smtClean="0">
                <a:solidFill>
                  <a:schemeClr val="tx1"/>
                </a:solidFill>
              </a:rPr>
              <a:t>coloured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basidiospores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297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24" y="257577"/>
            <a:ext cx="8861878" cy="578378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solidFill>
                  <a:srgbClr val="FF0000"/>
                </a:solidFill>
              </a:rPr>
              <a:t>3.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Pleurotus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sajor-caju</a:t>
            </a:r>
            <a:r>
              <a:rPr lang="en-US" sz="2400" i="1" dirty="0">
                <a:solidFill>
                  <a:srgbClr val="FF0000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It is known as </a:t>
            </a:r>
            <a:r>
              <a:rPr lang="en-US" sz="2400" i="1" dirty="0">
                <a:solidFill>
                  <a:schemeClr val="tx1"/>
                </a:solidFill>
              </a:rPr>
              <a:t>Indian oyster mushroom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It grows well in most cellulosic wastes rich in lignin.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The young </a:t>
            </a:r>
            <a:r>
              <a:rPr lang="en-US" sz="2400" dirty="0" err="1">
                <a:solidFill>
                  <a:schemeClr val="tx1"/>
                </a:solidFill>
              </a:rPr>
              <a:t>sporophore</a:t>
            </a:r>
            <a:r>
              <a:rPr lang="en-US" sz="2400" dirty="0">
                <a:solidFill>
                  <a:schemeClr val="tx1"/>
                </a:solidFill>
              </a:rPr>
              <a:t> is small, white and button like structure.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The gills are of three types,</a:t>
            </a:r>
          </a:p>
          <a:p>
            <a:pPr marL="1257300" lvl="3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1. Long gills</a:t>
            </a:r>
          </a:p>
          <a:p>
            <a:pPr marL="1257300" lvl="3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2. Medium gills</a:t>
            </a:r>
          </a:p>
          <a:p>
            <a:pPr marL="1257300" lvl="3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3. Short gills</a:t>
            </a:r>
          </a:p>
        </p:txBody>
      </p:sp>
    </p:spTree>
    <p:extLst>
      <p:ext uri="{BB962C8B-B14F-4D97-AF65-F5344CB8AC3E}">
        <p14:creationId xmlns:p14="http://schemas.microsoft.com/office/powerpoint/2010/main" xmlns="" val="934138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28" y="245327"/>
            <a:ext cx="6601522" cy="57960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They are arranged alternatively.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Each of the gills numerous haploid </a:t>
            </a:r>
            <a:r>
              <a:rPr lang="en-US" sz="2400" dirty="0" err="1">
                <a:solidFill>
                  <a:schemeClr val="tx1"/>
                </a:solidFill>
              </a:rPr>
              <a:t>basidiospores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The stipe is short, lateral and grey or white in </a:t>
            </a:r>
            <a:r>
              <a:rPr lang="en-US" sz="2400" dirty="0" err="1">
                <a:solidFill>
                  <a:schemeClr val="tx1"/>
                </a:solidFill>
              </a:rPr>
              <a:t>colour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2" descr="nadon_pleurotus_ostreatu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2661" y="3790637"/>
            <a:ext cx="4303713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leurGramb37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7497" y="920882"/>
            <a:ext cx="4075112" cy="46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21432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97281"/>
            <a:ext cx="8596668" cy="4944082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REFERENCE:</a:t>
            </a:r>
          </a:p>
          <a:p>
            <a:pPr lvl="0">
              <a:lnSpc>
                <a:spcPct val="200000"/>
              </a:lnSpc>
            </a:pPr>
            <a:r>
              <a:rPr lang="en-US" dirty="0" smtClean="0"/>
              <a:t>Food Technology: An introduction book by Anita </a:t>
            </a:r>
            <a:r>
              <a:rPr lang="en-US" dirty="0" err="1" smtClean="0"/>
              <a:t>Tull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Food Processing Technology- Text book by P. Fellows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22515"/>
            <a:ext cx="8596668" cy="55188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HAJEE KARUTHA ROWTHER HOWDIA COLLEGE</a:t>
            </a:r>
          </a:p>
          <a:p>
            <a:pPr algn="ctr">
              <a:buNone/>
            </a:pPr>
            <a:r>
              <a:rPr lang="e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UTHAMAPALAYAM</a:t>
            </a:r>
          </a:p>
          <a:p>
            <a:pPr algn="ctr"/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endParaRPr lang="en-IN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IN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DEPARTMENT OF BIOCHEMISTRY</a:t>
            </a:r>
            <a:endParaRPr lang="en-US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NAME	: S. MUTHUPRIYA	</a:t>
            </a: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STAFF CODE: TNMK021SFT127 </a:t>
            </a: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COURSE NAME: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Food biotechnology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COURSE CODE: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17UBCe62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TOPIC: </a:t>
            </a:r>
            <a:r>
              <a:rPr lang="en-IN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Types of mushroom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D:\kamal\Work shop 27-3-09 at HKRHC\emble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6572" y="1312817"/>
            <a:ext cx="1520055" cy="125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360608"/>
            <a:ext cx="9175005" cy="6310648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MUSHROOM TECHNOLOGY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Introduction: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Mushroom are that fast growing </a:t>
            </a:r>
            <a:r>
              <a:rPr lang="en-US" sz="2400" dirty="0" err="1" smtClean="0">
                <a:solidFill>
                  <a:schemeClr val="tx1"/>
                </a:solidFill>
              </a:rPr>
              <a:t>Basidiomycetous</a:t>
            </a:r>
            <a:r>
              <a:rPr lang="en-US" sz="2400" dirty="0" smtClean="0">
                <a:solidFill>
                  <a:schemeClr val="tx1"/>
                </a:solidFill>
              </a:rPr>
              <a:t> fungi which produce fleshy fruit bodies.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The word mushroom denotes the fleshy fruit bodies of such fungi.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The mushroom may be button like or fan like or umbrella shaped.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They are rich in protein, vitamins and minerals.</a:t>
            </a:r>
          </a:p>
          <a:p>
            <a:pPr marL="0" indent="0">
              <a:buNone/>
            </a:pPr>
            <a:endParaRPr lang="en-US" sz="24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236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528035"/>
            <a:ext cx="9162125" cy="55133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They are consumed as energy rich food.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These fungi live as saprophytes in dead organic matter in the form of mat of </a:t>
            </a:r>
            <a:r>
              <a:rPr lang="en-US" sz="2400" dirty="0" err="1">
                <a:solidFill>
                  <a:schemeClr val="tx1"/>
                </a:solidFill>
              </a:rPr>
              <a:t>interwined</a:t>
            </a:r>
            <a:r>
              <a:rPr lang="en-US" sz="2400" dirty="0">
                <a:solidFill>
                  <a:schemeClr val="tx1"/>
                </a:solidFill>
              </a:rPr>
              <a:t> hyphae.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The hyphae produce white tiny balls of hyphae called buttons.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The buttons consist of a short stalk and a cap called </a:t>
            </a:r>
            <a:r>
              <a:rPr lang="en-US" sz="2400" dirty="0" err="1">
                <a:solidFill>
                  <a:schemeClr val="tx1"/>
                </a:solidFill>
              </a:rPr>
              <a:t>pileus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They open towards maturity and form mature fruit bodies.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7436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58645"/>
            <a:ext cx="8876371" cy="599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398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1686478" cy="66068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Types of Mushroom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There are two types</a:t>
            </a:r>
          </a:p>
          <a:p>
            <a:pPr marL="1257300" lvl="3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1. Poisonous mushroom</a:t>
            </a:r>
          </a:p>
          <a:p>
            <a:pPr marL="1257300" lvl="3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2. Common edible mushroom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I. Poisonous Mushroom: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Several mushroom contain toxins called mushroom toxins in their fruit bodies.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Mushroom toxins are poisonous to man.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The mushroom which are not accepted by human body, are known as poisonous mushroom or toad stool.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/>
              <a:t>Mushroom toxins cause many disorders in man and even death may result.</a:t>
            </a: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858283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0547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4786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515155"/>
            <a:ext cx="9530365" cy="59242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Features  of poisonous mushroom: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Poisonous Mushroom look like edible mushroom in their morphology and life cycle.</a:t>
            </a:r>
          </a:p>
          <a:p>
            <a:pPr marL="1257300" lvl="3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1. Brightly </a:t>
            </a:r>
            <a:r>
              <a:rPr lang="en-US" sz="2400" dirty="0" err="1" smtClean="0">
                <a:solidFill>
                  <a:schemeClr val="tx1"/>
                </a:solidFill>
              </a:rPr>
              <a:t>coloured</a:t>
            </a:r>
            <a:r>
              <a:rPr lang="en-US" sz="2400" dirty="0" smtClean="0">
                <a:solidFill>
                  <a:schemeClr val="tx1"/>
                </a:solidFill>
              </a:rPr>
              <a:t> fruit body</a:t>
            </a:r>
          </a:p>
          <a:p>
            <a:pPr marL="1257300" lvl="3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2. Greenish tingle on gills and yellow green spores.</a:t>
            </a:r>
          </a:p>
          <a:p>
            <a:pPr marL="1257300" lvl="3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3. Pink </a:t>
            </a:r>
            <a:r>
              <a:rPr lang="en-US" sz="2400" dirty="0" err="1" smtClean="0">
                <a:solidFill>
                  <a:schemeClr val="tx1"/>
                </a:solidFill>
              </a:rPr>
              <a:t>coloured</a:t>
            </a:r>
            <a:r>
              <a:rPr lang="en-US" sz="2400" dirty="0" smtClean="0">
                <a:solidFill>
                  <a:schemeClr val="tx1"/>
                </a:solidFill>
              </a:rPr>
              <a:t> spores in gills.</a:t>
            </a:r>
          </a:p>
          <a:p>
            <a:pPr marL="1257300" lvl="3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4. Presence of vulva and annulus on the stalk.</a:t>
            </a:r>
          </a:p>
          <a:p>
            <a:pPr marL="1257300" lvl="3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5. Unpleasant </a:t>
            </a:r>
            <a:r>
              <a:rPr lang="en-US" sz="2400" dirty="0" err="1" smtClean="0">
                <a:solidFill>
                  <a:schemeClr val="tx1"/>
                </a:solidFill>
              </a:rPr>
              <a:t>odour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54472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39" y="321973"/>
            <a:ext cx="8810363" cy="618185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solidFill>
                  <a:srgbClr val="FFC000"/>
                </a:solidFill>
              </a:rPr>
              <a:t>Symptoms of Poisonous </a:t>
            </a:r>
            <a:r>
              <a:rPr lang="en-US" sz="2400" dirty="0" smtClean="0">
                <a:solidFill>
                  <a:srgbClr val="FFC000"/>
                </a:solidFill>
              </a:rPr>
              <a:t>Mushroom:</a:t>
            </a:r>
            <a:endParaRPr lang="en-US" sz="2400" dirty="0">
              <a:solidFill>
                <a:srgbClr val="FFC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The symptoms of mushroom poisoning appears only after 8-24 hours of ingesting poisonous Mushroom.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Mushroom </a:t>
            </a:r>
            <a:r>
              <a:rPr lang="en-US" sz="2400" dirty="0" err="1">
                <a:solidFill>
                  <a:schemeClr val="tx1"/>
                </a:solidFill>
              </a:rPr>
              <a:t>poisonoing</a:t>
            </a:r>
            <a:r>
              <a:rPr lang="en-US" sz="2400" dirty="0">
                <a:solidFill>
                  <a:schemeClr val="tx1"/>
                </a:solidFill>
              </a:rPr>
              <a:t> shows the following symptoms:</a:t>
            </a:r>
          </a:p>
          <a:p>
            <a:pPr marL="1714500" lvl="4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1. Nervous disorder</a:t>
            </a:r>
          </a:p>
          <a:p>
            <a:pPr marL="1714500" lvl="4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2. Gastric disorder</a:t>
            </a:r>
          </a:p>
          <a:p>
            <a:pPr marL="1714500" lvl="4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3. </a:t>
            </a:r>
            <a:r>
              <a:rPr lang="en-US" sz="2400" dirty="0" err="1" smtClean="0">
                <a:solidFill>
                  <a:schemeClr val="tx1"/>
                </a:solidFill>
              </a:rPr>
              <a:t>Haemolysis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1714500" lvl="4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4. Muscular disorder</a:t>
            </a:r>
          </a:p>
          <a:p>
            <a:pPr marL="1714500" lvl="4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5. Damage in liver cells</a:t>
            </a:r>
          </a:p>
        </p:txBody>
      </p:sp>
    </p:spTree>
    <p:extLst>
      <p:ext uri="{BB962C8B-B14F-4D97-AF65-F5344CB8AC3E}">
        <p14:creationId xmlns:p14="http://schemas.microsoft.com/office/powerpoint/2010/main" xmlns="" val="24020284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</TotalTime>
  <Words>794</Words>
  <Application>Microsoft Office PowerPoint</Application>
  <PresentationFormat>Custom</PresentationFormat>
  <Paragraphs>100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Facet</vt:lpstr>
      <vt:lpstr>UNIT – II MUSHROOM METHODOLOGY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aradhana</dc:creator>
  <cp:lastModifiedBy>Windows User</cp:lastModifiedBy>
  <cp:revision>26</cp:revision>
  <dcterms:created xsi:type="dcterms:W3CDTF">2018-11-23T06:32:49Z</dcterms:created>
  <dcterms:modified xsi:type="dcterms:W3CDTF">2020-12-10T06:32:17Z</dcterms:modified>
</cp:coreProperties>
</file>