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025" autoAdjust="0"/>
    <p:restoredTop sz="91789" autoAdjust="0"/>
  </p:normalViewPr>
  <p:slideViewPr>
    <p:cSldViewPr snapToGrid="0">
      <p:cViewPr>
        <p:scale>
          <a:sx n="57" d="100"/>
          <a:sy n="57" d="100"/>
        </p:scale>
        <p:origin x="-1008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  <a:p>
            <a:pPr algn="ctr">
              <a:buNone/>
            </a:pP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HAJEE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KARUTHA ROWTHER HOWDIA COLLEGE</a:t>
            </a:r>
          </a:p>
          <a:p>
            <a:pPr algn="ctr">
              <a:buNone/>
            </a:pPr>
            <a:r>
              <a:rPr lang="en-IN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UTHAMAPALAYAM</a:t>
            </a:r>
          </a:p>
          <a:p>
            <a:pPr algn="ctr"/>
            <a:endParaRPr lang="en-IN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buNone/>
            </a:pPr>
            <a:endParaRPr lang="en-IN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buNone/>
            </a:pPr>
            <a:endParaRPr lang="en-IN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buNone/>
            </a:pPr>
            <a:endParaRPr lang="en-IN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IN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DEPARTMENT OF BIOCHEMISTRY</a:t>
            </a:r>
            <a:endParaRPr lang="en-US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None/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NAME	: v.valavanthal</a:t>
            </a:r>
          </a:p>
          <a:p>
            <a:pPr>
              <a:lnSpc>
                <a:spcPct val="150000"/>
              </a:lnSpc>
              <a:buNone/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STAFF CODE: TNMK021SFT145 </a:t>
            </a:r>
          </a:p>
          <a:p>
            <a:pPr>
              <a:lnSpc>
                <a:spcPct val="150000"/>
              </a:lnSpc>
              <a:buNone/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COURSE NAME: clinical biochemistry</a:t>
            </a:r>
          </a:p>
          <a:p>
            <a:pPr>
              <a:lnSpc>
                <a:spcPct val="150000"/>
              </a:lnSpc>
              <a:buNone/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COURSE CODE: 17UBCe61</a:t>
            </a:r>
          </a:p>
          <a:p>
            <a:pPr>
              <a:lnSpc>
                <a:spcPct val="150000"/>
              </a:lnSpc>
              <a:buNone/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TOPIC: disorder of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PLASMA PROTEIN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D:\kamal\Work shop 27-3-09 at HKRHC\emble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9543" y="1554480"/>
            <a:ext cx="1520055" cy="1252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1048217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0070C0"/>
                </a:solidFill>
              </a:rPr>
              <a:t>Diagnosis: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US" sz="3600" dirty="0" smtClean="0"/>
              <a:t>Serum albumin test.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US" sz="3600" dirty="0" smtClean="0"/>
              <a:t>Micro albuminuria test is also sometimes </a:t>
            </a:r>
          </a:p>
          <a:p>
            <a:r>
              <a:rPr lang="en-US" sz="3600" dirty="0" smtClean="0"/>
              <a:t>called the albumin to creatinine (ACR) test.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US" sz="3600" dirty="0" smtClean="0"/>
              <a:t>C-reactive protein(CRP).</a:t>
            </a:r>
          </a:p>
          <a:p>
            <a:r>
              <a:rPr lang="en-US" sz="4400" dirty="0" smtClean="0"/>
              <a:t>Complications: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US" sz="3600" dirty="0" smtClean="0"/>
              <a:t>Obstructive pulmonary disease (COPD) and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US" sz="3600" dirty="0" smtClean="0"/>
              <a:t>Respiratory failure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US" sz="3600" dirty="0" smtClean="0"/>
              <a:t>Other complications include: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pneumonia</a:t>
            </a:r>
          </a:p>
          <a:p>
            <a:r>
              <a:rPr lang="en-US" sz="3600" dirty="0" smtClean="0"/>
              <a:t>         muscle damage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39273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3520"/>
            <a:ext cx="12718546" cy="6309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Treatment: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US" sz="3600" dirty="0" smtClean="0"/>
              <a:t>Blood pressure medication for people with kidney</a:t>
            </a:r>
          </a:p>
          <a:p>
            <a:r>
              <a:rPr lang="en-US" sz="3600" dirty="0" smtClean="0"/>
              <a:t> disease or heart failure.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US" sz="3600" dirty="0" smtClean="0"/>
              <a:t>Lifestyle changes, particularly avoiding alcohol in</a:t>
            </a:r>
          </a:p>
          <a:p>
            <a:r>
              <a:rPr lang="en-US" sz="3600" dirty="0" smtClean="0"/>
              <a:t>people with lived disease.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US" sz="3600" dirty="0" smtClean="0"/>
              <a:t>Medications to manage chronic gastrointestinal</a:t>
            </a:r>
          </a:p>
          <a:p>
            <a:r>
              <a:rPr lang="en-US" sz="3600" dirty="0" smtClean="0"/>
              <a:t>disease or reduce inflammation in the body.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US" sz="3600" dirty="0" smtClean="0"/>
              <a:t>Medications, such as antibiotics, if a person has</a:t>
            </a:r>
          </a:p>
          <a:p>
            <a:r>
              <a:rPr lang="en-US" sz="3600" dirty="0" smtClean="0"/>
              <a:t>Hypo  after a severe burn.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US" sz="3600" dirty="0" smtClean="0"/>
              <a:t>Dietary changes to reduce the severity of heart </a:t>
            </a:r>
          </a:p>
          <a:p>
            <a:r>
              <a:rPr lang="en-US" sz="3600" dirty="0" smtClean="0"/>
              <a:t>or kidney disease.      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229893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2560" y="0"/>
            <a:ext cx="12059712" cy="74174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</a:rPr>
              <a:t>B. Globulins: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3600" dirty="0"/>
              <a:t> </a:t>
            </a:r>
            <a:r>
              <a:rPr lang="en-US" sz="3600" dirty="0" smtClean="0"/>
              <a:t>Globulins and protein-carbohydrate compounds</a:t>
            </a:r>
          </a:p>
          <a:p>
            <a:r>
              <a:rPr lang="en-US" sz="3600" dirty="0" smtClean="0"/>
              <a:t>Known as glycoprotein.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US" sz="3600" dirty="0" smtClean="0"/>
              <a:t>Which helps support your immune system, </a:t>
            </a:r>
          </a:p>
          <a:p>
            <a:r>
              <a:rPr lang="en-US" sz="3600" dirty="0" smtClean="0"/>
              <a:t>blood clotting, and other vital function.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US" sz="3600" dirty="0" smtClean="0"/>
              <a:t>There are four basic groups of globulin proteins </a:t>
            </a:r>
          </a:p>
          <a:p>
            <a:r>
              <a:rPr lang="en-US" sz="3600" dirty="0" smtClean="0"/>
              <a:t>known as the alpha-1, alpha-2, beta and gamma</a:t>
            </a:r>
          </a:p>
          <a:p>
            <a:r>
              <a:rPr lang="en-US" sz="3600" dirty="0" smtClean="0"/>
              <a:t>proteins. These are used to help transport proteins</a:t>
            </a:r>
          </a:p>
          <a:p>
            <a:r>
              <a:rPr lang="en-US" sz="3600" dirty="0" smtClean="0"/>
              <a:t> through the lipoproteins and assisting the blood</a:t>
            </a:r>
          </a:p>
          <a:p>
            <a:r>
              <a:rPr lang="en-US" sz="3600" dirty="0" smtClean="0"/>
              <a:t> in clotting. They also act as  plasma cells which</a:t>
            </a:r>
          </a:p>
          <a:p>
            <a:r>
              <a:rPr lang="en-US" sz="3600" dirty="0" smtClean="0"/>
              <a:t> indicate whether there is an antibody deficiency</a:t>
            </a:r>
          </a:p>
          <a:p>
            <a:r>
              <a:rPr lang="en-US" sz="3600" dirty="0" smtClean="0"/>
              <a:t> in the blood stream.</a:t>
            </a:r>
          </a:p>
          <a:p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28578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520" y="284480"/>
            <a:ext cx="12160701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Globulin levels: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US" sz="4000" dirty="0" smtClean="0"/>
              <a:t>Globulin levels are normal; you will</a:t>
            </a:r>
          </a:p>
          <a:p>
            <a:r>
              <a:rPr lang="en-US" sz="4000" dirty="0" smtClean="0"/>
              <a:t>have total level of 6.0-8.4 gm/dl. of protein</a:t>
            </a:r>
          </a:p>
          <a:p>
            <a:r>
              <a:rPr lang="en-US" sz="4000" dirty="0" smtClean="0"/>
              <a:t>in the blood stream.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US" sz="4000" dirty="0" smtClean="0"/>
              <a:t>Ideally, this level will gall at 7.5 g/dl.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US" sz="4000" dirty="0" smtClean="0"/>
              <a:t>This should be comprised approximately</a:t>
            </a:r>
          </a:p>
          <a:p>
            <a:r>
              <a:rPr lang="en-US" sz="4000" dirty="0" smtClean="0"/>
              <a:t>of 2.5-3.5 gm/dl of globulin.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US" sz="4000" dirty="0" smtClean="0"/>
              <a:t>Ideally, albumin levels will fall at4.5-5/100ml,</a:t>
            </a:r>
          </a:p>
          <a:p>
            <a:r>
              <a:rPr lang="en-US" sz="4000" dirty="0" smtClean="0"/>
              <a:t>alpha globulin levels will remain at 2-3 g/l </a:t>
            </a:r>
          </a:p>
          <a:p>
            <a:r>
              <a:rPr lang="en-US" sz="4000" dirty="0" smtClean="0"/>
              <a:t>and beta globulin levels will fallat7-1.0 g/l.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23638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1194090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Low globulin levels: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</a:t>
            </a:r>
            <a:r>
              <a:rPr lang="en-US" sz="3600" dirty="0" smtClean="0"/>
              <a:t>If the globulin levels fall below this normal </a:t>
            </a:r>
          </a:p>
          <a:p>
            <a:r>
              <a:rPr lang="en-US" sz="3600" dirty="0"/>
              <a:t>r</a:t>
            </a:r>
            <a:r>
              <a:rPr lang="en-US" sz="3600" dirty="0" smtClean="0"/>
              <a:t>ange, it can be a sign of several serious</a:t>
            </a:r>
          </a:p>
          <a:p>
            <a:r>
              <a:rPr lang="en-US" sz="3600" dirty="0" smtClean="0"/>
              <a:t>Health conditions.</a:t>
            </a:r>
          </a:p>
          <a:p>
            <a:pPr marL="1371600" lvl="2" indent="-457200">
              <a:buFont typeface="Wingdings" panose="05000000000000000000" pitchFamily="2" charset="2"/>
              <a:buChar char="v"/>
            </a:pPr>
            <a:r>
              <a:rPr lang="en-US" sz="3600" dirty="0" smtClean="0"/>
              <a:t>Renal disease</a:t>
            </a:r>
          </a:p>
          <a:p>
            <a:pPr marL="1371600" lvl="2" indent="-457200">
              <a:buFont typeface="Wingdings" panose="05000000000000000000" pitchFamily="2" charset="2"/>
              <a:buChar char="v"/>
            </a:pPr>
            <a:r>
              <a:rPr lang="en-US" sz="3600" dirty="0" smtClean="0"/>
              <a:t>Hepatic dysfunction</a:t>
            </a:r>
          </a:p>
          <a:p>
            <a:pPr marL="1371600" lvl="2" indent="-457200">
              <a:buFont typeface="Wingdings" panose="05000000000000000000" pitchFamily="2" charset="2"/>
              <a:buChar char="v"/>
            </a:pPr>
            <a:r>
              <a:rPr lang="en-US" sz="3600" dirty="0" smtClean="0"/>
              <a:t>Celiac disease</a:t>
            </a:r>
          </a:p>
          <a:p>
            <a:pPr marL="1371600" lvl="2" indent="-457200">
              <a:buFont typeface="Wingdings" panose="05000000000000000000" pitchFamily="2" charset="2"/>
              <a:buChar char="v"/>
            </a:pPr>
            <a:r>
              <a:rPr lang="en-US" sz="3600" dirty="0" smtClean="0"/>
              <a:t>Inflammatory</a:t>
            </a:r>
          </a:p>
          <a:p>
            <a:pPr marL="1371600" lvl="2" indent="-457200">
              <a:buFont typeface="Wingdings" panose="05000000000000000000" pitchFamily="2" charset="2"/>
              <a:buChar char="v"/>
            </a:pPr>
            <a:r>
              <a:rPr lang="en-US" sz="3600" dirty="0" smtClean="0"/>
              <a:t>Acute hemolytic bowel disease (IBD)</a:t>
            </a:r>
          </a:p>
          <a:p>
            <a:pPr marL="1371600" lvl="2" indent="-457200">
              <a:buFont typeface="Wingdings" panose="05000000000000000000" pitchFamily="2" charset="2"/>
              <a:buChar char="v"/>
            </a:pPr>
            <a:r>
              <a:rPr lang="en-US" sz="3600" dirty="0" smtClean="0"/>
              <a:t>Agammaglobulinemia</a:t>
            </a:r>
          </a:p>
          <a:p>
            <a:pPr marL="1371600" lvl="2" indent="-457200">
              <a:buFont typeface="Wingdings" panose="05000000000000000000" pitchFamily="2" charset="2"/>
              <a:buChar char="v"/>
            </a:pPr>
            <a:r>
              <a:rPr lang="en-US" sz="2400" dirty="0" smtClean="0"/>
              <a:t>Hypo gammaglobulinemia can cause the globulin levels to drop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96868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0533653" cy="7602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High globulin levels: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</a:t>
            </a:r>
            <a:r>
              <a:rPr lang="en-US" sz="3600" dirty="0" smtClean="0"/>
              <a:t>Those with high globulin levels may be</a:t>
            </a:r>
          </a:p>
          <a:p>
            <a:r>
              <a:rPr lang="en-US" sz="3600" dirty="0" smtClean="0"/>
              <a:t>suffering from</a:t>
            </a:r>
          </a:p>
          <a:p>
            <a:pPr marL="1028700" lvl="1" indent="-571500">
              <a:buFont typeface="Wingdings" panose="05000000000000000000" pitchFamily="2" charset="2"/>
              <a:buChar char="v"/>
            </a:pPr>
            <a:r>
              <a:rPr lang="en-US" sz="3600" dirty="0" smtClean="0"/>
              <a:t>Leukemia or other bone marrow disorders</a:t>
            </a:r>
          </a:p>
          <a:p>
            <a:pPr marL="1028700" lvl="1" indent="-571500">
              <a:buFont typeface="Wingdings" panose="05000000000000000000" pitchFamily="2" charset="2"/>
              <a:buChar char="v"/>
            </a:pPr>
            <a:r>
              <a:rPr lang="en-US" sz="3600" dirty="0" smtClean="0"/>
              <a:t>Auto immunity diseases such as</a:t>
            </a:r>
          </a:p>
          <a:p>
            <a:pPr marL="2400300" lvl="4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Lupus or collagen diseases</a:t>
            </a:r>
          </a:p>
          <a:p>
            <a:pPr marL="2400300" lvl="4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Chronic inflammatory diseases</a:t>
            </a:r>
          </a:p>
          <a:p>
            <a:pPr marL="4229100" lvl="8" indent="-571500">
              <a:buFont typeface="Wingdings" panose="05000000000000000000" pitchFamily="2" charset="2"/>
              <a:buChar char="ü"/>
            </a:pPr>
            <a:r>
              <a:rPr lang="en-US" sz="3200" dirty="0" smtClean="0"/>
              <a:t>Syphilis</a:t>
            </a:r>
          </a:p>
          <a:p>
            <a:pPr marL="4229100" lvl="8" indent="-571500">
              <a:buFont typeface="Wingdings" panose="05000000000000000000" pitchFamily="2" charset="2"/>
              <a:buChar char="ü"/>
            </a:pPr>
            <a:r>
              <a:rPr lang="en-US" sz="3200" dirty="0" smtClean="0"/>
              <a:t>Liver disease </a:t>
            </a:r>
          </a:p>
          <a:p>
            <a:pPr marL="4229100" lvl="8" indent="-571500">
              <a:buFont typeface="Wingdings" panose="05000000000000000000" pitchFamily="2" charset="2"/>
              <a:buChar char="ü"/>
            </a:pPr>
            <a:r>
              <a:rPr lang="en-US" sz="3200" dirty="0" smtClean="0"/>
              <a:t>Rheumatoid arthritis</a:t>
            </a:r>
          </a:p>
          <a:p>
            <a:pPr marL="4229100" lvl="8" indent="-571500">
              <a:buFont typeface="Wingdings" panose="05000000000000000000" pitchFamily="2" charset="2"/>
              <a:buChar char="ü"/>
            </a:pPr>
            <a:r>
              <a:rPr lang="en-US" sz="3200" dirty="0" smtClean="0"/>
              <a:t>Ulcerative colitis</a:t>
            </a:r>
          </a:p>
          <a:p>
            <a:pPr marL="4229100" lvl="8" indent="-571500">
              <a:buFont typeface="Wingdings" panose="05000000000000000000" pitchFamily="2" charset="2"/>
              <a:buChar char="ü"/>
            </a:pPr>
            <a:r>
              <a:rPr lang="en-US" sz="3200" dirty="0" smtClean="0"/>
              <a:t>Kidney disease               </a:t>
            </a:r>
            <a:endParaRPr lang="en-US" sz="3200" dirty="0"/>
          </a:p>
          <a:p>
            <a:r>
              <a:rPr lang="en-US" sz="3200" dirty="0" smtClean="0"/>
              <a:t>          </a:t>
            </a:r>
          </a:p>
          <a:p>
            <a:pPr marL="1028700" lvl="1" indent="-571500">
              <a:buFont typeface="Wingdings" panose="05000000000000000000" pitchFamily="2" charset="2"/>
              <a:buChar char="v"/>
            </a:pP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136966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257175"/>
            <a:ext cx="12863512" cy="8686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smtClean="0">
                <a:solidFill>
                  <a:srgbClr val="FF0000"/>
                </a:solidFill>
              </a:rPr>
              <a:t>EFERANCE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lvl="2"/>
            <a:r>
              <a:rPr lang="en-US" dirty="0" smtClean="0"/>
              <a:t>Physiological Chemistry – </a:t>
            </a:r>
            <a:r>
              <a:rPr lang="en-US" dirty="0" smtClean="0"/>
              <a:t>Hawk’s</a:t>
            </a:r>
            <a:endParaRPr lang="en-US" dirty="0" smtClean="0"/>
          </a:p>
          <a:p>
            <a:pPr lvl="2"/>
            <a:r>
              <a:rPr lang="en-US" dirty="0" smtClean="0"/>
              <a:t>Practical </a:t>
            </a:r>
            <a:r>
              <a:rPr lang="en-US" dirty="0" smtClean="0"/>
              <a:t>Clinical Biochemistry – Harold </a:t>
            </a:r>
            <a:r>
              <a:rPr lang="en-US" dirty="0" err="1" smtClean="0"/>
              <a:t>Varley</a:t>
            </a:r>
            <a:r>
              <a:rPr lang="en-US" dirty="0" smtClean="0"/>
              <a:t>, Fourth edition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dirty="0" smtClean="0"/>
              <a:t>Clinical Biochemistry – </a:t>
            </a:r>
            <a:r>
              <a:rPr lang="en-US" dirty="0" err="1" smtClean="0"/>
              <a:t>Tietz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3187" y="2153920"/>
            <a:ext cx="724749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>
                <a:latin typeface="Algerian" panose="04020705040A02060702" pitchFamily="82" charset="0"/>
              </a:rPr>
              <a:t>Disorder of Plasma</a:t>
            </a:r>
          </a:p>
          <a:p>
            <a:pPr algn="ctr"/>
            <a:r>
              <a:rPr lang="en-US" sz="5400" dirty="0" smtClean="0">
                <a:latin typeface="Algerian" panose="04020705040A02060702" pitchFamily="82" charset="0"/>
              </a:rPr>
              <a:t> protein</a:t>
            </a:r>
            <a:endParaRPr lang="en-US" sz="5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575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480" y="650240"/>
            <a:ext cx="11865749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cs typeface="Arial" panose="020B0604020202020204" pitchFamily="34" charset="0"/>
              </a:rPr>
              <a:t>Plasma protein: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US" sz="3600" dirty="0" smtClean="0">
                <a:cs typeface="Arial" panose="020B0604020202020204" pitchFamily="34" charset="0"/>
              </a:rPr>
              <a:t>There are albumin two main types of plasma</a:t>
            </a:r>
          </a:p>
          <a:p>
            <a:r>
              <a:rPr lang="en-US" sz="3600" dirty="0" smtClean="0">
                <a:cs typeface="Arial" panose="020B0604020202020204" pitchFamily="34" charset="0"/>
              </a:rPr>
              <a:t> proteins our blood;</a:t>
            </a:r>
          </a:p>
          <a:p>
            <a:r>
              <a:rPr lang="en-US" sz="3600" dirty="0" smtClean="0">
                <a:cs typeface="Arial" panose="020B0604020202020204" pitchFamily="34" charset="0"/>
              </a:rPr>
              <a:t>     * Albumin</a:t>
            </a:r>
          </a:p>
          <a:p>
            <a:r>
              <a:rPr lang="en-US" sz="3600" dirty="0">
                <a:cs typeface="Arial" panose="020B0604020202020204" pitchFamily="34" charset="0"/>
              </a:rPr>
              <a:t> </a:t>
            </a:r>
            <a:r>
              <a:rPr lang="en-US" sz="3600" dirty="0" smtClean="0">
                <a:cs typeface="Arial" panose="020B0604020202020204" pitchFamily="34" charset="0"/>
              </a:rPr>
              <a:t>    * Globulin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US" sz="3600" dirty="0" smtClean="0">
                <a:cs typeface="Arial" panose="020B0604020202020204" pitchFamily="34" charset="0"/>
              </a:rPr>
              <a:t>The levels of albumin and globulin in your blood</a:t>
            </a:r>
          </a:p>
          <a:p>
            <a:r>
              <a:rPr lang="en-US" sz="3600" dirty="0" smtClean="0">
                <a:cs typeface="Arial" panose="020B0604020202020204" pitchFamily="34" charset="0"/>
              </a:rPr>
              <a:t>May rise or fall if you have certain conditions.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US" sz="3600" dirty="0" smtClean="0">
                <a:cs typeface="Arial" panose="020B0604020202020204" pitchFamily="34" charset="0"/>
              </a:rPr>
              <a:t>A Plasma protein test can detect an underlying</a:t>
            </a:r>
          </a:p>
          <a:p>
            <a:r>
              <a:rPr lang="en-US" sz="3600" dirty="0" smtClean="0">
                <a:cs typeface="Arial" panose="020B0604020202020204" pitchFamily="34" charset="0"/>
              </a:rPr>
              <a:t> condition by measuring these protein levels.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536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8640" y="1300480"/>
            <a:ext cx="1023709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A</a:t>
            </a:r>
            <a:r>
              <a:rPr lang="en-US" sz="4000" dirty="0">
                <a:solidFill>
                  <a:srgbClr val="002060"/>
                </a:solidFill>
              </a:rPr>
              <a:t>.</a:t>
            </a:r>
            <a:r>
              <a:rPr lang="en-US" sz="4000" dirty="0" smtClean="0">
                <a:solidFill>
                  <a:srgbClr val="002060"/>
                </a:solidFill>
              </a:rPr>
              <a:t> Albumin: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3600" dirty="0" smtClean="0"/>
              <a:t> Which has many important roles, such as</a:t>
            </a:r>
          </a:p>
          <a:p>
            <a:r>
              <a:rPr lang="en-US" sz="3600" dirty="0" smtClean="0"/>
              <a:t>Providing amino acids for your body tissues</a:t>
            </a:r>
          </a:p>
          <a:p>
            <a:r>
              <a:rPr lang="en-US" sz="3600" dirty="0" smtClean="0"/>
              <a:t>and stopping fluid leaks.</a:t>
            </a:r>
          </a:p>
          <a:p>
            <a:endParaRPr lang="en-US" sz="3600" dirty="0" smtClean="0"/>
          </a:p>
          <a:p>
            <a:r>
              <a:rPr lang="en-US" sz="3600" dirty="0"/>
              <a:t> </a:t>
            </a:r>
            <a:r>
              <a:rPr lang="en-US" sz="4000" dirty="0" smtClean="0">
                <a:solidFill>
                  <a:srgbClr val="7030A0"/>
                </a:solidFill>
              </a:rPr>
              <a:t>Normal range:</a:t>
            </a:r>
          </a:p>
          <a:p>
            <a:endParaRPr lang="en-US" sz="4000" dirty="0" smtClean="0"/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US" sz="3600" dirty="0" smtClean="0"/>
              <a:t>Normal range is about 3.4 to 5.4 g/d.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170171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200" y="609600"/>
            <a:ext cx="9058890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Sources of albumin: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Albumin is present in many animal</a:t>
            </a:r>
          </a:p>
          <a:p>
            <a:r>
              <a:rPr lang="en-US" sz="4000" dirty="0" smtClean="0"/>
              <a:t>products. These include:</a:t>
            </a:r>
          </a:p>
          <a:p>
            <a:pPr marL="1485900" lvl="2" indent="-571500">
              <a:buFont typeface="Wingdings" panose="05000000000000000000" pitchFamily="2" charset="2"/>
              <a:buChar char="Ø"/>
            </a:pPr>
            <a:r>
              <a:rPr lang="en-US" sz="4000" dirty="0" smtClean="0"/>
              <a:t>Beef</a:t>
            </a:r>
          </a:p>
          <a:p>
            <a:pPr marL="1485900" lvl="2" indent="-571500">
              <a:buFont typeface="Wingdings" panose="05000000000000000000" pitchFamily="2" charset="2"/>
              <a:buChar char="Ø"/>
            </a:pPr>
            <a:r>
              <a:rPr lang="en-US" sz="4000" dirty="0" smtClean="0"/>
              <a:t>Milk</a:t>
            </a:r>
          </a:p>
          <a:p>
            <a:pPr marL="1485900" lvl="2" indent="-571500">
              <a:buFont typeface="Wingdings" panose="05000000000000000000" pitchFamily="2" charset="2"/>
              <a:buChar char="Ø"/>
            </a:pPr>
            <a:r>
              <a:rPr lang="en-US" sz="4000" dirty="0" smtClean="0"/>
              <a:t>Cottage cheese</a:t>
            </a:r>
          </a:p>
          <a:p>
            <a:pPr marL="1485900" lvl="2" indent="-571500">
              <a:buFont typeface="Wingdings" panose="05000000000000000000" pitchFamily="2" charset="2"/>
              <a:buChar char="Ø"/>
            </a:pPr>
            <a:r>
              <a:rPr lang="en-US" sz="4000" dirty="0" smtClean="0"/>
              <a:t>Eggs</a:t>
            </a:r>
          </a:p>
          <a:p>
            <a:pPr marL="1485900" lvl="2" indent="-571500">
              <a:buFont typeface="Wingdings" panose="05000000000000000000" pitchFamily="2" charset="2"/>
              <a:buChar char="Ø"/>
            </a:pPr>
            <a:r>
              <a:rPr lang="en-US" sz="4000" dirty="0" smtClean="0"/>
              <a:t>Fish</a:t>
            </a:r>
          </a:p>
          <a:p>
            <a:pPr marL="1485900" lvl="2" indent="-571500">
              <a:buFont typeface="Wingdings" panose="05000000000000000000" pitchFamily="2" charset="2"/>
              <a:buChar char="Ø"/>
            </a:pPr>
            <a:r>
              <a:rPr lang="en-US" sz="4000" dirty="0" smtClean="0"/>
              <a:t>Greek yogurt</a:t>
            </a:r>
          </a:p>
          <a:p>
            <a:pPr marL="1485900" lvl="2" indent="-571500">
              <a:buFont typeface="Wingdings" panose="05000000000000000000" pitchFamily="2" charset="2"/>
              <a:buChar char="Ø"/>
            </a:pP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200701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2560" y="711200"/>
            <a:ext cx="12040476" cy="5139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7030A0"/>
                </a:solidFill>
              </a:rPr>
              <a:t>Disorder of plasma protein: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</a:t>
            </a:r>
            <a:r>
              <a:rPr lang="en-US" sz="4000" dirty="0" smtClean="0">
                <a:solidFill>
                  <a:srgbClr val="0070C0"/>
                </a:solidFill>
              </a:rPr>
              <a:t>Hypo albuminemia</a:t>
            </a:r>
          </a:p>
          <a:p>
            <a:pPr marL="1485900" lvl="2" indent="-571500">
              <a:buFont typeface="Wingdings" panose="05000000000000000000" pitchFamily="2" charset="2"/>
              <a:buChar char="Ø"/>
            </a:pPr>
            <a:r>
              <a:rPr lang="en-US" sz="4000" dirty="0" smtClean="0"/>
              <a:t>Hypo albuminemia occurs when levels in </a:t>
            </a:r>
          </a:p>
          <a:p>
            <a:r>
              <a:rPr lang="en-US" sz="4000" dirty="0" smtClean="0"/>
              <a:t>the blood are very low. Albumin is a blood</a:t>
            </a:r>
          </a:p>
          <a:p>
            <a:r>
              <a:rPr lang="en-US" sz="4000" dirty="0" smtClean="0"/>
              <a:t>protein  that  makes up a significant portion of</a:t>
            </a:r>
          </a:p>
          <a:p>
            <a:r>
              <a:rPr lang="en-US" sz="4000" dirty="0" smtClean="0"/>
              <a:t>the blood plasma.</a:t>
            </a:r>
          </a:p>
          <a:p>
            <a:pPr marL="1485900" lvl="2" indent="-571500">
              <a:buFont typeface="Wingdings" panose="05000000000000000000" pitchFamily="2" charset="2"/>
              <a:buChar char="Ø"/>
            </a:pPr>
            <a:r>
              <a:rPr lang="en-US" sz="4000" dirty="0" smtClean="0"/>
              <a:t>Plasma is the liquid portion of the blood </a:t>
            </a:r>
          </a:p>
          <a:p>
            <a:r>
              <a:rPr lang="en-US" sz="4000" dirty="0" smtClean="0"/>
              <a:t>that holds the proteins and blood cells.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167536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" y="467360"/>
            <a:ext cx="11772775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US" sz="3600" dirty="0" smtClean="0"/>
              <a:t>As the main protein in blood plasma, albumin</a:t>
            </a:r>
          </a:p>
          <a:p>
            <a:r>
              <a:rPr lang="en-US" sz="3600" dirty="0" smtClean="0"/>
              <a:t>plays a role in many function, including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* Maintaining pressure in the blood vessels.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* Transporting substances, including hormones</a:t>
            </a:r>
          </a:p>
          <a:p>
            <a:r>
              <a:rPr lang="en-US" sz="3600" dirty="0" smtClean="0"/>
              <a:t>and medications.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US" sz="3600" dirty="0" smtClean="0"/>
              <a:t>Albumin binds to many of these substances, </a:t>
            </a:r>
          </a:p>
          <a:p>
            <a:r>
              <a:rPr lang="en-US" sz="3600" dirty="0" smtClean="0"/>
              <a:t>Including hormones and some drugs, to help </a:t>
            </a:r>
          </a:p>
          <a:p>
            <a:r>
              <a:rPr lang="en-US" sz="3600" dirty="0" smtClean="0"/>
              <a:t>Them travel through the body. So when albumin</a:t>
            </a:r>
          </a:p>
          <a:p>
            <a:r>
              <a:rPr lang="en-US" sz="3600" dirty="0" smtClean="0"/>
              <a:t>levels are low, the blood may not be able</a:t>
            </a:r>
          </a:p>
          <a:p>
            <a:r>
              <a:rPr lang="en-US" sz="3600" dirty="0" smtClean="0"/>
              <a:t>to transport essential materials effectively.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299338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0880" y="1076960"/>
            <a:ext cx="8646919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0070C0"/>
                </a:solidFill>
              </a:rPr>
              <a:t>Causes:</a:t>
            </a:r>
          </a:p>
          <a:p>
            <a:pPr marL="1485900" lvl="2" indent="-571500">
              <a:buFont typeface="Wingdings" panose="05000000000000000000" pitchFamily="2" charset="2"/>
              <a:buChar char="Ø"/>
            </a:pPr>
            <a:r>
              <a:rPr lang="en-US" sz="4400" dirty="0" smtClean="0"/>
              <a:t>Liver failure</a:t>
            </a:r>
          </a:p>
          <a:p>
            <a:pPr marL="1485900" lvl="2" indent="-571500">
              <a:buFont typeface="Wingdings" panose="05000000000000000000" pitchFamily="2" charset="2"/>
              <a:buChar char="Ø"/>
            </a:pPr>
            <a:r>
              <a:rPr lang="en-US" sz="4400" dirty="0" smtClean="0"/>
              <a:t>Heart failure</a:t>
            </a:r>
          </a:p>
          <a:p>
            <a:pPr marL="1485900" lvl="2" indent="-571500">
              <a:buFont typeface="Wingdings" panose="05000000000000000000" pitchFamily="2" charset="2"/>
              <a:buChar char="Ø"/>
            </a:pPr>
            <a:r>
              <a:rPr lang="en-US" sz="4400" dirty="0" smtClean="0"/>
              <a:t>Kidney damage </a:t>
            </a:r>
          </a:p>
          <a:p>
            <a:pPr marL="1485900" lvl="2" indent="-571500">
              <a:buFont typeface="Wingdings" panose="05000000000000000000" pitchFamily="2" charset="2"/>
              <a:buChar char="Ø"/>
            </a:pPr>
            <a:r>
              <a:rPr lang="en-US" sz="4400" dirty="0" smtClean="0"/>
              <a:t>Protein losing enteropaty </a:t>
            </a:r>
          </a:p>
          <a:p>
            <a:pPr marL="1485900" lvl="2" indent="-571500">
              <a:buFont typeface="Wingdings" panose="05000000000000000000" pitchFamily="2" charset="2"/>
              <a:buChar char="Ø"/>
            </a:pPr>
            <a:r>
              <a:rPr lang="en-US" sz="4400" dirty="0" smtClean="0"/>
              <a:t>malnutrition</a:t>
            </a:r>
            <a:endParaRPr lang="en-US" sz="4400" dirty="0"/>
          </a:p>
        </p:txBody>
      </p:sp>
    </p:spTree>
    <p:extLst>
      <p:ext uri="{BB962C8B-B14F-4D97-AF65-F5344CB8AC3E}">
        <p14:creationId xmlns="" xmlns:p14="http://schemas.microsoft.com/office/powerpoint/2010/main" val="377748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" y="162560"/>
            <a:ext cx="9212778" cy="6309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0070C0"/>
                </a:solidFill>
              </a:rPr>
              <a:t>Symptoms: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US" sz="3600" dirty="0" smtClean="0"/>
              <a:t>Excess protein in the urine shown by</a:t>
            </a:r>
          </a:p>
          <a:p>
            <a:r>
              <a:rPr lang="en-US" sz="3600" dirty="0" smtClean="0"/>
              <a:t> a urine test.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US" sz="3600" dirty="0" smtClean="0"/>
              <a:t>Fluid retention that causes swelling, </a:t>
            </a:r>
          </a:p>
          <a:p>
            <a:r>
              <a:rPr lang="en-US" sz="3600" dirty="0" smtClean="0"/>
              <a:t>Especially of the feet or hands.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US" sz="3600" dirty="0" smtClean="0"/>
              <a:t>Signs of jaundice, including yellow </a:t>
            </a:r>
          </a:p>
          <a:p>
            <a:r>
              <a:rPr lang="en-US" sz="3600" dirty="0" smtClean="0"/>
              <a:t>skin or eyes.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US" sz="3600" dirty="0" smtClean="0"/>
              <a:t>Feelings of weakness or exhaustion.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US" sz="3600" dirty="0" smtClean="0"/>
              <a:t>Rapid heartbeat. 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US" sz="3600" dirty="0" smtClean="0"/>
              <a:t>Vomiting, diarrhea, and nausea.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US" sz="3600" dirty="0" smtClean="0"/>
              <a:t>Appetite changes.    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117384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150</TotalTime>
  <Words>717</Words>
  <Application>Microsoft Office PowerPoint</Application>
  <PresentationFormat>Custom</PresentationFormat>
  <Paragraphs>152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Slice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PC</dc:creator>
  <cp:lastModifiedBy>Windows User</cp:lastModifiedBy>
  <cp:revision>24</cp:revision>
  <dcterms:created xsi:type="dcterms:W3CDTF">2019-01-02T14:14:52Z</dcterms:created>
  <dcterms:modified xsi:type="dcterms:W3CDTF">2020-12-10T07:14:18Z</dcterms:modified>
</cp:coreProperties>
</file>