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1" r:id="rId3"/>
    <p:sldId id="272" r:id="rId4"/>
    <p:sldId id="273" r:id="rId5"/>
    <p:sldId id="257" r:id="rId6"/>
    <p:sldId id="258" r:id="rId7"/>
    <p:sldId id="259" r:id="rId8"/>
    <p:sldId id="260" r:id="rId9"/>
    <p:sldId id="261" r:id="rId10"/>
    <p:sldId id="262" r:id="rId11"/>
    <p:sldId id="264" r:id="rId12"/>
    <p:sldId id="265" r:id="rId13"/>
    <p:sldId id="266" r:id="rId14"/>
    <p:sldId id="267"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44"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CFB76F-8810-42D6-9468-B073C4CED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9730F1A3-F4BB-4389-A17C-848975400B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9548B79F-03FD-4B17-9058-2581159FA05A}"/>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0B48460C-74E7-4938-AE4A-88404FB311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89139B1-B0AF-4E68-8AB9-0B319CDA8526}"/>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5536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EAFDF8-4478-4AD6-8923-86F5227E874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386408C8-28CD-4BF0-9A46-DCC4CC5E2D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7DFC226-DD95-4D00-BA3F-7F98ECB7B680}"/>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73F95339-2F5E-4925-82FF-AE4C999923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E797707-A8EA-4A0C-9C38-927035A8F9D8}"/>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20237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C93601D-C35F-439D-B3C0-9F7BDDFB6B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D3B33AFC-6F5C-408F-B7D8-41EB853BD4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6AE20A8-0C3D-4E13-9648-E48BBD6AF5AB}"/>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13348784-C863-48A5-BE90-C0ED417B57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2C25AD2-ABEC-44EF-BC87-D9A5B41A913A}"/>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6611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2198BD-BC23-4A4F-BD4B-55B50C965E4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AEAF50B4-F24C-4E94-BC6F-EE14CCF1F9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964A4D5-63DE-4493-A04F-94B6FA73BC98}"/>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CF02CAA2-A042-40A8-94E0-9142D34A2E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D0C45818-7D0A-4454-B5BF-7AEF43AAE452}"/>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97009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B54022-70C8-4328-8119-FBA38BA3B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63E2DA7A-739D-440B-BA07-0D1BB49397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EA531DF5-1123-4299-B93A-7DBB1DFD5440}"/>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EE1EE139-8FDE-4712-B4BD-2F88F9459A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BBD8BF5-F60F-43DB-B338-ABBF5987C23C}"/>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22813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5041A3-4137-4EC3-A718-21933BF0AD1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975C25A-EEFF-4791-9F23-254204B04E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4E206177-9FD3-47DC-A967-26E878B4C7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273BF966-7782-4882-95EE-DDADEC6DCD65}"/>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6" name="Footer Placeholder 5">
            <a:extLst>
              <a:ext uri="{FF2B5EF4-FFF2-40B4-BE49-F238E27FC236}">
                <a16:creationId xmlns="" xmlns:a16="http://schemas.microsoft.com/office/drawing/2014/main" id="{959B3BF8-DCB4-4084-9E2B-28EA93E86E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00711D30-51C4-4B3B-B0AA-D5F1AEBA4594}"/>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145739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C74B4F-DBA8-4EFF-B5CD-E5D19D7F481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DB69372-2274-41A8-9F1A-80A9BA4B1E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181E75B5-8ED7-40AD-A1E0-2C1DCAA18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1DF99A87-E5BD-4D28-9080-4595F3D0AA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0C070EE-C63C-440F-9BD7-E795CCE7AD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C9B165A5-1E15-4082-9FFE-55A881950882}"/>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8" name="Footer Placeholder 7">
            <a:extLst>
              <a:ext uri="{FF2B5EF4-FFF2-40B4-BE49-F238E27FC236}">
                <a16:creationId xmlns="" xmlns:a16="http://schemas.microsoft.com/office/drawing/2014/main" id="{4F66593A-7D68-4FCC-A553-088C172FBC7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CCCF1582-9742-4271-A69C-DEF91C16ABA7}"/>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75549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257D7-0F09-4E7B-8AA0-3A0AE0C8296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BEFF709C-CCAB-4864-AD92-50EA971D672F}"/>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4" name="Footer Placeholder 3">
            <a:extLst>
              <a:ext uri="{FF2B5EF4-FFF2-40B4-BE49-F238E27FC236}">
                <a16:creationId xmlns="" xmlns:a16="http://schemas.microsoft.com/office/drawing/2014/main" id="{A71702C8-294C-4F92-9DA6-DA7E73E5710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40284275-172F-4B70-99D8-6646B1EC4A8A}"/>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78466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1BB60E2-37D2-47CC-AAAA-10BA9BB773E9}"/>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3" name="Footer Placeholder 2">
            <a:extLst>
              <a:ext uri="{FF2B5EF4-FFF2-40B4-BE49-F238E27FC236}">
                <a16:creationId xmlns="" xmlns:a16="http://schemas.microsoft.com/office/drawing/2014/main" id="{3DC41689-9501-4B85-B546-5A28DA7C436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788F3FF8-E40B-489B-9ADF-66E68DCFFF95}"/>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63159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8162DD-39BA-49DA-BB1E-BD16F7D21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A50D9914-CFE5-4811-8F21-5B87CDC332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A400F27D-DB1A-4C98-B4E2-C0D4C4E32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CF5C78D-331E-48FD-92E1-8C9125AB601A}"/>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6" name="Footer Placeholder 5">
            <a:extLst>
              <a:ext uri="{FF2B5EF4-FFF2-40B4-BE49-F238E27FC236}">
                <a16:creationId xmlns="" xmlns:a16="http://schemas.microsoft.com/office/drawing/2014/main" id="{6282B94A-5785-4D3B-9918-0490FB5E0B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89DAE2C-103D-46B5-9DB2-7F3977806973}"/>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17585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2B387-07F0-434D-8997-A31A04261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1E58EDA2-7F04-4254-8A2E-32A11E3677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8F833F28-4C43-40B0-B38D-F82C733FA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5956A05-10D3-4771-BF55-762660F47324}"/>
              </a:ext>
            </a:extLst>
          </p:cNvPr>
          <p:cNvSpPr>
            <a:spLocks noGrp="1"/>
          </p:cNvSpPr>
          <p:nvPr>
            <p:ph type="dt" sz="half" idx="10"/>
          </p:nvPr>
        </p:nvSpPr>
        <p:spPr/>
        <p:txBody>
          <a:bodyPr/>
          <a:lstStyle/>
          <a:p>
            <a:fld id="{9098BC97-7B99-45DE-BA92-16AF26C02140}" type="datetimeFigureOut">
              <a:rPr lang="en-IN" smtClean="0"/>
              <a:pPr/>
              <a:t>10-12-2020</a:t>
            </a:fld>
            <a:endParaRPr lang="en-IN"/>
          </a:p>
        </p:txBody>
      </p:sp>
      <p:sp>
        <p:nvSpPr>
          <p:cNvPr id="6" name="Footer Placeholder 5">
            <a:extLst>
              <a:ext uri="{FF2B5EF4-FFF2-40B4-BE49-F238E27FC236}">
                <a16:creationId xmlns="" xmlns:a16="http://schemas.microsoft.com/office/drawing/2014/main" id="{6232CB01-460C-433D-AB52-9343E97CB7D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1C86F3F-E729-4B0D-8325-EEB7EDDEEC00}"/>
              </a:ext>
            </a:extLst>
          </p:cNvPr>
          <p:cNvSpPr>
            <a:spLocks noGrp="1"/>
          </p:cNvSpPr>
          <p:nvPr>
            <p:ph type="sldNum" sz="quarter" idx="12"/>
          </p:nvPr>
        </p:nvSpPr>
        <p:spPr/>
        <p:txBody>
          <a:body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296731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6589531-9C00-4E97-A7A2-7B273218B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CFDCD35-71C2-462E-B2D3-8215E0283E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5D794FA-0938-44A5-94C6-5F13836AE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8BC97-7B99-45DE-BA92-16AF26C02140}" type="datetimeFigureOut">
              <a:rPr lang="en-IN" smtClean="0"/>
              <a:pPr/>
              <a:t>10-12-2020</a:t>
            </a:fld>
            <a:endParaRPr lang="en-IN"/>
          </a:p>
        </p:txBody>
      </p:sp>
      <p:sp>
        <p:nvSpPr>
          <p:cNvPr id="5" name="Footer Placeholder 4">
            <a:extLst>
              <a:ext uri="{FF2B5EF4-FFF2-40B4-BE49-F238E27FC236}">
                <a16:creationId xmlns="" xmlns:a16="http://schemas.microsoft.com/office/drawing/2014/main" id="{857FFD1D-59B5-4BDF-B24D-9825AA011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C5E6EEBC-30CA-46CD-A33F-84DD8F500E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8BC68-859C-4D56-A55F-822B7D17DDCF}" type="slidenum">
              <a:rPr lang="en-IN" smtClean="0"/>
              <a:pPr/>
              <a:t>‹#›</a:t>
            </a:fld>
            <a:endParaRPr lang="en-IN"/>
          </a:p>
        </p:txBody>
      </p:sp>
    </p:spTree>
    <p:extLst>
      <p:ext uri="{BB962C8B-B14F-4D97-AF65-F5344CB8AC3E}">
        <p14:creationId xmlns="" xmlns:p14="http://schemas.microsoft.com/office/powerpoint/2010/main" val="10575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43389F-0A1A-4F82-A770-E9310B2F6912}"/>
              </a:ext>
            </a:extLst>
          </p:cNvPr>
          <p:cNvSpPr>
            <a:spLocks noGrp="1"/>
          </p:cNvSpPr>
          <p:nvPr>
            <p:ph type="title"/>
          </p:nvPr>
        </p:nvSpPr>
        <p:spPr>
          <a:xfrm>
            <a:off x="0" y="0"/>
            <a:ext cx="12192000" cy="6858000"/>
          </a:xfrm>
        </p:spPr>
        <p:txBody>
          <a:bodyPr>
            <a:normAutofit/>
          </a:bodyPr>
          <a:lstStyle/>
          <a:p>
            <a:pPr algn="ctr"/>
            <a:r>
              <a:rPr lang="en-US" sz="2200" b="1" dirty="0" smtClean="0">
                <a:ln w="10541" cmpd="sng">
                  <a:solidFill>
                    <a:schemeClr val="accent1">
                      <a:shade val="88000"/>
                      <a:satMod val="110000"/>
                    </a:schemeClr>
                  </a:solidFill>
                  <a:prstDash val="solid"/>
                </a:ln>
                <a:solidFill>
                  <a:srgbClr val="FF0000"/>
                </a:solidFill>
              </a:rPr>
              <a:t/>
            </a:r>
            <a:br>
              <a:rPr lang="en-US" sz="2200" b="1" dirty="0" smtClean="0">
                <a:ln w="10541" cmpd="sng">
                  <a:solidFill>
                    <a:schemeClr val="accent1">
                      <a:shade val="88000"/>
                      <a:satMod val="110000"/>
                    </a:schemeClr>
                  </a:solidFill>
                  <a:prstDash val="solid"/>
                </a:ln>
                <a:solidFill>
                  <a:srgbClr val="FF0000"/>
                </a:solidFill>
              </a:rPr>
            </a:br>
            <a:r>
              <a:rPr lang="en-US" sz="2800" b="1" dirty="0" smtClean="0">
                <a:ln w="10541" cmpd="sng">
                  <a:solidFill>
                    <a:schemeClr val="accent1">
                      <a:shade val="88000"/>
                      <a:satMod val="110000"/>
                    </a:schemeClr>
                  </a:solidFill>
                  <a:prstDash val="solid"/>
                </a:ln>
                <a:solidFill>
                  <a:srgbClr val="FF0000"/>
                </a:solidFill>
              </a:rPr>
              <a:t>HAJEE </a:t>
            </a:r>
            <a:r>
              <a:rPr lang="en-US" sz="2800" b="1" dirty="0" smtClean="0">
                <a:ln w="10541" cmpd="sng">
                  <a:solidFill>
                    <a:schemeClr val="accent1">
                      <a:shade val="88000"/>
                      <a:satMod val="110000"/>
                    </a:schemeClr>
                  </a:solidFill>
                  <a:prstDash val="solid"/>
                </a:ln>
                <a:solidFill>
                  <a:srgbClr val="FF0000"/>
                </a:solidFill>
              </a:rPr>
              <a:t>KARUTHA ROWTHER HOWDIA COLLEGE</a:t>
            </a:r>
            <a:br>
              <a:rPr lang="en-US" sz="2800" b="1" dirty="0" smtClean="0">
                <a:ln w="10541" cmpd="sng">
                  <a:solidFill>
                    <a:schemeClr val="accent1">
                      <a:shade val="88000"/>
                      <a:satMod val="110000"/>
                    </a:schemeClr>
                  </a:solidFill>
                  <a:prstDash val="solid"/>
                </a:ln>
                <a:solidFill>
                  <a:srgbClr val="FF0000"/>
                </a:solidFill>
              </a:rPr>
            </a:br>
            <a:r>
              <a:rPr lang="en-IN" sz="2800" b="1" dirty="0" smtClean="0">
                <a:ln w="10541" cmpd="sng">
                  <a:solidFill>
                    <a:schemeClr val="accent1">
                      <a:shade val="88000"/>
                      <a:satMod val="110000"/>
                    </a:schemeClr>
                  </a:solidFill>
                  <a:prstDash val="solid"/>
                </a:ln>
                <a:solidFill>
                  <a:srgbClr val="FF0000"/>
                </a:solidFill>
              </a:rPr>
              <a:t> </a:t>
            </a:r>
            <a:r>
              <a:rPr lang="en-IN" sz="2800" b="1" dirty="0" smtClean="0">
                <a:ln w="10541" cmpd="sng">
                  <a:solidFill>
                    <a:schemeClr val="accent1">
                      <a:shade val="88000"/>
                      <a:satMod val="110000"/>
                    </a:schemeClr>
                  </a:solidFill>
                  <a:prstDash val="solid"/>
                </a:ln>
                <a:solidFill>
                  <a:srgbClr val="FF0000"/>
                </a:solidFill>
              </a:rPr>
              <a:t>UTHAMAPALAYAM</a:t>
            </a: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200" b="1" dirty="0" smtClean="0">
                <a:ln w="10541" cmpd="sng">
                  <a:solidFill>
                    <a:schemeClr val="accent1">
                      <a:shade val="88000"/>
                      <a:satMod val="110000"/>
                    </a:schemeClr>
                  </a:solidFill>
                  <a:prstDash val="solid"/>
                </a:ln>
                <a:solidFill>
                  <a:srgbClr val="FF0000"/>
                </a:solidFill>
              </a:rPr>
              <a:t/>
            </a:r>
            <a:br>
              <a:rPr lang="en-IN" sz="2200" b="1" dirty="0" smtClean="0">
                <a:ln w="10541" cmpd="sng">
                  <a:solidFill>
                    <a:schemeClr val="accent1">
                      <a:shade val="88000"/>
                      <a:satMod val="110000"/>
                    </a:schemeClr>
                  </a:solidFill>
                  <a:prstDash val="solid"/>
                </a:ln>
                <a:solidFill>
                  <a:srgbClr val="FF0000"/>
                </a:solidFill>
              </a:rPr>
            </a:br>
            <a:r>
              <a:rPr lang="en-IN" sz="2400" b="1" dirty="0" smtClean="0">
                <a:ln w="10541" cmpd="sng">
                  <a:solidFill>
                    <a:schemeClr val="accent1">
                      <a:shade val="88000"/>
                      <a:satMod val="110000"/>
                    </a:schemeClr>
                  </a:solidFill>
                  <a:prstDash val="solid"/>
                </a:ln>
                <a:solidFill>
                  <a:schemeClr val="accent1">
                    <a:lumMod val="60000"/>
                    <a:lumOff val="40000"/>
                  </a:schemeClr>
                </a:solidFill>
              </a:rPr>
              <a:t>DEPARTMENT </a:t>
            </a:r>
            <a:r>
              <a:rPr lang="en-IN" sz="2400" b="1" dirty="0" smtClean="0">
                <a:ln w="10541" cmpd="sng">
                  <a:solidFill>
                    <a:schemeClr val="accent1">
                      <a:shade val="88000"/>
                      <a:satMod val="110000"/>
                    </a:schemeClr>
                  </a:solidFill>
                  <a:prstDash val="solid"/>
                </a:ln>
                <a:solidFill>
                  <a:schemeClr val="accent1">
                    <a:lumMod val="60000"/>
                    <a:lumOff val="40000"/>
                  </a:schemeClr>
                </a:solidFill>
              </a:rPr>
              <a:t>OF BIOCHEMISTRY</a:t>
            </a:r>
            <a:r>
              <a:rPr lang="en-US" sz="2400" b="1" dirty="0" smtClean="0">
                <a:ln w="11430"/>
                <a:solidFill>
                  <a:schemeClr val="accent1">
                    <a:lumMod val="60000"/>
                    <a:lumOff val="40000"/>
                  </a:schemeClr>
                </a:solidFill>
                <a:effectLst>
                  <a:outerShdw blurRad="50800" dist="39000" dir="5460000" algn="tl">
                    <a:srgbClr val="000000">
                      <a:alpha val="38000"/>
                    </a:srgbClr>
                  </a:outerShdw>
                </a:effectLst>
              </a:rPr>
              <a:t/>
            </a:r>
            <a:br>
              <a:rPr lang="en-US" sz="2400" b="1" dirty="0" smtClean="0">
                <a:ln w="11430"/>
                <a:solidFill>
                  <a:schemeClr val="accent1">
                    <a:lumMod val="60000"/>
                    <a:lumOff val="40000"/>
                  </a:schemeClr>
                </a:solidFill>
                <a:effectLst>
                  <a:outerShdw blurRad="50800" dist="39000" dir="5460000" algn="tl">
                    <a:srgbClr val="000000">
                      <a:alpha val="38000"/>
                    </a:srgbClr>
                  </a:outerShdw>
                </a:effectLst>
              </a:rPr>
            </a:br>
            <a:r>
              <a:rPr lang="en-US" sz="1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1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NAME	: </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v . valavanthal</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	</a:t>
            </a:r>
            <a:b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b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STAFF CODE: </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TNMK021SFT145</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
            </a:r>
            <a:b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b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COURSE NAME: </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plant biochemistry</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
            </a:r>
            <a:b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b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COURSE CODE: </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17UBCc62</a:t>
            </a: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
            </a:r>
            <a:b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b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TOPIC: </a:t>
            </a:r>
            <a:r>
              <a:rPr lang="en-IN"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nitrogen metabolism</a:t>
            </a:r>
            <a:r>
              <a:rPr lang="en-US" sz="2400" dirty="0" smtClean="0">
                <a:solidFill>
                  <a:srgbClr val="002060"/>
                </a:solidFill>
              </a:rPr>
              <a:t/>
            </a:r>
            <a:br>
              <a:rPr lang="en-US" sz="2400" dirty="0" smtClean="0">
                <a:solidFill>
                  <a:srgbClr val="002060"/>
                </a:solidFill>
              </a:rPr>
            </a:br>
            <a:endParaRPr lang="en-US" sz="2400" dirty="0"/>
          </a:p>
        </p:txBody>
      </p:sp>
      <p:pic>
        <p:nvPicPr>
          <p:cNvPr id="3" name="Picture 2" descr="D:\kamal\Work shop 27-3-09 at HKRHC\emblem.jpg"/>
          <p:cNvPicPr/>
          <p:nvPr/>
        </p:nvPicPr>
        <p:blipFill>
          <a:blip r:embed="rId2" cstate="print"/>
          <a:srcRect/>
          <a:stretch>
            <a:fillRect/>
          </a:stretch>
        </p:blipFill>
        <p:spPr bwMode="auto">
          <a:xfrm>
            <a:off x="5273041" y="2031275"/>
            <a:ext cx="1520055" cy="1252265"/>
          </a:xfrm>
          <a:prstGeom prst="rect">
            <a:avLst/>
          </a:prstGeom>
          <a:noFill/>
          <a:ln w="9525">
            <a:noFill/>
            <a:miter lim="800000"/>
            <a:headEnd/>
            <a:tailEnd/>
          </a:ln>
        </p:spPr>
      </p:pic>
    </p:spTree>
    <p:extLst>
      <p:ext uri="{BB962C8B-B14F-4D97-AF65-F5344CB8AC3E}">
        <p14:creationId xmlns="" xmlns:p14="http://schemas.microsoft.com/office/powerpoint/2010/main" val="246876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C305746-654F-43E5-AF0C-15F9FA6C6EA7}"/>
              </a:ext>
            </a:extLst>
          </p:cNvPr>
          <p:cNvSpPr>
            <a:spLocks noGrp="1"/>
          </p:cNvSpPr>
          <p:nvPr>
            <p:ph idx="1"/>
          </p:nvPr>
        </p:nvSpPr>
        <p:spPr>
          <a:xfrm>
            <a:off x="838200" y="541409"/>
            <a:ext cx="10515600" cy="5775181"/>
          </a:xfrm>
        </p:spPr>
        <p:txBody>
          <a:bodyPr/>
          <a:lstStyle/>
          <a:p>
            <a:pPr algn="just">
              <a:buFont typeface="Wingdings" panose="05000000000000000000" pitchFamily="2" charset="2"/>
              <a:buChar char="v"/>
            </a:pPr>
            <a:r>
              <a:rPr lang="en-IN" dirty="0"/>
              <a:t>An increase in the number of inductive cycles result in early flowering of the plant for instance  </a:t>
            </a:r>
            <a:r>
              <a:rPr lang="en-IN" b="1" i="1" dirty="0">
                <a:latin typeface="Bodoni MT" panose="02070603080606020203" pitchFamily="18" charset="0"/>
              </a:rPr>
              <a:t>Xanthium</a:t>
            </a:r>
            <a:r>
              <a:rPr lang="en-IN" dirty="0"/>
              <a:t> in the (a short day plant).requires only one inductive cycle and normally flowers after about 64 days. It can be made to flower even after 13 days if it has received 4-8 inductive cycles. In such cases the number of flowers is also increased.</a:t>
            </a:r>
          </a:p>
          <a:p>
            <a:pPr algn="just">
              <a:buFont typeface="Wingdings" panose="05000000000000000000" pitchFamily="2" charset="2"/>
              <a:buChar char="v"/>
            </a:pPr>
            <a:r>
              <a:rPr lang="en-IN" dirty="0"/>
              <a:t>Continuous inductive cycles promote early flowering than discontinuous inductive cycles.</a:t>
            </a:r>
          </a:p>
          <a:p>
            <a:pPr marL="0" indent="0" algn="just">
              <a:buNone/>
            </a:pPr>
            <a:r>
              <a:rPr lang="en-IN" dirty="0"/>
              <a:t>                Some of the example of plants which require more than one inductive cycles for subsequent flowering are Biloxi  soybean (SDP) -2 inductive cycle cycles; </a:t>
            </a:r>
            <a:r>
              <a:rPr lang="en-IN" b="1" i="1" dirty="0">
                <a:latin typeface="Bodoni MT" panose="02070603080606020203" pitchFamily="18" charset="0"/>
              </a:rPr>
              <a:t>salvia occidentalis</a:t>
            </a:r>
            <a:r>
              <a:rPr lang="en-IN" b="1" i="1" dirty="0"/>
              <a:t> </a:t>
            </a:r>
            <a:r>
              <a:rPr lang="en-IN" dirty="0"/>
              <a:t>(SDP)-17 inductive cycles; </a:t>
            </a:r>
            <a:r>
              <a:rPr lang="en-IN" b="1" dirty="0">
                <a:latin typeface="Bodoni MT" panose="02070603080606020203" pitchFamily="18" charset="0"/>
              </a:rPr>
              <a:t>Plantago Lanceolata </a:t>
            </a:r>
            <a:r>
              <a:rPr lang="en-IN" dirty="0"/>
              <a:t>(LDP)-25 inductive cycles.</a:t>
            </a:r>
          </a:p>
          <a:p>
            <a:pPr marL="0" indent="0" algn="just">
              <a:buNone/>
            </a:pPr>
            <a:endParaRPr lang="en-IN" dirty="0"/>
          </a:p>
        </p:txBody>
      </p:sp>
    </p:spTree>
    <p:extLst>
      <p:ext uri="{BB962C8B-B14F-4D97-AF65-F5344CB8AC3E}">
        <p14:creationId xmlns="" xmlns:p14="http://schemas.microsoft.com/office/powerpoint/2010/main" val="3015586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588CC1-50FB-40B9-B711-ECB61D1C344B}"/>
              </a:ext>
            </a:extLst>
          </p:cNvPr>
          <p:cNvSpPr>
            <a:spLocks noGrp="1"/>
          </p:cNvSpPr>
          <p:nvPr>
            <p:ph type="title"/>
          </p:nvPr>
        </p:nvSpPr>
        <p:spPr>
          <a:xfrm>
            <a:off x="838200" y="170655"/>
            <a:ext cx="10515600" cy="1325563"/>
          </a:xfrm>
        </p:spPr>
        <p:txBody>
          <a:bodyPr>
            <a:normAutofit fontScale="90000"/>
            <a:scene3d>
              <a:camera prst="orthographicFront"/>
              <a:lightRig rig="soft" dir="t">
                <a:rot lat="0" lon="0" rev="15600000"/>
              </a:lightRig>
            </a:scene3d>
            <a:sp3d extrusionH="57150" prstMaterial="softEdge">
              <a:bevelT w="25400" h="38100"/>
            </a:sp3d>
          </a:bodyPr>
          <a:lstStyle/>
          <a:p>
            <a:pPr algn="ctr"/>
            <a:r>
              <a:rPr lang="en-IN" sz="3600" b="1" dirty="0">
                <a:ln>
                  <a:solidFill>
                    <a:srgbClr val="92D050"/>
                  </a:solidFill>
                </a:ln>
                <a:solidFill>
                  <a:schemeClr val="accent4"/>
                </a:solidFill>
                <a:latin typeface="Bodoni MT" panose="02070603080606020203" pitchFamily="18" charset="0"/>
              </a:rPr>
              <a:t>PERCEPTION OF THE PHOTOPERIOCIC STIMULUS AND PRESENCE OF A FLORAL HORMONE</a:t>
            </a:r>
            <a:endParaRPr lang="en-IN" b="1" dirty="0">
              <a:ln>
                <a:solidFill>
                  <a:srgbClr val="92D050"/>
                </a:solidFill>
              </a:ln>
              <a:solidFill>
                <a:schemeClr val="accent4"/>
              </a:solidFill>
              <a:latin typeface="Bodoni MT" panose="02070603080606020203" pitchFamily="18" charset="0"/>
            </a:endParaRPr>
          </a:p>
        </p:txBody>
      </p:sp>
      <p:sp>
        <p:nvSpPr>
          <p:cNvPr id="3" name="Content Placeholder 2">
            <a:extLst>
              <a:ext uri="{FF2B5EF4-FFF2-40B4-BE49-F238E27FC236}">
                <a16:creationId xmlns="" xmlns:a16="http://schemas.microsoft.com/office/drawing/2014/main" id="{5FCB55DF-9DF4-4AF0-8320-8C03EFA894E4}"/>
              </a:ext>
            </a:extLst>
          </p:cNvPr>
          <p:cNvSpPr>
            <a:spLocks noGrp="1"/>
          </p:cNvSpPr>
          <p:nvPr>
            <p:ph idx="1"/>
          </p:nvPr>
        </p:nvSpPr>
        <p:spPr>
          <a:xfrm>
            <a:off x="838200" y="1745600"/>
            <a:ext cx="10515600" cy="4724473"/>
          </a:xfrm>
        </p:spPr>
        <p:txBody>
          <a:bodyPr>
            <a:normAutofit/>
          </a:bodyPr>
          <a:lstStyle/>
          <a:p>
            <a:pPr marL="0" indent="0" algn="just">
              <a:buNone/>
            </a:pPr>
            <a:r>
              <a:rPr lang="en-IN" dirty="0"/>
              <a:t>           It is now well established that the photoperiodic stimulus is perceived by the leaves. As a result, a floral hormone is produced in the leaves which Is then translocated to the apical tip, subsequently causing the initiation of floral  primordia.</a:t>
            </a:r>
          </a:p>
          <a:p>
            <a:pPr marL="0" indent="0" algn="just">
              <a:buNone/>
            </a:pPr>
            <a:r>
              <a:rPr lang="en-IN" dirty="0"/>
              <a:t>           That the photoperiodic stimulus is perceived by the leaves can be shown by simple experiments on cocklebur (</a:t>
            </a:r>
            <a:r>
              <a:rPr lang="en-IN" b="1" dirty="0">
                <a:latin typeface="Bodoni MT" panose="02070603080606020203" pitchFamily="18" charset="0"/>
              </a:rPr>
              <a:t>Xanthium pennsylvanicum</a:t>
            </a:r>
            <a:r>
              <a:rPr lang="en-IN" dirty="0"/>
              <a:t>), a short day plant. Cocklebur plant will flower if it has previously been kept under short-day conditions. If the plant is defoliated and then kept under short day condition, it will not flower. Flowering will also occur even if all the leaves of the except one leaf have been removed.</a:t>
            </a:r>
          </a:p>
        </p:txBody>
      </p:sp>
    </p:spTree>
    <p:extLst>
      <p:ext uri="{BB962C8B-B14F-4D97-AF65-F5344CB8AC3E}">
        <p14:creationId xmlns="" xmlns:p14="http://schemas.microsoft.com/office/powerpoint/2010/main" val="414397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F5DDEA-F880-4E5A-9477-B1012361E446}"/>
              </a:ext>
            </a:extLst>
          </p:cNvPr>
          <p:cNvSpPr>
            <a:spLocks noGrp="1"/>
          </p:cNvSpPr>
          <p:nvPr>
            <p:ph idx="1"/>
          </p:nvPr>
        </p:nvSpPr>
        <p:spPr>
          <a:xfrm>
            <a:off x="838200" y="547254"/>
            <a:ext cx="10515600" cy="5763491"/>
          </a:xfrm>
        </p:spPr>
        <p:txBody>
          <a:bodyPr/>
          <a:lstStyle/>
          <a:p>
            <a:pPr marL="0" indent="0" algn="just">
              <a:buNone/>
            </a:pPr>
            <a:r>
              <a:rPr lang="en-IN" dirty="0"/>
              <a:t>           If a cocklebur plant whether intact of defoliated, is kept under long conditions it will not flower. But, If even one of its leaves is exposed to short day condition and the rest are under long day photoperiods, flowering will occur.</a:t>
            </a:r>
          </a:p>
          <a:p>
            <a:pPr marL="0" indent="0" algn="just">
              <a:buNone/>
            </a:pPr>
            <a:r>
              <a:rPr lang="en-IN" dirty="0"/>
              <a:t>           The photoperiodic,  stimulus can be transmitted from one branch of the plant to another branch. For example, if in a two branched  cocklebur plant one branch is exposed to short day and other to long day photo period, flowering occurs on both the branches. Flowering also occurs if one branch is kept under long day conditions and other branch from which all the leaves except one have been removed is exposed to short day conditions . However ,if one branch is exposed to long photoperiod and the other has been defoliated under short day condition. Flowering will not occur in any of the branches. </a:t>
            </a:r>
          </a:p>
        </p:txBody>
      </p:sp>
    </p:spTree>
    <p:extLst>
      <p:ext uri="{BB962C8B-B14F-4D97-AF65-F5344CB8AC3E}">
        <p14:creationId xmlns="" xmlns:p14="http://schemas.microsoft.com/office/powerpoint/2010/main" val="394256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617FD3A-7412-4C54-B22D-E4B47FF07B19}"/>
              </a:ext>
            </a:extLst>
          </p:cNvPr>
          <p:cNvSpPr>
            <a:spLocks noGrp="1"/>
          </p:cNvSpPr>
          <p:nvPr>
            <p:ph type="title"/>
          </p:nvPr>
        </p:nvSpPr>
        <p:spPr>
          <a:xfrm>
            <a:off x="838198" y="0"/>
            <a:ext cx="10515600" cy="1325563"/>
          </a:xfrm>
        </p:spPr>
        <p:txBody>
          <a:bodyPr/>
          <a:lstStyle/>
          <a:p>
            <a:r>
              <a:rPr lang="en-IN" b="1" i="1" dirty="0">
                <a:ln w="10160">
                  <a:solidFill>
                    <a:srgbClr val="002060"/>
                  </a:solidFill>
                  <a:prstDash val="solid"/>
                </a:ln>
                <a:solidFill>
                  <a:srgbClr val="FFFF00"/>
                </a:solidFill>
                <a:effectLst>
                  <a:outerShdw blurRad="38100" dist="22860" dir="5400000" algn="tl" rotWithShape="0">
                    <a:srgbClr val="000000">
                      <a:alpha val="30000"/>
                    </a:srgbClr>
                  </a:outerShdw>
                </a:effectLst>
                <a:latin typeface="Bodoni MT" panose="02070603080606020203" pitchFamily="18" charset="0"/>
              </a:rPr>
              <a:t>Nature of the Floral hormone</a:t>
            </a:r>
          </a:p>
        </p:txBody>
      </p:sp>
      <p:sp>
        <p:nvSpPr>
          <p:cNvPr id="3" name="Content Placeholder 2">
            <a:extLst>
              <a:ext uri="{FF2B5EF4-FFF2-40B4-BE49-F238E27FC236}">
                <a16:creationId xmlns="" xmlns:a16="http://schemas.microsoft.com/office/drawing/2014/main" id="{1105D736-BDF5-479A-99FB-8DBE419FA799}"/>
              </a:ext>
            </a:extLst>
          </p:cNvPr>
          <p:cNvSpPr>
            <a:spLocks noGrp="1"/>
          </p:cNvSpPr>
          <p:nvPr>
            <p:ph idx="4294967295"/>
          </p:nvPr>
        </p:nvSpPr>
        <p:spPr>
          <a:xfrm>
            <a:off x="838198" y="1177636"/>
            <a:ext cx="10515601" cy="5264439"/>
          </a:xfrm>
        </p:spPr>
        <p:txBody>
          <a:bodyPr>
            <a:normAutofit lnSpcReduction="10000"/>
          </a:bodyPr>
          <a:lstStyle/>
          <a:p>
            <a:pPr marL="0" indent="0" algn="just">
              <a:buNone/>
            </a:pPr>
            <a:r>
              <a:rPr lang="en-IN" dirty="0">
                <a:latin typeface="Bernard MT Condensed" panose="02050806060905020404" pitchFamily="18" charset="0"/>
              </a:rPr>
              <a:t>       	  </a:t>
            </a:r>
            <a:r>
              <a:rPr lang="en-IN" dirty="0"/>
              <a:t>Although there are firm evidences for the existence of a floral hormone but it has not yet been isolated. Therefore, the nature of this hormone which has been named as </a:t>
            </a:r>
            <a:r>
              <a:rPr lang="en-IN" b="1" i="1" dirty="0"/>
              <a:t>Florigen</a:t>
            </a:r>
            <a:r>
              <a:rPr lang="en-IN" dirty="0"/>
              <a:t> is not very clear. But it is quite evident that this hormone is a </a:t>
            </a:r>
            <a:r>
              <a:rPr lang="en-IN" b="1" i="1" dirty="0"/>
              <a:t>material substance </a:t>
            </a:r>
            <a:r>
              <a:rPr lang="en-IN" dirty="0"/>
              <a:t>which can be translocated from leaves to the apical tips situated at other parts of the plant resulting in flowering.</a:t>
            </a:r>
          </a:p>
          <a:p>
            <a:pPr marL="0" indent="0" algn="just">
              <a:buNone/>
            </a:pPr>
            <a:r>
              <a:rPr lang="en-IN" dirty="0"/>
              <a:t>              Grafting experiments in cocklebur plants have even proved that the floral hormone can be translocated from one plant to another. For example, if one branched cocklebur plant. Which has been exposed to short day conditions, flowering occur on both the plants. Obviously the floral hormone has been transmitted to the receptor plant thought graft union. But if a cocklebur plant is grafted to another similar plant both of which have been kept under long day ,flowering will not occur on either of the two plants.</a:t>
            </a:r>
          </a:p>
        </p:txBody>
      </p:sp>
    </p:spTree>
    <p:extLst>
      <p:ext uri="{BB962C8B-B14F-4D97-AF65-F5344CB8AC3E}">
        <p14:creationId xmlns="" xmlns:p14="http://schemas.microsoft.com/office/powerpoint/2010/main" val="304396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9D1D59-14C7-4C00-AC5E-1E2BB902983A}"/>
              </a:ext>
            </a:extLst>
          </p:cNvPr>
          <p:cNvSpPr>
            <a:spLocks noGrp="1"/>
          </p:cNvSpPr>
          <p:nvPr>
            <p:ph idx="1"/>
          </p:nvPr>
        </p:nvSpPr>
        <p:spPr>
          <a:xfrm>
            <a:off x="838200" y="727364"/>
            <a:ext cx="10515600" cy="5403272"/>
          </a:xfrm>
        </p:spPr>
        <p:txBody>
          <a:bodyPr/>
          <a:lstStyle/>
          <a:p>
            <a:pPr marL="0" indent="0" algn="just">
              <a:buNone/>
            </a:pPr>
            <a:r>
              <a:rPr lang="en-IN" dirty="0"/>
              <a:t>        It has also been indicated that the floral hormone may be identical in short-day and long-day plants for example, grafting experiments between certain long-day plant and short-day plants have shown that flowering occurs on both the plants even if one of them has been a under non-inductive photoperiods.</a:t>
            </a:r>
          </a:p>
        </p:txBody>
      </p:sp>
    </p:spTree>
    <p:extLst>
      <p:ext uri="{BB962C8B-B14F-4D97-AF65-F5344CB8AC3E}">
        <p14:creationId xmlns="" xmlns:p14="http://schemas.microsoft.com/office/powerpoint/2010/main" val="4264739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14754"/>
          </a:xfrm>
        </p:spPr>
        <p:txBody>
          <a:bodyPr/>
          <a:lstStyle/>
          <a:p>
            <a:pPr>
              <a:buNone/>
            </a:pPr>
            <a:r>
              <a:rPr lang="en-US" dirty="0" smtClean="0">
                <a:solidFill>
                  <a:srgbClr val="FF0000"/>
                </a:solidFill>
              </a:rPr>
              <a:t> </a:t>
            </a:r>
          </a:p>
          <a:p>
            <a:pPr>
              <a:buNone/>
            </a:pPr>
            <a:r>
              <a:rPr lang="en-US" dirty="0" smtClean="0">
                <a:solidFill>
                  <a:srgbClr val="FF0000"/>
                </a:solidFill>
              </a:rPr>
              <a:t>REFERANCE:</a:t>
            </a:r>
          </a:p>
          <a:p>
            <a:pPr>
              <a:buNone/>
            </a:pPr>
            <a:endParaRPr lang="en-US" dirty="0" smtClean="0">
              <a:solidFill>
                <a:srgbClr val="FF0000"/>
              </a:solidFill>
            </a:endParaRPr>
          </a:p>
          <a:p>
            <a:pPr>
              <a:buNone/>
            </a:pPr>
            <a:endParaRPr lang="en-US" dirty="0" smtClean="0">
              <a:solidFill>
                <a:srgbClr val="FF0000"/>
              </a:solidFill>
            </a:endParaRPr>
          </a:p>
          <a:p>
            <a:pPr lvl="2">
              <a:buFont typeface="Wingdings" pitchFamily="2" charset="2"/>
              <a:buChar char="v"/>
            </a:pPr>
            <a:r>
              <a:rPr lang="en-US" dirty="0" smtClean="0"/>
              <a:t>Plant </a:t>
            </a:r>
            <a:r>
              <a:rPr lang="en-US" dirty="0" smtClean="0"/>
              <a:t>Biochemistry by Ross and </a:t>
            </a:r>
            <a:r>
              <a:rPr lang="en-US" dirty="0" err="1" smtClean="0"/>
              <a:t>Salisburry</a:t>
            </a:r>
            <a:endParaRPr lang="en-US" dirty="0" smtClean="0"/>
          </a:p>
          <a:p>
            <a:pPr lvl="2">
              <a:buFont typeface="Wingdings" pitchFamily="2" charset="2"/>
              <a:buChar char="v"/>
            </a:pPr>
            <a:r>
              <a:rPr lang="en-US" dirty="0" smtClean="0"/>
              <a:t>Plant </a:t>
            </a:r>
            <a:r>
              <a:rPr lang="en-US" dirty="0" smtClean="0"/>
              <a:t>Biochemistry by Bonner and </a:t>
            </a:r>
            <a:r>
              <a:rPr lang="en-US" dirty="0" err="1" smtClean="0"/>
              <a:t>Vamer</a:t>
            </a:r>
            <a:r>
              <a:rPr lang="en-US" dirty="0" smtClean="0"/>
              <a:t>, 3</a:t>
            </a:r>
            <a:r>
              <a:rPr lang="en-US" baseline="30000" dirty="0" smtClean="0"/>
              <a:t>rd</a:t>
            </a:r>
            <a:r>
              <a:rPr lang="en-US" dirty="0" smtClean="0"/>
              <a:t> edition, </a:t>
            </a:r>
            <a:r>
              <a:rPr lang="en-US" dirty="0" err="1" smtClean="0"/>
              <a:t>acadmic</a:t>
            </a:r>
            <a:r>
              <a:rPr lang="en-US" dirty="0" smtClean="0"/>
              <a:t> press.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18D973-A433-41D7-83AC-F9A63CF3112F}"/>
              </a:ext>
            </a:extLst>
          </p:cNvPr>
          <p:cNvSpPr>
            <a:spLocks noGrp="1"/>
          </p:cNvSpPr>
          <p:nvPr>
            <p:ph type="title"/>
          </p:nvPr>
        </p:nvSpPr>
        <p:spPr>
          <a:xfrm>
            <a:off x="838200" y="221672"/>
            <a:ext cx="10515600" cy="1089818"/>
          </a:xfrm>
        </p:spPr>
        <p:txBody>
          <a:bodyPr/>
          <a:lstStyle/>
          <a:p>
            <a:pPr algn="ctr"/>
            <a:r>
              <a:rPr lang="en-IN" b="1" i="1" dirty="0">
                <a:ln w="13462">
                  <a:solidFill>
                    <a:srgbClr val="FFFF00"/>
                  </a:solidFill>
                  <a:prstDash val="solid"/>
                </a:ln>
                <a:solidFill>
                  <a:srgbClr val="FF0000"/>
                </a:solidFill>
                <a:effectLst>
                  <a:outerShdw dist="38100" dir="2700000" algn="bl" rotWithShape="0">
                    <a:schemeClr val="accent5"/>
                  </a:outerShdw>
                </a:effectLst>
                <a:latin typeface="Cambria" panose="02040503050406030204" pitchFamily="18" charset="0"/>
                <a:ea typeface="Cambria" panose="02040503050406030204" pitchFamily="18" charset="0"/>
              </a:rPr>
              <a:t>NITROGEN METABOLISM</a:t>
            </a:r>
          </a:p>
        </p:txBody>
      </p:sp>
      <mc:AlternateContent xmlns:mc="http://schemas.openxmlformats.org/markup-compatibility/2006">
        <mc:Choice xmlns="" xmlns:a14="http://schemas.microsoft.com/office/drawing/2010/main" Requires="a14">
          <p:sp>
            <p:nvSpPr>
              <p:cNvPr id="3" name="Content Placeholder 2">
                <a:extLst>
                  <a:ext uri="{FF2B5EF4-FFF2-40B4-BE49-F238E27FC236}">
                    <a16:creationId xmlns:a16="http://schemas.microsoft.com/office/drawing/2014/main" id="{69E1B22E-689D-4F0B-8DD4-88E7F71E0E78}"/>
                  </a:ext>
                </a:extLst>
              </p:cNvPr>
              <p:cNvSpPr>
                <a:spLocks noGrp="1"/>
              </p:cNvSpPr>
              <p:nvPr>
                <p:ph idx="1"/>
              </p:nvPr>
            </p:nvSpPr>
            <p:spPr>
              <a:xfrm>
                <a:off x="838200" y="1672827"/>
                <a:ext cx="10515600" cy="5185173"/>
              </a:xfrm>
            </p:spPr>
            <p:txBody>
              <a:bodyPr>
                <a:normAutofit lnSpcReduction="10000"/>
              </a:bodyPr>
              <a:lstStyle/>
              <a:p>
                <a:pPr marL="0" indent="0" algn="just">
                  <a:buNone/>
                </a:pPr>
                <a:r>
                  <a:rPr lang="en-IN" dirty="0"/>
                  <a:t>            Nitrogen is a universally occurring element in all the living beings. Apart from water and mineral salts the next major substance in plant cell is protein (about 10-12 </a:t>
                </a:r>
                <a14:m>
                  <m:oMath xmlns:m="http://schemas.openxmlformats.org/officeDocument/2006/math">
                    <m:r>
                      <a:rPr lang="en-IN" dirty="0">
                        <a:latin typeface="Cambria Math" panose="02040503050406030204" pitchFamily="18" charset="0"/>
                      </a:rPr>
                      <m:t>%</m:t>
                    </m:r>
                  </m:oMath>
                </a14:m>
                <a:r>
                  <a:rPr lang="en-IN" dirty="0"/>
                  <a:t>  of the cell).These proteins which are </a:t>
                </a:r>
                <a:r>
                  <a:rPr lang="en-IN" b="1" i="1" dirty="0"/>
                  <a:t>building blocks </a:t>
                </a:r>
                <a:r>
                  <a:rPr lang="en-IN" dirty="0"/>
                  <a:t>of the protoplasm are made up of nitrogenase substances called as the </a:t>
                </a:r>
                <a:r>
                  <a:rPr lang="en-IN" b="1" i="1" dirty="0"/>
                  <a:t>amino acid </a:t>
                </a:r>
                <a:r>
                  <a:rPr lang="en-IN" dirty="0"/>
                  <a:t>which in turn are synthesized when inorganic nitrogen of the environment is converted into </a:t>
                </a:r>
                <a:r>
                  <a:rPr lang="en-IN" b="1" dirty="0"/>
                  <a:t>organic nitrogen </a:t>
                </a:r>
                <a:r>
                  <a:rPr lang="en-IN" dirty="0"/>
                  <a:t>inside the plants. (plant cells are therefore, unique in their ability to convert inorganic nitrogen into organic nitrogen).</a:t>
                </a:r>
              </a:p>
              <a:p>
                <a:pPr marL="0" indent="0" algn="just">
                  <a:buNone/>
                </a:pPr>
                <a:r>
                  <a:rPr lang="en-IN" dirty="0"/>
                  <a:t>             Nitrogen is also constituent element of many other important organic compounds like </a:t>
                </a:r>
                <a:r>
                  <a:rPr lang="en-IN" b="1" i="1" dirty="0"/>
                  <a:t>chlorophylls,cytochromes,alkaloids</a:t>
                </a:r>
                <a:r>
                  <a:rPr lang="en-IN" dirty="0"/>
                  <a:t>,many </a:t>
                </a:r>
                <a:r>
                  <a:rPr lang="en-IN" b="1" dirty="0"/>
                  <a:t>vitamins</a:t>
                </a:r>
                <a:r>
                  <a:rPr lang="en-IN" dirty="0"/>
                  <a:t> (which serve as a functional groups of many enzymes) and above all of </a:t>
                </a:r>
                <a:r>
                  <a:rPr lang="en-IN" b="1" dirty="0"/>
                  <a:t>nucleic acid </a:t>
                </a:r>
                <a:r>
                  <a:rPr lang="en-IN" dirty="0"/>
                  <a:t>and thus plays a very important and fundamental role in metabolism,growth,reproduction,and heredity.</a:t>
                </a:r>
              </a:p>
            </p:txBody>
          </p:sp>
        </mc:Choice>
        <mc:Fallback>
          <p:sp>
            <p:nvSpPr>
              <p:cNvPr id="3" name="Content Placeholder 2">
                <a:extLst>
                  <a:ext uri="{FF2B5EF4-FFF2-40B4-BE49-F238E27FC236}">
                    <a16:creationId xmlns:a14="http://schemas.microsoft.com/office/drawing/2010/main" xmlns="" xmlns:a16="http://schemas.microsoft.com/office/drawing/2014/main" id="{69E1B22E-689D-4F0B-8DD4-88E7F71E0E78}"/>
                  </a:ext>
                </a:extLst>
              </p:cNvPr>
              <p:cNvSpPr>
                <a:spLocks noGrp="1" noRot="1" noChangeAspect="1" noMove="1" noResize="1" noEditPoints="1" noAdjustHandles="1" noChangeArrowheads="1" noChangeShapeType="1" noTextEdit="1"/>
              </p:cNvSpPr>
              <p:nvPr>
                <p:ph idx="1"/>
              </p:nvPr>
            </p:nvSpPr>
            <p:spPr>
              <a:xfrm>
                <a:off x="838200" y="1672827"/>
                <a:ext cx="10515600" cy="5185173"/>
              </a:xfrm>
              <a:blipFill>
                <a:blip r:embed="rId2" cstate="print"/>
                <a:stretch>
                  <a:fillRect l="-1217" t="-2585" r="-1159"/>
                </a:stretch>
              </a:blipFill>
            </p:spPr>
            <p:txBody>
              <a:bodyPr/>
              <a:lstStyle/>
              <a:p>
                <a:r>
                  <a:rPr lang="en-IN">
                    <a:noFill/>
                  </a:rPr>
                  <a:t> </a:t>
                </a:r>
              </a:p>
            </p:txBody>
          </p:sp>
        </mc:Fallback>
      </mc:AlternateContent>
    </p:spTree>
    <p:extLst>
      <p:ext uri="{BB962C8B-B14F-4D97-AF65-F5344CB8AC3E}">
        <p14:creationId xmlns="" xmlns:p14="http://schemas.microsoft.com/office/powerpoint/2010/main" val="356637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D0F2D-F8F1-4AFC-9239-20F6DC1F1BC2}"/>
              </a:ext>
            </a:extLst>
          </p:cNvPr>
          <p:cNvSpPr>
            <a:spLocks noGrp="1"/>
          </p:cNvSpPr>
          <p:nvPr>
            <p:ph type="title"/>
          </p:nvPr>
        </p:nvSpPr>
        <p:spPr>
          <a:xfrm>
            <a:off x="838200" y="443345"/>
            <a:ext cx="10515600" cy="1325563"/>
          </a:xfrm>
        </p:spPr>
        <p:txBody>
          <a:bodyPr/>
          <a:lstStyle/>
          <a:p>
            <a:pPr algn="ctr"/>
            <a:r>
              <a:rPr lang="en-IN" b="1" i="1" dirty="0">
                <a:ln w="6600">
                  <a:solidFill>
                    <a:schemeClr val="accent2"/>
                  </a:solidFill>
                  <a:prstDash val="solid"/>
                </a:ln>
                <a:solidFill>
                  <a:srgbClr val="FFFFFF"/>
                </a:solidFill>
                <a:effectLst>
                  <a:glow rad="228600">
                    <a:schemeClr val="accent1">
                      <a:satMod val="175000"/>
                      <a:alpha val="40000"/>
                    </a:schemeClr>
                  </a:glow>
                  <a:outerShdw dist="38100" dir="2700000" algn="tl" rotWithShape="0">
                    <a:schemeClr val="accent2"/>
                  </a:outerShdw>
                </a:effectLst>
                <a:latin typeface="Bodoni MT" panose="02070603080606020203" pitchFamily="18" charset="0"/>
              </a:rPr>
              <a:t>SOURCES OF PLANTS TO PLANTS</a:t>
            </a:r>
          </a:p>
        </p:txBody>
      </p:sp>
      <mc:AlternateContent xmlns:mc="http://schemas.openxmlformats.org/markup-compatibility/2006">
        <mc:Choice xmlns="" xmlns:a14="http://schemas.microsoft.com/office/drawing/2010/main" Requires="a14">
          <p:sp>
            <p:nvSpPr>
              <p:cNvPr id="3" name="Content Placeholder 2">
                <a:extLst>
                  <a:ext uri="{FF2B5EF4-FFF2-40B4-BE49-F238E27FC236}">
                    <a16:creationId xmlns:a16="http://schemas.microsoft.com/office/drawing/2014/main" id="{09C24FEB-A83F-43BB-B109-68352E02B35F}"/>
                  </a:ext>
                </a:extLst>
              </p:cNvPr>
              <p:cNvSpPr>
                <a:spLocks noGrp="1"/>
              </p:cNvSpPr>
              <p:nvPr>
                <p:ph idx="1"/>
              </p:nvPr>
            </p:nvSpPr>
            <p:spPr>
              <a:xfrm>
                <a:off x="838200" y="1768908"/>
                <a:ext cx="10515600" cy="4267200"/>
              </a:xfrm>
            </p:spPr>
            <p:txBody>
              <a:bodyPr>
                <a:normAutofit fontScale="92500" lnSpcReduction="10000"/>
              </a:bodyPr>
              <a:lstStyle/>
              <a:p>
                <a:pPr marL="0" indent="0">
                  <a:buNone/>
                </a:pPr>
                <a:r>
                  <a:rPr lang="en-IN" dirty="0"/>
                  <a:t/>
                </a:r>
                <a:r>
                  <a:rPr lang="en-IN" sz="3200" b="1" i="1" dirty="0">
                    <a:latin typeface="Bodoni MT" panose="02070603080606020203" pitchFamily="18" charset="0"/>
                  </a:rPr>
                  <a:t>(1) Atmospheric Nitrogen (Molecular Nitrogen)</a:t>
                </a:r>
              </a:p>
              <a:p>
                <a:pPr marL="0" indent="0">
                  <a:buNone/>
                </a:pPr>
                <a:r>
                  <a:rPr lang="en-IN" sz="3200" dirty="0"/>
                  <a:t>                Although about 78 </a:t>
                </a:r>
                <a14:m>
                  <m:oMath xmlns:m="http://schemas.openxmlformats.org/officeDocument/2006/math">
                    <m:r>
                      <a:rPr lang="en-IN" sz="3200" dirty="0" smtClean="0">
                        <a:latin typeface="Cambria Math" panose="02040503050406030204" pitchFamily="18" charset="0"/>
                      </a:rPr>
                      <m:t>%</m:t>
                    </m:r>
                  </m:oMath>
                </a14:m>
                <a:r>
                  <a:rPr lang="en-IN" sz="3200" dirty="0"/>
                  <a:t> of the earth's atmosphere is composed of       nitrogen, the majority of the plants can not utilise this from of nitrogen. Only some </a:t>
                </a:r>
                <a:r>
                  <a:rPr lang="en-IN" sz="3200" b="1" i="1" dirty="0"/>
                  <a:t>bacteria</a:t>
                </a:r>
                <a:r>
                  <a:rPr lang="en-IN" sz="3200" dirty="0"/>
                  <a:t>, some </a:t>
                </a:r>
                <a:r>
                  <a:rPr lang="en-IN" sz="3200" b="1" i="1" dirty="0"/>
                  <a:t>blue-green algae</a:t>
                </a:r>
                <a:r>
                  <a:rPr lang="en-IN" sz="3200" dirty="0"/>
                  <a:t>, leguminous plants (having root nodules) etc. can fix atmospheric nitrogen.</a:t>
                </a:r>
              </a:p>
              <a:p>
                <a:pPr marL="0" indent="0">
                  <a:buNone/>
                </a:pPr>
                <a:r>
                  <a:rPr lang="en-IN" sz="3200" b="1" i="1" dirty="0">
                    <a:latin typeface="Bodoni MT" panose="02070603080606020203" pitchFamily="18" charset="0"/>
                  </a:rPr>
                  <a:t>(2) Nitrates, Nitrites, Ammonia in the soil (Inorganic Nitrogen)</a:t>
                </a:r>
              </a:p>
              <a:p>
                <a:pPr marL="0" indent="0">
                  <a:buNone/>
                </a:pPr>
                <a:r>
                  <a:rPr lang="en-IN" sz="3200" dirty="0"/>
                  <a:t>                 Among these, the nitrate is the chief form of nitrogen taken up by the plants from the soil.</a:t>
                </a:r>
              </a:p>
            </p:txBody>
          </p:sp>
        </mc:Choice>
        <mc:Fallback>
          <p:sp>
            <p:nvSpPr>
              <p:cNvPr id="3" name="Content Placeholder 2">
                <a:extLst>
                  <a:ext uri="{FF2B5EF4-FFF2-40B4-BE49-F238E27FC236}">
                    <a16:creationId xmlns:a14="http://schemas.microsoft.com/office/drawing/2010/main" xmlns="" xmlns:a16="http://schemas.microsoft.com/office/drawing/2014/main" id="{09C24FEB-A83F-43BB-B109-68352E02B35F}"/>
                  </a:ext>
                </a:extLst>
              </p:cNvPr>
              <p:cNvSpPr>
                <a:spLocks noGrp="1" noRot="1" noChangeAspect="1" noMove="1" noResize="1" noEditPoints="1" noAdjustHandles="1" noChangeArrowheads="1" noChangeShapeType="1" noTextEdit="1"/>
              </p:cNvSpPr>
              <p:nvPr>
                <p:ph idx="1"/>
              </p:nvPr>
            </p:nvSpPr>
            <p:spPr>
              <a:xfrm>
                <a:off x="838200" y="1768908"/>
                <a:ext cx="10515600" cy="4267200"/>
              </a:xfrm>
              <a:blipFill>
                <a:blip r:embed="rId2" cstate="print"/>
                <a:stretch>
                  <a:fillRect l="-1391" t="-3571" r="-1855" b="-1571"/>
                </a:stretch>
              </a:blipFill>
            </p:spPr>
            <p:txBody>
              <a:bodyPr/>
              <a:lstStyle/>
              <a:p>
                <a:r>
                  <a:rPr lang="en-IN">
                    <a:noFill/>
                  </a:rPr>
                  <a:t> </a:t>
                </a:r>
              </a:p>
            </p:txBody>
          </p:sp>
        </mc:Fallback>
      </mc:AlternateContent>
    </p:spTree>
    <p:extLst>
      <p:ext uri="{BB962C8B-B14F-4D97-AF65-F5344CB8AC3E}">
        <p14:creationId xmlns="" xmlns:p14="http://schemas.microsoft.com/office/powerpoint/2010/main" val="51581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B007423-F3BB-4F57-9AD0-9A125FBAC471}"/>
              </a:ext>
            </a:extLst>
          </p:cNvPr>
          <p:cNvSpPr>
            <a:spLocks noGrp="1"/>
          </p:cNvSpPr>
          <p:nvPr>
            <p:ph idx="1"/>
          </p:nvPr>
        </p:nvSpPr>
        <p:spPr>
          <a:xfrm>
            <a:off x="838200" y="1022061"/>
            <a:ext cx="10515600" cy="5060084"/>
          </a:xfrm>
        </p:spPr>
        <p:txBody>
          <a:bodyPr/>
          <a:lstStyle/>
          <a:p>
            <a:pPr marL="0" indent="0">
              <a:buNone/>
            </a:pPr>
            <a:r>
              <a:rPr lang="en-IN" sz="3200" b="1" i="1" dirty="0">
                <a:latin typeface="Bodoni MT" panose="02070603080606020203" pitchFamily="18" charset="0"/>
              </a:rPr>
              <a:t>(3) Amino Acids (Organic Nitrogen) in the soil</a:t>
            </a:r>
          </a:p>
          <a:p>
            <a:pPr marL="0" indent="0">
              <a:buNone/>
            </a:pPr>
            <a:r>
              <a:rPr lang="en-IN" sz="3200" dirty="0"/>
              <a:t>                 many soil micro-organisms make use of this from of nitrogen. Sometimes it may also be taken by higher plants.</a:t>
            </a:r>
          </a:p>
          <a:p>
            <a:pPr marL="0" indent="0">
              <a:buNone/>
            </a:pPr>
            <a:endParaRPr lang="en-IN" sz="3200" dirty="0"/>
          </a:p>
          <a:p>
            <a:pPr marL="0" indent="0" algn="just">
              <a:buNone/>
            </a:pPr>
            <a:r>
              <a:rPr lang="en-IN" sz="3200" b="1" i="1" dirty="0">
                <a:latin typeface="Bodoni MT" panose="02070603080606020203" pitchFamily="18" charset="0"/>
              </a:rPr>
              <a:t>(4)Organic Nitrogenous Compounds in Bodies of the     Insects</a:t>
            </a:r>
            <a:endParaRPr lang="en-IN" b="1" i="1" dirty="0">
              <a:latin typeface="Bodoni MT" panose="02070603080606020203" pitchFamily="18" charset="0"/>
            </a:endParaRPr>
          </a:p>
          <a:p>
            <a:pPr marL="0" indent="0" algn="just">
              <a:buNone/>
            </a:pPr>
            <a:r>
              <a:rPr lang="en-IN" sz="3200" dirty="0"/>
              <a:t>                    Insectivorous plants fulfil their nitrogen requirement by catching the small insects and digesting them.</a:t>
            </a:r>
          </a:p>
          <a:p>
            <a:pPr marL="0" indent="0" algn="just">
              <a:buNone/>
            </a:pPr>
            <a:endParaRPr lang="en-IN" dirty="0"/>
          </a:p>
        </p:txBody>
      </p:sp>
    </p:spTree>
    <p:extLst>
      <p:ext uri="{BB962C8B-B14F-4D97-AF65-F5344CB8AC3E}">
        <p14:creationId xmlns="" xmlns:p14="http://schemas.microsoft.com/office/powerpoint/2010/main" val="392329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989145-BD96-4CBD-8360-107984AF927E}"/>
              </a:ext>
            </a:extLst>
          </p:cNvPr>
          <p:cNvSpPr>
            <a:spLocks noGrp="1"/>
          </p:cNvSpPr>
          <p:nvPr>
            <p:ph type="title"/>
          </p:nvPr>
        </p:nvSpPr>
        <p:spPr>
          <a:xfrm>
            <a:off x="838200" y="0"/>
            <a:ext cx="10515600" cy="1325563"/>
          </a:xfrm>
        </p:spPr>
        <p:txBody>
          <a:bodyPr/>
          <a:lstStyle/>
          <a:p>
            <a:pPr algn="ctr"/>
            <a:r>
              <a:rPr lang="en-IN" b="1" i="1" dirty="0">
                <a:solidFill>
                  <a:srgbClr val="FF0000"/>
                </a:solidFill>
                <a:latin typeface="Algerian" panose="04020705040A02060702" pitchFamily="82" charset="0"/>
              </a:rPr>
              <a:t>INTRODUCTION</a:t>
            </a:r>
          </a:p>
        </p:txBody>
      </p:sp>
      <p:sp>
        <p:nvSpPr>
          <p:cNvPr id="3" name="Content Placeholder 2">
            <a:extLst>
              <a:ext uri="{FF2B5EF4-FFF2-40B4-BE49-F238E27FC236}">
                <a16:creationId xmlns="" xmlns:a16="http://schemas.microsoft.com/office/drawing/2014/main" id="{36C635FF-DE89-43F6-A988-63C8DDD052BA}"/>
              </a:ext>
            </a:extLst>
          </p:cNvPr>
          <p:cNvSpPr>
            <a:spLocks noGrp="1"/>
          </p:cNvSpPr>
          <p:nvPr>
            <p:ph idx="1"/>
          </p:nvPr>
        </p:nvSpPr>
        <p:spPr>
          <a:xfrm>
            <a:off x="838200" y="1325563"/>
            <a:ext cx="10515600" cy="5430982"/>
          </a:xfrm>
        </p:spPr>
        <p:txBody>
          <a:bodyPr>
            <a:normAutofit lnSpcReduction="10000"/>
          </a:bodyPr>
          <a:lstStyle/>
          <a:p>
            <a:pPr marL="0" indent="0" algn="just">
              <a:buNone/>
            </a:pPr>
            <a:r>
              <a:rPr lang="en-IN" dirty="0"/>
              <a:t>          The plants in order to flower require a certain day length i.e., the relative length of day night which night is called as </a:t>
            </a:r>
            <a:r>
              <a:rPr lang="en-IN" b="1" i="1" dirty="0"/>
              <a:t>photoperiod</a:t>
            </a:r>
            <a:r>
              <a:rPr lang="en-IN" dirty="0"/>
              <a:t>. The response of the photoperiod expressed in the from of flowing is called as </a:t>
            </a:r>
            <a:r>
              <a:rPr lang="en-IN" b="1" i="1" dirty="0"/>
              <a:t>photoperiodism</a:t>
            </a:r>
            <a:r>
              <a:rPr lang="en-IN" dirty="0"/>
              <a:t>.</a:t>
            </a:r>
          </a:p>
          <a:p>
            <a:pPr marL="0" indent="0" algn="just">
              <a:buNone/>
            </a:pPr>
            <a:r>
              <a:rPr lang="en-IN" dirty="0"/>
              <a:t>            The phenomenon of photoperiodism was first discovered by </a:t>
            </a:r>
            <a:r>
              <a:rPr lang="en-IN" b="1" i="1" dirty="0"/>
              <a:t>Garner and Allard </a:t>
            </a:r>
            <a:r>
              <a:rPr lang="en-IN" dirty="0"/>
              <a:t>(</a:t>
            </a:r>
            <a:r>
              <a:rPr lang="en-IN" b="1" dirty="0"/>
              <a:t>1920,22</a:t>
            </a:r>
            <a:r>
              <a:rPr lang="en-IN" dirty="0"/>
              <a:t>) who observed that the Biloxi verity of soya bean (glycine max) and Maryland mammoth variety of tobacco (Nicotiana tabacum) could be made to flower only when the daily exposure to the light was reduced below a certain critical duration and after many complex experiments conclude that  ‘</a:t>
            </a:r>
            <a:r>
              <a:rPr lang="en-IN" b="1" i="1" dirty="0"/>
              <a:t>the  relative length of day is a factor of the first importance in the growth and development of plant</a:t>
            </a:r>
            <a:r>
              <a:rPr lang="en-IN" dirty="0"/>
              <a:t>.</a:t>
            </a:r>
          </a:p>
          <a:p>
            <a:pPr marL="0" indent="0" algn="just">
              <a:buNone/>
            </a:pPr>
            <a:r>
              <a:rPr lang="en-IN" dirty="0"/>
              <a:t>             Depending upon the duration of the photoperiod, they classified plant into three categories.</a:t>
            </a:r>
          </a:p>
        </p:txBody>
      </p:sp>
    </p:spTree>
    <p:extLst>
      <p:ext uri="{BB962C8B-B14F-4D97-AF65-F5344CB8AC3E}">
        <p14:creationId xmlns="" xmlns:p14="http://schemas.microsoft.com/office/powerpoint/2010/main" val="97111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B0F492-01AA-4120-A451-2350F6280998}"/>
              </a:ext>
            </a:extLst>
          </p:cNvPr>
          <p:cNvSpPr>
            <a:spLocks noGrp="1"/>
          </p:cNvSpPr>
          <p:nvPr>
            <p:ph type="title"/>
          </p:nvPr>
        </p:nvSpPr>
        <p:spPr>
          <a:xfrm>
            <a:off x="838200" y="184582"/>
            <a:ext cx="10515600" cy="1325563"/>
          </a:xfrm>
        </p:spPr>
        <p:txBody>
          <a:bodyPr/>
          <a:lstStyle/>
          <a:p>
            <a:pPr algn="ctr"/>
            <a:r>
              <a:rPr lang="en-IN"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askerville Old Face" panose="02020602080505020303" pitchFamily="18" charset="0"/>
              </a:rPr>
              <a:t>(1)SHORT DAY PLANTS (SDS)</a:t>
            </a:r>
          </a:p>
        </p:txBody>
      </p:sp>
      <mc:AlternateContent xmlns:mc="http://schemas.openxmlformats.org/markup-compatibility/2006">
        <mc:Choice xmlns="" xmlns:a14="http://schemas.microsoft.com/office/drawing/2010/main" Requires="a14">
          <p:sp>
            <p:nvSpPr>
              <p:cNvPr id="3" name="Content Placeholder 2">
                <a:extLst>
                  <a:ext uri="{FF2B5EF4-FFF2-40B4-BE49-F238E27FC236}">
                    <a16:creationId xmlns:a16="http://schemas.microsoft.com/office/drawing/2014/main" id="{0F3FBA13-09C0-497B-B272-E66046FDE17C}"/>
                  </a:ext>
                </a:extLst>
              </p:cNvPr>
              <p:cNvSpPr>
                <a:spLocks noGrp="1"/>
              </p:cNvSpPr>
              <p:nvPr>
                <p:ph idx="1"/>
              </p:nvPr>
            </p:nvSpPr>
            <p:spPr>
              <a:xfrm>
                <a:off x="838200" y="1510145"/>
                <a:ext cx="10515600" cy="4666818"/>
              </a:xfrm>
            </p:spPr>
            <p:txBody>
              <a:bodyPr/>
              <a:lstStyle/>
              <a:p>
                <a:pPr marL="0" indent="0" algn="just">
                  <a:buNone/>
                </a:pPr>
                <a:r>
                  <a:rPr lang="en-IN" dirty="0"/>
                  <a:t>       These plants require a relatively short day period (usually 8-10 hours)and a continuous dark period of about 14-16 hours for subsequent flowering. Some example of these plant which are also known as </a:t>
                </a:r>
                <a:r>
                  <a:rPr lang="en-IN" b="1" i="1" dirty="0"/>
                  <a:t>long-night-plants</a:t>
                </a:r>
                <a:r>
                  <a:rPr lang="en-IN" dirty="0"/>
                  <a:t> are Maryland Mammoth variety of tobacco (nicotiana tabacum)Biloxi verity of soybeans (glycine max), cocklebur (Xanthium pennsylvanicum).</a:t>
                </a:r>
              </a:p>
              <a:p>
                <a:pPr algn="just">
                  <a:buFont typeface="Wingdings" panose="05000000000000000000" pitchFamily="2" charset="2"/>
                  <a:buChar char="Ø"/>
                </a:pPr>
                <a:endParaRPr lang="en-IN" dirty="0"/>
              </a:p>
              <a:p>
                <a:pPr algn="just">
                  <a:buFont typeface="Wingdings" panose="05000000000000000000" pitchFamily="2" charset="2"/>
                  <a:buChar char="Ø"/>
                </a:pPr>
                <a:r>
                  <a:rPr lang="en-IN" dirty="0"/>
                  <a:t>In short day plant the dark period is critical and must be continuous. If this dark period is interrupted even with a brief exposure of red light (660-665 m</a:t>
                </a:r>
                <a14:m>
                  <m:oMath xmlns:m="http://schemas.openxmlformats.org/officeDocument/2006/math">
                    <m:r>
                      <a:rPr lang="en-IN" i="1" dirty="0" smtClean="0">
                        <a:latin typeface="Cambria Math" panose="02040503050406030204" pitchFamily="18" charset="0"/>
                      </a:rPr>
                      <m:t>𝜇</m:t>
                    </m:r>
                  </m:oMath>
                </a14:m>
                <a:r>
                  <a:rPr lang="en-IN" dirty="0"/>
                  <a:t> wavelength ),the short day plant will not flower.</a:t>
                </a:r>
              </a:p>
              <a:p>
                <a:pPr marL="0" indent="0" algn="just">
                  <a:buNone/>
                </a:pPr>
                <a:endParaRPr lang="en-IN" dirty="0"/>
              </a:p>
            </p:txBody>
          </p:sp>
        </mc:Choice>
        <mc:Fallback>
          <p:sp>
            <p:nvSpPr>
              <p:cNvPr id="3" name="Content Placeholder 2">
                <a:extLst>
                  <a:ext uri="{FF2B5EF4-FFF2-40B4-BE49-F238E27FC236}">
                    <a16:creationId xmlns:a14="http://schemas.microsoft.com/office/drawing/2010/main" xmlns="" xmlns:a16="http://schemas.microsoft.com/office/drawing/2014/main" id="{0F3FBA13-09C0-497B-B272-E66046FDE17C}"/>
                  </a:ext>
                </a:extLst>
              </p:cNvPr>
              <p:cNvSpPr>
                <a:spLocks noGrp="1" noRot="1" noChangeAspect="1" noMove="1" noResize="1" noEditPoints="1" noAdjustHandles="1" noChangeArrowheads="1" noChangeShapeType="1" noTextEdit="1"/>
              </p:cNvSpPr>
              <p:nvPr>
                <p:ph idx="1"/>
              </p:nvPr>
            </p:nvSpPr>
            <p:spPr>
              <a:xfrm>
                <a:off x="838200" y="1510145"/>
                <a:ext cx="10515600" cy="4666818"/>
              </a:xfrm>
              <a:blipFill>
                <a:blip r:embed="rId2" cstate="print"/>
                <a:stretch>
                  <a:fillRect l="-1217" t="-2222" r="-1159"/>
                </a:stretch>
              </a:blipFill>
            </p:spPr>
            <p:txBody>
              <a:bodyPr/>
              <a:lstStyle/>
              <a:p>
                <a:r>
                  <a:rPr lang="en-IN">
                    <a:noFill/>
                  </a:rPr>
                  <a:t> </a:t>
                </a:r>
              </a:p>
            </p:txBody>
          </p:sp>
        </mc:Fallback>
      </mc:AlternateContent>
    </p:spTree>
    <p:extLst>
      <p:ext uri="{BB962C8B-B14F-4D97-AF65-F5344CB8AC3E}">
        <p14:creationId xmlns="" xmlns:p14="http://schemas.microsoft.com/office/powerpoint/2010/main" val="370202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a:extLst>
                  <a:ext uri="{FF2B5EF4-FFF2-40B4-BE49-F238E27FC236}">
                    <a16:creationId xmlns:a16="http://schemas.microsoft.com/office/drawing/2014/main" id="{3B034C05-AFE7-4545-BF3F-0BF1806A39DD}"/>
                  </a:ext>
                </a:extLst>
              </p:cNvPr>
              <p:cNvSpPr>
                <a:spLocks noGrp="1"/>
              </p:cNvSpPr>
              <p:nvPr>
                <p:ph idx="1"/>
              </p:nvPr>
            </p:nvSpPr>
            <p:spPr>
              <a:xfrm>
                <a:off x="554181" y="498764"/>
                <a:ext cx="11042073" cy="5971309"/>
              </a:xfrm>
            </p:spPr>
            <p:txBody>
              <a:bodyPr/>
              <a:lstStyle/>
              <a:p>
                <a:pPr>
                  <a:buFont typeface="Wingdings" panose="05000000000000000000" pitchFamily="2" charset="2"/>
                  <a:buChar char="Ø"/>
                </a:pPr>
                <a:r>
                  <a:rPr lang="en-IN" dirty="0"/>
                  <a:t>Maximum inhibition of flowing with red light occurs at about the middle  of critical dark period.</a:t>
                </a:r>
              </a:p>
              <a:p>
                <a:pPr>
                  <a:buFont typeface="Wingdings" panose="05000000000000000000" pitchFamily="2" charset="2"/>
                  <a:buChar char="Ø"/>
                </a:pPr>
                <a:r>
                  <a:rPr lang="en-IN" dirty="0"/>
                  <a:t>However, the inhibitory effect of red light can be overcomes by a subsequent exposure with far-red light (730-735 m</a:t>
                </a:r>
                <a14:m>
                  <m:oMath xmlns:m="http://schemas.openxmlformats.org/officeDocument/2006/math">
                    <m:r>
                      <a:rPr lang="en-IN" i="1" dirty="0">
                        <a:latin typeface="Cambria Math" panose="02040503050406030204" pitchFamily="18" charset="0"/>
                      </a:rPr>
                      <m:t>𝜇</m:t>
                    </m:r>
                  </m:oMath>
                </a14:m>
                <a:r>
                  <a:rPr lang="en-IN" dirty="0"/>
                  <a:t> wavelength).</a:t>
                </a:r>
              </a:p>
              <a:p>
                <a:pPr>
                  <a:buFont typeface="Wingdings" panose="05000000000000000000" pitchFamily="2" charset="2"/>
                  <a:buChar char="Ø"/>
                </a:pPr>
                <a:r>
                  <a:rPr lang="en-IN" dirty="0"/>
                  <a:t>Interruption of the light period with red light does not have inhibitory effect on flowering in short day plants.</a:t>
                </a:r>
              </a:p>
              <a:p>
                <a:pPr>
                  <a:buFont typeface="Wingdings" panose="05000000000000000000" pitchFamily="2" charset="2"/>
                  <a:buChar char="Ø"/>
                </a:pPr>
                <a:r>
                  <a:rPr lang="en-IN" dirty="0"/>
                  <a:t>Prolongation of the continuous dark period initiates early flowering in short day plants.</a:t>
                </a:r>
              </a:p>
              <a:p>
                <a:pPr marL="0" indent="0" algn="ctr">
                  <a:buNone/>
                </a:pPr>
                <a:r>
                  <a:rPr lang="en-IN" sz="32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askerville Old Face" panose="02020602080505020303" pitchFamily="18" charset="0"/>
                  </a:rPr>
                  <a:t>(2)LONG DAY PLANTS (LDP)</a:t>
                </a:r>
              </a:p>
              <a:p>
                <a:pPr marL="0" indent="0">
                  <a:buNone/>
                </a:pPr>
                <a:r>
                  <a:rPr lang="en-IN" dirty="0"/>
                  <a:t>                 These plants require a longer day light period usually 14-16 hours) in a 24 hours continuous exposure. Some of the examples of these plants which are also called as short night plants are Hyoscyamus niger (Henbane)spinae (spinach) Beta vulgaris (sugar beet).</a:t>
                </a:r>
              </a:p>
            </p:txBody>
          </p:sp>
        </mc:Choice>
        <mc:Fallback>
          <p:sp>
            <p:nvSpPr>
              <p:cNvPr id="3" name="Content Placeholder 2">
                <a:extLst>
                  <a:ext uri="{FF2B5EF4-FFF2-40B4-BE49-F238E27FC236}">
                    <a16:creationId xmlns:a14="http://schemas.microsoft.com/office/drawing/2010/main" xmlns="" xmlns:a16="http://schemas.microsoft.com/office/drawing/2014/main" id="{3B034C05-AFE7-4545-BF3F-0BF1806A39DD}"/>
                  </a:ext>
                </a:extLst>
              </p:cNvPr>
              <p:cNvSpPr>
                <a:spLocks noGrp="1" noRot="1" noChangeAspect="1" noMove="1" noResize="1" noEditPoints="1" noAdjustHandles="1" noChangeArrowheads="1" noChangeShapeType="1" noTextEdit="1"/>
              </p:cNvSpPr>
              <p:nvPr>
                <p:ph idx="1"/>
              </p:nvPr>
            </p:nvSpPr>
            <p:spPr>
              <a:xfrm>
                <a:off x="554181" y="498764"/>
                <a:ext cx="11042073" cy="5971309"/>
              </a:xfrm>
              <a:blipFill>
                <a:blip r:embed="rId2" cstate="print"/>
                <a:stretch>
                  <a:fillRect l="-1160" t="-1736" r="-939"/>
                </a:stretch>
              </a:blipFill>
            </p:spPr>
            <p:txBody>
              <a:bodyPr/>
              <a:lstStyle/>
              <a:p>
                <a:r>
                  <a:rPr lang="en-IN">
                    <a:noFill/>
                  </a:rPr>
                  <a:t> </a:t>
                </a:r>
              </a:p>
            </p:txBody>
          </p:sp>
        </mc:Fallback>
      </mc:AlternateContent>
    </p:spTree>
    <p:extLst>
      <p:ext uri="{BB962C8B-B14F-4D97-AF65-F5344CB8AC3E}">
        <p14:creationId xmlns="" xmlns:p14="http://schemas.microsoft.com/office/powerpoint/2010/main" val="100578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CB91933-7706-4FA6-BC10-D2B51C8FB035}"/>
              </a:ext>
            </a:extLst>
          </p:cNvPr>
          <p:cNvSpPr>
            <a:spLocks noGrp="1"/>
          </p:cNvSpPr>
          <p:nvPr>
            <p:ph idx="1"/>
          </p:nvPr>
        </p:nvSpPr>
        <p:spPr>
          <a:xfrm>
            <a:off x="517813" y="588817"/>
            <a:ext cx="11156373" cy="5950528"/>
          </a:xfrm>
        </p:spPr>
        <p:txBody>
          <a:bodyPr>
            <a:normAutofit lnSpcReduction="10000"/>
          </a:bodyPr>
          <a:lstStyle/>
          <a:p>
            <a:pPr algn="just">
              <a:buFont typeface="Wingdings" panose="05000000000000000000" pitchFamily="2" charset="2"/>
              <a:buChar char="Ø"/>
            </a:pPr>
            <a:r>
              <a:rPr lang="en-IN" dirty="0"/>
              <a:t>In long day plant the light period is critical.</a:t>
            </a:r>
          </a:p>
          <a:p>
            <a:pPr algn="just">
              <a:buFont typeface="Wingdings" panose="05000000000000000000" pitchFamily="2" charset="2"/>
              <a:buChar char="Ø"/>
            </a:pPr>
            <a:r>
              <a:rPr lang="en-IN" dirty="0"/>
              <a:t>A brief exposure in the dark period or the prolongation of the light period stimulates flowing in long day plants.</a:t>
            </a:r>
          </a:p>
          <a:p>
            <a:pPr marL="0" indent="0" algn="ctr">
              <a:buNone/>
            </a:pPr>
            <a:r>
              <a:rPr lang="en-IN" sz="3200" i="1" dirty="0">
                <a:ln w="0">
                  <a:solidFill>
                    <a:srgbClr val="0070C0"/>
                  </a:solidFill>
                </a:ln>
                <a:solidFill>
                  <a:srgbClr val="FFC000"/>
                </a:solidFill>
                <a:effectLst>
                  <a:reflection blurRad="6350" stA="53000" endA="300" endPos="35500" dir="5400000" sy="-90000" algn="bl" rotWithShape="0"/>
                </a:effectLst>
                <a:latin typeface="Baskerville Old Face" panose="02020602080505020303" pitchFamily="18" charset="0"/>
              </a:rPr>
              <a:t>(3)DAY NEUTRAL PLANTS</a:t>
            </a:r>
          </a:p>
          <a:p>
            <a:pPr marL="0" indent="0" algn="just">
              <a:buNone/>
            </a:pPr>
            <a:r>
              <a:rPr lang="en-IN" dirty="0"/>
              <a:t>                     These plants flower in all photoperiod ranging from 5 hours to 24 hours continuous exposure. Some of the example of these plants are tomato, cotton, sunflower, cucumber and certain varieties of peas and tobacco.</a:t>
            </a:r>
          </a:p>
          <a:p>
            <a:pPr marL="0" indent="0" algn="just">
              <a:buNone/>
            </a:pPr>
            <a:r>
              <a:rPr lang="en-IN" dirty="0"/>
              <a:t>                      during recent years certain intermediate categories of plants have also been recognised. There are,</a:t>
            </a:r>
          </a:p>
          <a:p>
            <a:pPr marL="0" indent="0" algn="just">
              <a:buNone/>
            </a:pPr>
            <a:r>
              <a:rPr lang="en-IN" b="1" dirty="0">
                <a:ln w="12700">
                  <a:solidFill>
                    <a:schemeClr val="accent1"/>
                  </a:solidFill>
                  <a:prstDash val="solid"/>
                </a:ln>
                <a:pattFill prst="pct50">
                  <a:fgClr>
                    <a:schemeClr val="accent1"/>
                  </a:fgClr>
                  <a:bgClr>
                    <a:schemeClr val="accent1">
                      <a:lumMod val="20000"/>
                      <a:lumOff val="80000"/>
                    </a:schemeClr>
                  </a:bgClr>
                </a:pattFill>
                <a:effectLst>
                  <a:glow rad="228600">
                    <a:schemeClr val="accent6">
                      <a:satMod val="175000"/>
                      <a:alpha val="40000"/>
                    </a:schemeClr>
                  </a:glow>
                  <a:outerShdw dist="38100" dir="2640000" algn="bl" rotWithShape="0">
                    <a:schemeClr val="accent1"/>
                  </a:outerShdw>
                </a:effectLst>
                <a:latin typeface="Bernard MT Condensed" panose="02050806060905020404" pitchFamily="18" charset="0"/>
              </a:rPr>
              <a:t>Long Short Day Plants:</a:t>
            </a:r>
          </a:p>
          <a:p>
            <a:pPr marL="0" indent="0" algn="just">
              <a:buNone/>
            </a:pPr>
            <a:r>
              <a:rPr lang="en-IN" dirty="0">
                <a:latin typeface="Bernard MT Condensed" panose="02050806060905020404" pitchFamily="18" charset="0"/>
              </a:rPr>
              <a:t>             </a:t>
            </a:r>
            <a:r>
              <a:rPr lang="en-IN" dirty="0"/>
              <a:t>These are short day plants but must be exposed to long days during early period of growth for subsequent flowering. Some of the example of plants are certain species of Bryophyllum.</a:t>
            </a:r>
            <a:endParaRPr lang="en-IN" dirty="0">
              <a:latin typeface="Bernard MT Condensed" panose="02050806060905020404" pitchFamily="18" charset="0"/>
            </a:endParaRPr>
          </a:p>
        </p:txBody>
      </p:sp>
    </p:spTree>
    <p:extLst>
      <p:ext uri="{BB962C8B-B14F-4D97-AF65-F5344CB8AC3E}">
        <p14:creationId xmlns="" xmlns:p14="http://schemas.microsoft.com/office/powerpoint/2010/main" val="239763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B72A48E-DBBF-4123-9DA6-A57624BE341D}"/>
              </a:ext>
            </a:extLst>
          </p:cNvPr>
          <p:cNvSpPr>
            <a:spLocks noGrp="1"/>
          </p:cNvSpPr>
          <p:nvPr>
            <p:ph idx="1"/>
          </p:nvPr>
        </p:nvSpPr>
        <p:spPr>
          <a:xfrm>
            <a:off x="838200" y="471055"/>
            <a:ext cx="10515600" cy="5943600"/>
          </a:xfrm>
        </p:spPr>
        <p:txBody>
          <a:bodyPr>
            <a:normAutofit lnSpcReduction="10000"/>
          </a:bodyPr>
          <a:lstStyle/>
          <a:p>
            <a:pPr marL="0" indent="0" algn="just">
              <a:buNone/>
            </a:pPr>
            <a:r>
              <a:rPr lang="en-IN" b="1" dirty="0">
                <a:ln>
                  <a:solidFill>
                    <a:srgbClr val="FF0000"/>
                  </a:solidFill>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nard MT Condensed" panose="02050806060905020404" pitchFamily="18" charset="0"/>
              </a:rPr>
              <a:t>Short-Long  Day Plants:</a:t>
            </a:r>
          </a:p>
          <a:p>
            <a:pPr marL="0" indent="0" algn="just">
              <a:buNone/>
            </a:pPr>
            <a:r>
              <a:rPr lang="en-IN" dirty="0"/>
              <a:t>                These are long day plants but must be exposed to short days during early period of growth for subsequent flowering. some of the example of these plants are certain varieties of wheat (Triticum) and rye (Secale).</a:t>
            </a:r>
          </a:p>
          <a:p>
            <a:pPr marL="0" indent="0" algn="ctr">
              <a:buNone/>
            </a:pPr>
            <a:r>
              <a:rPr lang="en-IN" dirty="0"/>
              <a:t>       </a:t>
            </a:r>
            <a:r>
              <a:rPr lang="en-IN" sz="3600" b="1" i="1" dirty="0">
                <a:ln w="12700" cmpd="sng">
                  <a:solidFill>
                    <a:schemeClr val="accent4"/>
                  </a:solidFill>
                  <a:prstDash val="solid"/>
                </a:ln>
                <a:solidFill>
                  <a:schemeClr val="accent1"/>
                </a:solidFill>
                <a:latin typeface="Algerian" panose="04020705040A02060702" pitchFamily="82" charset="0"/>
              </a:rPr>
              <a:t>PHOTOPERIODIC INDUCTION</a:t>
            </a:r>
          </a:p>
          <a:p>
            <a:pPr marL="0" indent="0" algn="just">
              <a:buNone/>
            </a:pPr>
            <a:r>
              <a:rPr lang="en-IN" sz="4000" dirty="0">
                <a:latin typeface="Algerian" panose="04020705040A02060702" pitchFamily="82" charset="0"/>
              </a:rPr>
              <a:t>             </a:t>
            </a:r>
            <a:r>
              <a:rPr lang="en-IN" sz="3200" dirty="0"/>
              <a:t>Plants may  require one or more inductive cycles for flowering. An appropriate photoperiod in 24 hours cycle constitutes one inductive cycle. If a plant which has receive d sufficient inductive cycles is subsequently placed under unfavourable photoperiods, it  will still flower. Flowering photoperiods (i.e., discontinuous inductive cycles). This persistence of photoperiod after effect is called as </a:t>
            </a:r>
            <a:r>
              <a:rPr lang="en-IN" sz="3200" b="1" i="1" dirty="0">
                <a:latin typeface="Bodoni MT" panose="02070603080606020203" pitchFamily="18" charset="0"/>
              </a:rPr>
              <a:t>photoperiodic induction</a:t>
            </a:r>
            <a:r>
              <a:rPr lang="en-IN" sz="3200" dirty="0"/>
              <a:t>.</a:t>
            </a:r>
            <a:endParaRPr lang="en-IN" sz="3200" dirty="0">
              <a:latin typeface="Algerian" panose="04020705040A02060702" pitchFamily="82" charset="0"/>
            </a:endParaRPr>
          </a:p>
        </p:txBody>
      </p:sp>
    </p:spTree>
    <p:extLst>
      <p:ext uri="{BB962C8B-B14F-4D97-AF65-F5344CB8AC3E}">
        <p14:creationId xmlns="" xmlns:p14="http://schemas.microsoft.com/office/powerpoint/2010/main" val="3769326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964</Words>
  <Application>Microsoft Office PowerPoint</Application>
  <PresentationFormat>Custom</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HAJEE KARUTHA ROWTHER HOWDIA COLLEGE  UTHAMAPALAYAM       DEPARTMENT OF BIOCHEMISTRY  NAME : v . valavanthal  STAFF CODE: TNMK021SFT145 COURSE NAME: plant biochemistry COURSE CODE: 17UBCc62 TOPIC: nitrogen metabolism </vt:lpstr>
      <vt:lpstr>NITROGEN METABOLISM</vt:lpstr>
      <vt:lpstr>SOURCES OF PLANTS TO PLANTS</vt:lpstr>
      <vt:lpstr>Slide 4</vt:lpstr>
      <vt:lpstr>INTRODUCTION</vt:lpstr>
      <vt:lpstr>(1)SHORT DAY PLANTS (SDS)</vt:lpstr>
      <vt:lpstr>Slide 7</vt:lpstr>
      <vt:lpstr>Slide 8</vt:lpstr>
      <vt:lpstr>Slide 9</vt:lpstr>
      <vt:lpstr>Slide 10</vt:lpstr>
      <vt:lpstr>PERCEPTION OF THE PHOTOPERIOCIC STIMULUS AND PRESENCE OF A FLORAL HORMONE</vt:lpstr>
      <vt:lpstr>Slide 12</vt:lpstr>
      <vt:lpstr>Nature of the Floral hormone</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ELCOT</dc:creator>
  <cp:lastModifiedBy>Windows User</cp:lastModifiedBy>
  <cp:revision>30</cp:revision>
  <dcterms:created xsi:type="dcterms:W3CDTF">2018-12-26T10:10:11Z</dcterms:created>
  <dcterms:modified xsi:type="dcterms:W3CDTF">2020-12-10T06:59:00Z</dcterms:modified>
</cp:coreProperties>
</file>