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57" r:id="rId3"/>
    <p:sldId id="277" r:id="rId4"/>
    <p:sldId id="258" r:id="rId5"/>
    <p:sldId id="259" r:id="rId6"/>
    <p:sldId id="269" r:id="rId7"/>
    <p:sldId id="270" r:id="rId8"/>
    <p:sldId id="260" r:id="rId9"/>
    <p:sldId id="271" r:id="rId10"/>
    <p:sldId id="261" r:id="rId11"/>
    <p:sldId id="276" r:id="rId12"/>
    <p:sldId id="262" r:id="rId13"/>
    <p:sldId id="275" r:id="rId14"/>
    <p:sldId id="263" r:id="rId15"/>
    <p:sldId id="264" r:id="rId16"/>
    <p:sldId id="274" r:id="rId17"/>
    <p:sldId id="265" r:id="rId18"/>
    <p:sldId id="272" r:id="rId19"/>
    <p:sldId id="266" r:id="rId20"/>
    <p:sldId id="267" r:id="rId21"/>
    <p:sldId id="268" r:id="rId22"/>
    <p:sldId id="273" r:id="rId23"/>
    <p:sldId id="279" r:id="rId24"/>
    <p:sldId id="280" r:id="rId25"/>
    <p:sldId id="282" r:id="rId26"/>
    <p:sldId id="284"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26" autoAdjust="0"/>
    <p:restoredTop sz="94660"/>
  </p:normalViewPr>
  <p:slideViewPr>
    <p:cSldViewPr>
      <p:cViewPr>
        <p:scale>
          <a:sx n="77" d="100"/>
          <a:sy n="77" d="100"/>
        </p:scale>
        <p:origin x="-109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E5ACFF4-3C4D-4C0E-B01F-7781259AE689}" type="datetimeFigureOut">
              <a:rPr lang="en-US" smtClean="0"/>
              <a:pPr/>
              <a:t>12/10/2020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41F2CB8-D678-433A-9C1C-01E962F86B6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5ACFF4-3C4D-4C0E-B01F-7781259AE689}"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1F2CB8-D678-433A-9C1C-01E962F86B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5ACFF4-3C4D-4C0E-B01F-7781259AE689}" type="datetimeFigureOut">
              <a:rPr lang="en-US" smtClean="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1F2CB8-D678-433A-9C1C-01E962F86B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E5ACFF4-3C4D-4C0E-B01F-7781259AE689}" type="datetimeFigureOut">
              <a:rPr lang="en-US" smtClean="0"/>
              <a:pPr/>
              <a:t>12/10/2020</a:t>
            </a:fld>
            <a:endParaRPr lang="en-US" dirty="0"/>
          </a:p>
        </p:txBody>
      </p:sp>
      <p:sp>
        <p:nvSpPr>
          <p:cNvPr id="9" name="Slide Number Placeholder 8"/>
          <p:cNvSpPr>
            <a:spLocks noGrp="1"/>
          </p:cNvSpPr>
          <p:nvPr>
            <p:ph type="sldNum" sz="quarter" idx="15"/>
          </p:nvPr>
        </p:nvSpPr>
        <p:spPr/>
        <p:txBody>
          <a:bodyPr rtlCol="0"/>
          <a:lstStyle/>
          <a:p>
            <a:fld id="{641F2CB8-D678-433A-9C1C-01E962F86B6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E5ACFF4-3C4D-4C0E-B01F-7781259AE689}" type="datetimeFigureOut">
              <a:rPr lang="en-US" smtClean="0"/>
              <a:pPr/>
              <a:t>12/10/2020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41F2CB8-D678-433A-9C1C-01E962F86B6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5ACFF4-3C4D-4C0E-B01F-7781259AE689}" type="datetimeFigureOut">
              <a:rPr lang="en-US" smtClean="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1F2CB8-D678-433A-9C1C-01E962F86B6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E5ACFF4-3C4D-4C0E-B01F-7781259AE689}" type="datetimeFigureOut">
              <a:rPr lang="en-US" smtClean="0"/>
              <a:pPr/>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1F2CB8-D678-433A-9C1C-01E962F86B6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E5ACFF4-3C4D-4C0E-B01F-7781259AE689}" type="datetimeFigureOut">
              <a:rPr lang="en-US" smtClean="0"/>
              <a:pPr/>
              <a:t>12/10/2020</a:t>
            </a:fld>
            <a:endParaRPr lang="en-US" dirty="0"/>
          </a:p>
        </p:txBody>
      </p:sp>
      <p:sp>
        <p:nvSpPr>
          <p:cNvPr id="7" name="Slide Number Placeholder 6"/>
          <p:cNvSpPr>
            <a:spLocks noGrp="1"/>
          </p:cNvSpPr>
          <p:nvPr>
            <p:ph type="sldNum" sz="quarter" idx="11"/>
          </p:nvPr>
        </p:nvSpPr>
        <p:spPr/>
        <p:txBody>
          <a:bodyPr rtlCol="0"/>
          <a:lstStyle/>
          <a:p>
            <a:fld id="{641F2CB8-D678-433A-9C1C-01E962F86B6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ACFF4-3C4D-4C0E-B01F-7781259AE689}" type="datetimeFigureOut">
              <a:rPr lang="en-US" smtClean="0"/>
              <a:pPr/>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1F2CB8-D678-433A-9C1C-01E962F86B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E5ACFF4-3C4D-4C0E-B01F-7781259AE689}" type="datetimeFigureOut">
              <a:rPr lang="en-US" smtClean="0"/>
              <a:pPr/>
              <a:t>12/10/2020</a:t>
            </a:fld>
            <a:endParaRPr lang="en-US" dirty="0"/>
          </a:p>
        </p:txBody>
      </p:sp>
      <p:sp>
        <p:nvSpPr>
          <p:cNvPr id="22" name="Slide Number Placeholder 21"/>
          <p:cNvSpPr>
            <a:spLocks noGrp="1"/>
          </p:cNvSpPr>
          <p:nvPr>
            <p:ph type="sldNum" sz="quarter" idx="15"/>
          </p:nvPr>
        </p:nvSpPr>
        <p:spPr/>
        <p:txBody>
          <a:bodyPr rtlCol="0"/>
          <a:lstStyle/>
          <a:p>
            <a:fld id="{641F2CB8-D678-433A-9C1C-01E962F86B6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E5ACFF4-3C4D-4C0E-B01F-7781259AE689}" type="datetimeFigureOut">
              <a:rPr lang="en-US" smtClean="0"/>
              <a:pPr/>
              <a:t>12/10/2020</a:t>
            </a:fld>
            <a:endParaRPr lang="en-US" dirty="0"/>
          </a:p>
        </p:txBody>
      </p:sp>
      <p:sp>
        <p:nvSpPr>
          <p:cNvPr id="18" name="Slide Number Placeholder 17"/>
          <p:cNvSpPr>
            <a:spLocks noGrp="1"/>
          </p:cNvSpPr>
          <p:nvPr>
            <p:ph type="sldNum" sz="quarter" idx="11"/>
          </p:nvPr>
        </p:nvSpPr>
        <p:spPr/>
        <p:txBody>
          <a:bodyPr rtlCol="0"/>
          <a:lstStyle/>
          <a:p>
            <a:fld id="{641F2CB8-D678-433A-9C1C-01E962F86B6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E5ACFF4-3C4D-4C0E-B01F-7781259AE689}" type="datetimeFigureOut">
              <a:rPr lang="en-US" smtClean="0"/>
              <a:pPr/>
              <a:t>12/10/2020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41F2CB8-D678-433A-9C1C-01E962F86B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pPr algn="ct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
            </a:r>
            <a:br>
              <a:rPr lang="en-US" dirty="0" smtClean="0">
                <a:ln w="10541" cmpd="sng">
                  <a:solidFill>
                    <a:schemeClr val="accent1">
                      <a:shade val="88000"/>
                      <a:satMod val="110000"/>
                    </a:schemeClr>
                  </a:solidFill>
                  <a:prstDash val="solid"/>
                </a:ln>
                <a:solidFill>
                  <a:srgbClr val="FF0000"/>
                </a:solidFill>
              </a:rPr>
            </a:br>
            <a:r>
              <a:rPr lang="en-US" dirty="0" smtClean="0">
                <a:ln w="10541" cmpd="sng">
                  <a:solidFill>
                    <a:schemeClr val="accent1">
                      <a:shade val="88000"/>
                      <a:satMod val="110000"/>
                    </a:schemeClr>
                  </a:solidFill>
                  <a:prstDash val="solid"/>
                </a:ln>
                <a:solidFill>
                  <a:srgbClr val="FF0000"/>
                </a:solidFill>
              </a:rPr>
              <a:t>HAJEE KARUTHA ROWTHER HOWDIA COLLEGE</a:t>
            </a:r>
            <a:br>
              <a:rPr lang="en-US" dirty="0" smtClean="0">
                <a:ln w="10541" cmpd="sng">
                  <a:solidFill>
                    <a:schemeClr val="accent1">
                      <a:shade val="88000"/>
                      <a:satMod val="110000"/>
                    </a:schemeClr>
                  </a:solidFill>
                  <a:prstDash val="solid"/>
                </a:ln>
                <a:solidFill>
                  <a:srgbClr val="FF0000"/>
                </a:solidFill>
              </a:rPr>
            </a:br>
            <a:r>
              <a:rPr lang="en-IN" dirty="0" smtClean="0">
                <a:ln w="10541" cmpd="sng">
                  <a:solidFill>
                    <a:schemeClr val="accent1">
                      <a:shade val="88000"/>
                      <a:satMod val="110000"/>
                    </a:schemeClr>
                  </a:solidFill>
                  <a:prstDash val="solid"/>
                </a:ln>
                <a:solidFill>
                  <a:srgbClr val="FF0000"/>
                </a:solidFill>
              </a:rPr>
              <a:t> UTHAMAPALAYAM</a:t>
            </a:r>
            <a:br>
              <a:rPr lang="en-IN" dirty="0" smtClean="0">
                <a:ln w="10541" cmpd="sng">
                  <a:solidFill>
                    <a:schemeClr val="accent1">
                      <a:shade val="88000"/>
                      <a:satMod val="110000"/>
                    </a:schemeClr>
                  </a:solidFill>
                  <a:prstDash val="solid"/>
                </a:ln>
                <a:solidFill>
                  <a:srgbClr val="FF0000"/>
                </a:solidFill>
              </a:rPr>
            </a:br>
            <a:r>
              <a:rPr lang="en-IN" dirty="0" smtClean="0">
                <a:ln w="11430"/>
                <a:solidFill>
                  <a:srgbClr val="FF0000"/>
                </a:solidFill>
                <a:effectLst>
                  <a:outerShdw blurRad="50800" dist="39000" dir="5460000" algn="tl">
                    <a:srgbClr val="000000">
                      <a:alpha val="38000"/>
                    </a:srgbClr>
                  </a:outerShdw>
                </a:effectLst>
              </a:rPr>
              <a:t/>
            </a:r>
            <a:br>
              <a:rPr lang="en-IN" dirty="0" smtClean="0">
                <a:ln w="11430"/>
                <a:solidFill>
                  <a:srgbClr val="FF0000"/>
                </a:solidFill>
                <a:effectLst>
                  <a:outerShdw blurRad="50800" dist="39000" dir="5460000" algn="tl">
                    <a:srgbClr val="000000">
                      <a:alpha val="38000"/>
                    </a:srgbClr>
                  </a:outerShdw>
                </a:effectLst>
              </a:rPr>
            </a:br>
            <a:r>
              <a:rPr lang="en-IN" dirty="0" smtClean="0">
                <a:ln w="11430"/>
                <a:solidFill>
                  <a:srgbClr val="FF0000"/>
                </a:solidFill>
                <a:effectLst>
                  <a:outerShdw blurRad="50800" dist="39000" dir="5460000" algn="tl">
                    <a:srgbClr val="000000">
                      <a:alpha val="38000"/>
                    </a:srgbClr>
                  </a:outerShdw>
                </a:effectLst>
              </a:rPr>
              <a:t/>
            </a:r>
            <a:br>
              <a:rPr lang="en-IN" dirty="0" smtClean="0">
                <a:ln w="11430"/>
                <a:solidFill>
                  <a:srgbClr val="FF0000"/>
                </a:solidFill>
                <a:effectLst>
                  <a:outerShdw blurRad="50800" dist="39000" dir="5460000" algn="tl">
                    <a:srgbClr val="000000">
                      <a:alpha val="38000"/>
                    </a:srgbClr>
                  </a:outerShdw>
                </a:effectLst>
              </a:rPr>
            </a:br>
            <a:r>
              <a:rPr lang="en-IN" dirty="0" smtClean="0">
                <a:ln w="11430"/>
                <a:solidFill>
                  <a:srgbClr val="FF0000"/>
                </a:solidFill>
                <a:effectLst>
                  <a:outerShdw blurRad="50800" dist="39000" dir="5460000" algn="tl">
                    <a:srgbClr val="000000">
                      <a:alpha val="38000"/>
                    </a:srgbClr>
                  </a:outerShdw>
                </a:effectLst>
              </a:rPr>
              <a:t/>
            </a:r>
            <a:br>
              <a:rPr lang="en-IN" dirty="0" smtClean="0">
                <a:ln w="11430"/>
                <a:solidFill>
                  <a:srgbClr val="FF0000"/>
                </a:solidFill>
                <a:effectLst>
                  <a:outerShdw blurRad="50800" dist="39000" dir="5460000" algn="tl">
                    <a:srgbClr val="000000">
                      <a:alpha val="38000"/>
                    </a:srgbClr>
                  </a:outerShdw>
                </a:effectLst>
              </a:rPr>
            </a:br>
            <a:r>
              <a:rPr lang="en-IN" dirty="0" smtClean="0">
                <a:ln w="11430"/>
                <a:solidFill>
                  <a:srgbClr val="FF0000"/>
                </a:solidFill>
                <a:effectLst>
                  <a:outerShdw blurRad="50800" dist="39000" dir="5460000" algn="tl">
                    <a:srgbClr val="000000">
                      <a:alpha val="38000"/>
                    </a:srgbClr>
                  </a:outerShdw>
                </a:effectLst>
              </a:rPr>
              <a:t/>
            </a:r>
            <a:br>
              <a:rPr lang="en-IN" dirty="0" smtClean="0">
                <a:ln w="11430"/>
                <a:solidFill>
                  <a:srgbClr val="FF0000"/>
                </a:solidFill>
                <a:effectLst>
                  <a:outerShdw blurRad="50800" dist="39000" dir="5460000" algn="tl">
                    <a:srgbClr val="000000">
                      <a:alpha val="38000"/>
                    </a:srgbClr>
                  </a:outerShdw>
                </a:effectLst>
              </a:rPr>
            </a:br>
            <a:r>
              <a:rPr lang="en-IN" dirty="0" smtClean="0">
                <a:ln w="10541" cmpd="sng">
                  <a:solidFill>
                    <a:schemeClr val="accent1">
                      <a:shade val="88000"/>
                      <a:satMod val="110000"/>
                    </a:schemeClr>
                  </a:solidFill>
                  <a:prstDash val="solid"/>
                </a:ln>
                <a:solidFill>
                  <a:srgbClr val="FF0000"/>
                </a:solidFill>
              </a:rPr>
              <a:t>DEPARTMENT OF BIOCHEMISTRY</a:t>
            </a:r>
            <a:r>
              <a:rPr lang="en-US" dirty="0" smtClean="0">
                <a:ln w="11430"/>
                <a:solidFill>
                  <a:srgbClr val="FF0000"/>
                </a:solidFill>
                <a:effectLst>
                  <a:outerShdw blurRad="50800" dist="39000" dir="5460000" algn="tl">
                    <a:srgbClr val="000000">
                      <a:alpha val="38000"/>
                    </a:srgbClr>
                  </a:outerShdw>
                </a:effectLst>
              </a:rPr>
              <a:t/>
            </a:r>
            <a:br>
              <a:rPr lang="en-US" dirty="0" smtClean="0">
                <a:ln w="11430"/>
                <a:solidFill>
                  <a:srgbClr val="FF0000"/>
                </a:solidFill>
                <a:effectLst>
                  <a:outerShdw blurRad="50800" dist="39000" dir="5460000" algn="tl">
                    <a:srgbClr val="000000">
                      <a:alpha val="38000"/>
                    </a:srgbClr>
                  </a:outerShdw>
                </a:effectLst>
              </a:rPr>
            </a:b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NAME: </a:t>
            </a:r>
            <a: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V.VALAVANTHAL	</a:t>
            </a:r>
            <a:b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br>
            <a: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STAFF CODE: TNMK021SFT145 </a:t>
            </a:r>
            <a:b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br>
            <a: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COURSE NAME: PLANT BIOCHEMISTRY</a:t>
            </a:r>
            <a:b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br>
            <a: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COURSE CODE: 17UBCC62</a:t>
            </a:r>
            <a:b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br>
            <a:r>
              <a:rPr lang="en-US"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TOPIC: </a:t>
            </a:r>
            <a:r>
              <a:rPr lang="en-IN" sz="2200" cap="all"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Cambria" pitchFamily="18" charset="0"/>
              </a:rPr>
              <a:t>PHOTOSYNTHESIS</a:t>
            </a:r>
            <a:r>
              <a:rPr lang="en-US" sz="2200" dirty="0" smtClean="0">
                <a:solidFill>
                  <a:srgbClr val="002060"/>
                </a:solidFill>
              </a:rPr>
              <a:t/>
            </a:r>
            <a:br>
              <a:rPr lang="en-US" sz="2200" dirty="0" smtClean="0">
                <a:solidFill>
                  <a:srgbClr val="002060"/>
                </a:solidFill>
              </a:rPr>
            </a:br>
            <a:r>
              <a:rPr lang="en-US" dirty="0" smtClean="0"/>
              <a:t/>
            </a:r>
            <a:br>
              <a:rPr lang="en-US" dirty="0" smtClean="0"/>
            </a:br>
            <a:endParaRPr lang="en-US" dirty="0"/>
          </a:p>
        </p:txBody>
      </p:sp>
      <p:pic>
        <p:nvPicPr>
          <p:cNvPr id="4" name="Picture 3" descr="D:\kamal\Work shop 27-3-09 at HKRHC\emblem.jpg"/>
          <p:cNvPicPr/>
          <p:nvPr/>
        </p:nvPicPr>
        <p:blipFill>
          <a:blip r:embed="rId2" cstate="print"/>
          <a:srcRect/>
          <a:stretch>
            <a:fillRect/>
          </a:stretch>
        </p:blipFill>
        <p:spPr bwMode="auto">
          <a:xfrm>
            <a:off x="4038600" y="2209800"/>
            <a:ext cx="1520055" cy="125226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688848"/>
            <a:ext cx="8305800" cy="6169152"/>
          </a:xfrm>
        </p:spPr>
        <p:txBody>
          <a:bodyPr>
            <a:normAutofit/>
          </a:bodyPr>
          <a:lstStyle/>
          <a:p>
            <a:r>
              <a:rPr lang="en-US" dirty="0" smtClean="0">
                <a:latin typeface="Aharoni" pitchFamily="2" charset="-79"/>
                <a:cs typeface="Aharoni" pitchFamily="2" charset="-79"/>
              </a:rPr>
              <a:t>Chlorophyll  perform photosynthesis</a:t>
            </a:r>
          </a:p>
          <a:p>
            <a:r>
              <a:rPr lang="en-US" dirty="0" smtClean="0">
                <a:latin typeface="Aharoni" pitchFamily="2" charset="-79"/>
                <a:cs typeface="Aharoni" pitchFamily="2" charset="-79"/>
              </a:rPr>
              <a:t>Molecular formula C</a:t>
            </a:r>
            <a:r>
              <a:rPr lang="en-US" sz="2000" dirty="0" smtClean="0">
                <a:latin typeface="Aharoni" pitchFamily="2" charset="-79"/>
                <a:cs typeface="Aharoni" pitchFamily="2" charset="-79"/>
              </a:rPr>
              <a:t>55</a:t>
            </a:r>
            <a:r>
              <a:rPr lang="en-US" dirty="0" smtClean="0">
                <a:latin typeface="Aharoni" pitchFamily="2" charset="-79"/>
                <a:cs typeface="Aharoni" pitchFamily="2" charset="-79"/>
              </a:rPr>
              <a:t>H</a:t>
            </a:r>
            <a:r>
              <a:rPr lang="en-US" sz="2000" dirty="0" smtClean="0">
                <a:latin typeface="Aharoni" pitchFamily="2" charset="-79"/>
                <a:cs typeface="Aharoni" pitchFamily="2" charset="-79"/>
              </a:rPr>
              <a:t>70</a:t>
            </a:r>
            <a:r>
              <a:rPr lang="en-US" dirty="0" smtClean="0">
                <a:latin typeface="Aharoni" pitchFamily="2" charset="-79"/>
                <a:cs typeface="Aharoni" pitchFamily="2" charset="-79"/>
              </a:rPr>
              <a:t>O</a:t>
            </a:r>
            <a:r>
              <a:rPr lang="en-US" sz="2000" dirty="0" smtClean="0">
                <a:latin typeface="Aharoni" pitchFamily="2" charset="-79"/>
                <a:cs typeface="Aharoni" pitchFamily="2" charset="-79"/>
              </a:rPr>
              <a:t>6</a:t>
            </a:r>
            <a:r>
              <a:rPr lang="en-US" dirty="0" smtClean="0">
                <a:latin typeface="Aharoni" pitchFamily="2" charset="-79"/>
                <a:cs typeface="Aharoni" pitchFamily="2" charset="-79"/>
              </a:rPr>
              <a:t>N</a:t>
            </a:r>
            <a:r>
              <a:rPr lang="en-US" sz="2000" dirty="0" smtClean="0">
                <a:latin typeface="Aharoni" pitchFamily="2" charset="-79"/>
                <a:cs typeface="Aharoni" pitchFamily="2" charset="-79"/>
              </a:rPr>
              <a:t>4</a:t>
            </a:r>
            <a:r>
              <a:rPr lang="en-US" dirty="0" smtClean="0">
                <a:latin typeface="Aharoni" pitchFamily="2" charset="-79"/>
                <a:cs typeface="Aharoni" pitchFamily="2" charset="-79"/>
              </a:rPr>
              <a:t>Mg</a:t>
            </a:r>
          </a:p>
          <a:p>
            <a:r>
              <a:rPr lang="en-US" dirty="0" smtClean="0">
                <a:latin typeface="Aharoni" pitchFamily="2" charset="-79"/>
                <a:cs typeface="Aharoni" pitchFamily="2" charset="-79"/>
              </a:rPr>
              <a:t>It  pump H</a:t>
            </a:r>
            <a:r>
              <a:rPr lang="en-US" baseline="30000" dirty="0" smtClean="0">
                <a:latin typeface="Aharoni" pitchFamily="2" charset="-79"/>
                <a:cs typeface="Aharoni" pitchFamily="2" charset="-79"/>
              </a:rPr>
              <a:t>+  </a:t>
            </a:r>
            <a:r>
              <a:rPr lang="en-US" dirty="0" smtClean="0">
                <a:latin typeface="Aharoni" pitchFamily="2" charset="-79"/>
                <a:cs typeface="Aharoni" pitchFamily="2" charset="-79"/>
              </a:rPr>
              <a:t>ion across thylakoid membrane  set up ac chemiosmotic potential used in production of ATP to reduce NADP to NADPH which was universal agent used to reduce CO</a:t>
            </a:r>
            <a:r>
              <a:rPr lang="en-US" sz="1600" dirty="0" smtClean="0">
                <a:latin typeface="Aharoni" pitchFamily="2" charset="-79"/>
                <a:cs typeface="Aharoni" pitchFamily="2" charset="-79"/>
              </a:rPr>
              <a:t>2</a:t>
            </a:r>
            <a:endParaRPr lang="en-US" spc="-150" baseline="30000" dirty="0" smtClean="0">
              <a:latin typeface="Aharoni" pitchFamily="2" charset="-79"/>
              <a:cs typeface="Aharoni" pitchFamily="2" charset="-79"/>
            </a:endParaRPr>
          </a:p>
          <a:p>
            <a:r>
              <a:rPr lang="en-US" dirty="0" smtClean="0">
                <a:latin typeface="Aharoni" pitchFamily="2" charset="-79"/>
                <a:cs typeface="Aharoni" pitchFamily="2" charset="-79"/>
              </a:rPr>
              <a:t>Chlorophyll a absorbs a  wave length about </a:t>
            </a:r>
            <a:r>
              <a:rPr lang="en-US" sz="3200" dirty="0" smtClean="0">
                <a:latin typeface="Aharoni" pitchFamily="2" charset="-79"/>
                <a:cs typeface="Aharoni" pitchFamily="2" charset="-79"/>
              </a:rPr>
              <a:t>400-450</a:t>
            </a:r>
            <a:r>
              <a:rPr lang="en-US" dirty="0" smtClean="0">
                <a:latin typeface="Aharoni" pitchFamily="2" charset="-79"/>
                <a:cs typeface="Aharoni" pitchFamily="2" charset="-79"/>
              </a:rPr>
              <a:t>nm and at </a:t>
            </a:r>
            <a:r>
              <a:rPr lang="en-US" sz="3200" dirty="0" smtClean="0">
                <a:latin typeface="Aharoni" pitchFamily="2" charset="-79"/>
                <a:cs typeface="Aharoni" pitchFamily="2" charset="-79"/>
              </a:rPr>
              <a:t>650-700</a:t>
            </a:r>
            <a:r>
              <a:rPr lang="en-US" dirty="0" smtClean="0">
                <a:latin typeface="Aharoni" pitchFamily="2" charset="-79"/>
                <a:cs typeface="Aharoni" pitchFamily="2" charset="-79"/>
              </a:rPr>
              <a:t>nm </a:t>
            </a:r>
          </a:p>
          <a:p>
            <a:r>
              <a:rPr lang="en-US" dirty="0" smtClean="0">
                <a:latin typeface="Aharoni" pitchFamily="2" charset="-79"/>
                <a:cs typeface="Aharoni" pitchFamily="2" charset="-79"/>
              </a:rPr>
              <a:t>It passing the energized electron on to molecule</a:t>
            </a:r>
          </a:p>
          <a:p>
            <a:r>
              <a:rPr lang="en-US" dirty="0" smtClean="0">
                <a:latin typeface="Aharoni" pitchFamily="2" charset="-79"/>
                <a:cs typeface="Aharoni" pitchFamily="2" charset="-79"/>
              </a:rPr>
              <a:t>Chlorophyll b absorb a wave length about </a:t>
            </a:r>
            <a:r>
              <a:rPr lang="en-US" sz="3200" dirty="0" smtClean="0">
                <a:latin typeface="Aharoni" pitchFamily="2" charset="-79"/>
                <a:cs typeface="Aharoni" pitchFamily="2" charset="-79"/>
              </a:rPr>
              <a:t>450-500</a:t>
            </a:r>
            <a:r>
              <a:rPr lang="en-US" dirty="0" smtClean="0">
                <a:latin typeface="Aharoni" pitchFamily="2" charset="-79"/>
                <a:cs typeface="Aharoni" pitchFamily="2" charset="-79"/>
              </a:rPr>
              <a:t>nm and at </a:t>
            </a:r>
            <a:r>
              <a:rPr lang="en-US" sz="3200" dirty="0" smtClean="0">
                <a:latin typeface="Aharoni" pitchFamily="2" charset="-79"/>
                <a:cs typeface="Aharoni" pitchFamily="2" charset="-79"/>
              </a:rPr>
              <a:t>600-650</a:t>
            </a:r>
            <a:r>
              <a:rPr lang="en-US" dirty="0" smtClean="0">
                <a:latin typeface="Aharoni" pitchFamily="2" charset="-79"/>
                <a:cs typeface="Aharoni" pitchFamily="2" charset="-79"/>
              </a:rPr>
              <a:t>nm</a:t>
            </a:r>
          </a:p>
          <a:p>
            <a:endParaRPr lang="en-US" dirty="0"/>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762000"/>
            <a:ext cx="7467600" cy="5711952"/>
          </a:xfrm>
        </p:spPr>
        <p:txBody>
          <a:bodyPr/>
          <a:lstStyle/>
          <a:p>
            <a:r>
              <a:rPr lang="en-US" dirty="0" smtClean="0">
                <a:latin typeface="Aharoni" pitchFamily="2" charset="-79"/>
                <a:cs typeface="Aharoni" pitchFamily="2" charset="-79"/>
              </a:rPr>
              <a:t>Carotenoid cannot  transfer sunlight energy directly to the photosynthetic pathway so called as accessory pigment .they do not soluble in water.</a:t>
            </a:r>
          </a:p>
          <a:p>
            <a:r>
              <a:rPr lang="en-US" dirty="0" smtClean="0">
                <a:latin typeface="Aharoni" pitchFamily="2" charset="-79"/>
                <a:cs typeface="Aharoni" pitchFamily="2" charset="-79"/>
              </a:rPr>
              <a:t>It absorbs </a:t>
            </a:r>
            <a:r>
              <a:rPr lang="en-US" sz="3200" dirty="0" smtClean="0">
                <a:latin typeface="Aharoni" pitchFamily="2" charset="-79"/>
                <a:cs typeface="Aharoni" pitchFamily="2" charset="-79"/>
              </a:rPr>
              <a:t>460- 550</a:t>
            </a:r>
            <a:r>
              <a:rPr lang="en-US" dirty="0" smtClean="0">
                <a:latin typeface="Aharoni" pitchFamily="2" charset="-79"/>
                <a:cs typeface="Aharoni" pitchFamily="2" charset="-79"/>
              </a:rPr>
              <a:t>nm </a:t>
            </a:r>
          </a:p>
          <a:p>
            <a:r>
              <a:rPr lang="en-US" dirty="0" smtClean="0">
                <a:latin typeface="Aharoni" pitchFamily="2" charset="-79"/>
                <a:cs typeface="Aharoni" pitchFamily="2" charset="-79"/>
              </a:rPr>
              <a:t>Phycobilins are water soluble pigment  it present in a stoma of the chloroplast</a:t>
            </a:r>
          </a:p>
          <a:p>
            <a:r>
              <a:rPr lang="en-US" dirty="0" smtClean="0">
                <a:latin typeface="Aharoni" pitchFamily="2" charset="-79"/>
                <a:cs typeface="Aharoni" pitchFamily="2" charset="-79"/>
              </a:rPr>
              <a:t>Xanthophylls  also a accessory pigment .they do not absorb energy and it was fat soluble</a:t>
            </a:r>
          </a:p>
          <a:p>
            <a:r>
              <a:rPr lang="en-US" dirty="0" smtClean="0">
                <a:latin typeface="Aharoni" pitchFamily="2" charset="-79"/>
                <a:cs typeface="Aharoni" pitchFamily="2" charset="-79"/>
              </a:rPr>
              <a:t>Anthocyanin contain copper are stored in vacuole of a plant .it was fat soluble.</a:t>
            </a:r>
          </a:p>
          <a:p>
            <a:endParaRPr lang="en-US" dirty="0">
              <a:latin typeface="Aharoni" pitchFamily="2" charset="-79"/>
              <a:cs typeface="Aharoni" pitchFamily="2" charset="-79"/>
            </a:endParaRP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9mF7sqrPeu9963en6qREEWi.png"/>
          <p:cNvPicPr>
            <a:picLocks noChangeAspect="1"/>
          </p:cNvPicPr>
          <p:nvPr/>
        </p:nvPicPr>
        <p:blipFill>
          <a:blip r:embed="rId2"/>
          <a:stretch>
            <a:fillRect/>
          </a:stretch>
        </p:blipFill>
        <p:spPr>
          <a:xfrm>
            <a:off x="304800" y="554086"/>
            <a:ext cx="8305800" cy="5749828"/>
          </a:xfrm>
          <a:prstGeom prst="rect">
            <a:avLst/>
          </a:prstGeom>
        </p:spPr>
      </p:pic>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reaction</a:t>
            </a:r>
            <a:endParaRPr lang="en-US" dirty="0"/>
          </a:p>
        </p:txBody>
      </p:sp>
      <p:sp>
        <p:nvSpPr>
          <p:cNvPr id="3" name="Content Placeholder 2"/>
          <p:cNvSpPr>
            <a:spLocks noGrp="1"/>
          </p:cNvSpPr>
          <p:nvPr>
            <p:ph sz="quarter" idx="1"/>
          </p:nvPr>
        </p:nvSpPr>
        <p:spPr>
          <a:xfrm>
            <a:off x="457200" y="1600200"/>
            <a:ext cx="7696200" cy="4267200"/>
          </a:xfrm>
        </p:spPr>
        <p:txBody>
          <a:bodyPr>
            <a:normAutofit/>
          </a:bodyPr>
          <a:lstStyle/>
          <a:p>
            <a:r>
              <a:rPr lang="en-US" dirty="0" smtClean="0">
                <a:latin typeface="Aharoni" pitchFamily="2" charset="-79"/>
                <a:cs typeface="Aharoni" pitchFamily="2" charset="-79"/>
              </a:rPr>
              <a:t>The light dependent reaction occurs in the thylakoids in chloroplast, chlorophyll is required for the process .</a:t>
            </a:r>
          </a:p>
          <a:p>
            <a:r>
              <a:rPr lang="en-US" dirty="0" smtClean="0">
                <a:latin typeface="Aharoni" pitchFamily="2" charset="-79"/>
                <a:cs typeface="Aharoni" pitchFamily="2" charset="-79"/>
              </a:rPr>
              <a:t>The main purpose of light reaction is to generate organic energy molecule . Such as ATP and NADPH .</a:t>
            </a:r>
          </a:p>
          <a:p>
            <a:endParaRPr lang="en-US" dirty="0"/>
          </a:p>
        </p:txBody>
      </p:sp>
      <p:pic>
        <p:nvPicPr>
          <p:cNvPr id="4" name="Picture 3" descr="9.png"/>
          <p:cNvPicPr>
            <a:picLocks noChangeAspect="1"/>
          </p:cNvPicPr>
          <p:nvPr/>
        </p:nvPicPr>
        <p:blipFill>
          <a:blip r:embed="rId2"/>
          <a:srcRect b="5263"/>
          <a:stretch>
            <a:fillRect/>
          </a:stretch>
        </p:blipFill>
        <p:spPr>
          <a:xfrm>
            <a:off x="838200" y="3962400"/>
            <a:ext cx="7010400" cy="2743200"/>
          </a:xfrm>
          <a:prstGeom prst="rect">
            <a:avLst/>
          </a:prstGeom>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ETC</a:t>
            </a:r>
            <a:endParaRPr lang="en-US" dirty="0"/>
          </a:p>
        </p:txBody>
      </p:sp>
      <p:sp>
        <p:nvSpPr>
          <p:cNvPr id="3" name="Content Placeholder 2"/>
          <p:cNvSpPr>
            <a:spLocks noGrp="1"/>
          </p:cNvSpPr>
          <p:nvPr>
            <p:ph sz="quarter" idx="1"/>
          </p:nvPr>
        </p:nvSpPr>
        <p:spPr>
          <a:xfrm>
            <a:off x="457200" y="1600200"/>
            <a:ext cx="7696200" cy="4873752"/>
          </a:xfrm>
        </p:spPr>
        <p:txBody>
          <a:bodyPr>
            <a:normAutofit/>
          </a:bodyPr>
          <a:lstStyle/>
          <a:p>
            <a:r>
              <a:rPr lang="en-US" dirty="0" smtClean="0">
                <a:latin typeface="Aharoni" pitchFamily="2" charset="-79"/>
                <a:cs typeface="Aharoni" pitchFamily="2" charset="-79"/>
              </a:rPr>
              <a:t>When light fall on the plant chlorophyll absorb the red and blue segment in a white light and electron  in it get excited</a:t>
            </a:r>
          </a:p>
          <a:p>
            <a:r>
              <a:rPr lang="en-US" dirty="0" smtClean="0">
                <a:latin typeface="Aharoni" pitchFamily="2" charset="-79"/>
                <a:cs typeface="Aharoni" pitchFamily="2" charset="-79"/>
              </a:rPr>
              <a:t>It occur in the complex protein collectively called as photosystem .PS</a:t>
            </a:r>
            <a:r>
              <a:rPr lang="az-Cyrl-AZ" dirty="0" smtClean="0">
                <a:cs typeface="Aharoni" pitchFamily="2" charset="-79"/>
              </a:rPr>
              <a:t>І</a:t>
            </a:r>
            <a:r>
              <a:rPr lang="en-US" dirty="0" smtClean="0">
                <a:latin typeface="Aharoni" pitchFamily="2" charset="-79"/>
                <a:cs typeface="Aharoni" pitchFamily="2" charset="-79"/>
              </a:rPr>
              <a:t> and  PS</a:t>
            </a:r>
            <a:r>
              <a:rPr lang="az-Cyrl-AZ" dirty="0" smtClean="0">
                <a:cs typeface="Aharoni" pitchFamily="2" charset="-79"/>
              </a:rPr>
              <a:t>ІІ</a:t>
            </a:r>
            <a:r>
              <a:rPr lang="en-US" dirty="0" smtClean="0">
                <a:latin typeface="Aharoni" pitchFamily="2" charset="-79"/>
                <a:cs typeface="Aharoni" pitchFamily="2" charset="-79"/>
              </a:rPr>
              <a:t>.</a:t>
            </a:r>
          </a:p>
          <a:p>
            <a:r>
              <a:rPr lang="en-US" dirty="0" smtClean="0">
                <a:latin typeface="Aharoni" pitchFamily="2" charset="-79"/>
                <a:cs typeface="Aharoni" pitchFamily="2" charset="-79"/>
              </a:rPr>
              <a:t>Chlorophyll are excited give up the electron and to compensate for the loss of electron</a:t>
            </a:r>
          </a:p>
          <a:p>
            <a:r>
              <a:rPr lang="en-US" dirty="0" smtClean="0">
                <a:latin typeface="Aharoni" pitchFamily="2" charset="-79"/>
                <a:cs typeface="Aharoni" pitchFamily="2" charset="-79"/>
              </a:rPr>
              <a:t>Water split to release a four H</a:t>
            </a:r>
            <a:r>
              <a:rPr lang="en-US" baseline="30000" dirty="0" smtClean="0">
                <a:latin typeface="Aharoni" pitchFamily="2" charset="-79"/>
                <a:cs typeface="Aharoni" pitchFamily="2" charset="-79"/>
              </a:rPr>
              <a:t>+</a:t>
            </a:r>
            <a:r>
              <a:rPr lang="en-US" dirty="0" smtClean="0">
                <a:latin typeface="Aharoni" pitchFamily="2" charset="-79"/>
                <a:cs typeface="Aharoni" pitchFamily="2" charset="-79"/>
              </a:rPr>
              <a:t> ion and four electron and O2  </a:t>
            </a:r>
          </a:p>
          <a:p>
            <a:r>
              <a:rPr lang="en-US" dirty="0" smtClean="0">
                <a:latin typeface="Aharoni" pitchFamily="2" charset="-79"/>
                <a:cs typeface="Aharoni" pitchFamily="2" charset="-79"/>
              </a:rPr>
              <a:t>The  electron lost from PS</a:t>
            </a:r>
            <a:r>
              <a:rPr lang="az-Cyrl-AZ" dirty="0" smtClean="0">
                <a:cs typeface="Aharoni" pitchFamily="2" charset="-79"/>
              </a:rPr>
              <a:t>ІІ</a:t>
            </a:r>
            <a:r>
              <a:rPr lang="en-US" dirty="0" smtClean="0">
                <a:latin typeface="Aharoni" pitchFamily="2" charset="-79"/>
                <a:cs typeface="Aharoni" pitchFamily="2" charset="-79"/>
              </a:rPr>
              <a:t> enter into electron transport chain (ETC)</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iochemistry_Page_479_Image_0003.jpg"/>
          <p:cNvPicPr>
            <a:picLocks noGrp="1" noChangeAspect="1"/>
          </p:cNvPicPr>
          <p:nvPr>
            <p:ph sz="quarter" idx="1"/>
          </p:nvPr>
        </p:nvPicPr>
        <p:blipFill>
          <a:blip r:embed="rId2"/>
          <a:stretch>
            <a:fillRect/>
          </a:stretch>
        </p:blipFill>
        <p:spPr>
          <a:xfrm>
            <a:off x="228600" y="0"/>
            <a:ext cx="8534400" cy="6858000"/>
          </a:xfrm>
        </p:spPr>
      </p:pic>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photophosphorylation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Aharoni" pitchFamily="2" charset="-79"/>
                <a:cs typeface="Aharoni" pitchFamily="2" charset="-79"/>
              </a:rPr>
              <a:t>The  electron follow a different ,circular path and only ATP is produce (no NADPH)</a:t>
            </a:r>
          </a:p>
          <a:p>
            <a:r>
              <a:rPr lang="en-US" dirty="0" smtClean="0">
                <a:latin typeface="Aharoni" pitchFamily="2" charset="-79"/>
                <a:cs typeface="Aharoni" pitchFamily="2" charset="-79"/>
              </a:rPr>
              <a:t>The process occurs in the thylakoid and help of PS</a:t>
            </a:r>
            <a:r>
              <a:rPr lang="az-Cyrl-AZ" dirty="0" smtClean="0">
                <a:cs typeface="Aharoni" pitchFamily="2" charset="-79"/>
              </a:rPr>
              <a:t>І</a:t>
            </a:r>
            <a:r>
              <a:rPr lang="en-US" dirty="0" smtClean="0">
                <a:latin typeface="Aharoni" pitchFamily="2" charset="-79"/>
                <a:cs typeface="Aharoni" pitchFamily="2" charset="-79"/>
              </a:rPr>
              <a:t> and chlorophyll  P</a:t>
            </a:r>
            <a:r>
              <a:rPr lang="en-US" sz="3000" dirty="0" smtClean="0">
                <a:latin typeface="Aharoni" pitchFamily="2" charset="-79"/>
                <a:cs typeface="Aharoni" pitchFamily="2" charset="-79"/>
              </a:rPr>
              <a:t>700.</a:t>
            </a:r>
            <a:endParaRPr lang="en-US" dirty="0" smtClean="0">
              <a:latin typeface="Aharoni" pitchFamily="2" charset="-79"/>
              <a:cs typeface="Aharoni" pitchFamily="2" charset="-79"/>
            </a:endParaRPr>
          </a:p>
          <a:p>
            <a:r>
              <a:rPr lang="en-US" dirty="0" smtClean="0">
                <a:latin typeface="Aharoni" pitchFamily="2" charset="-79"/>
                <a:cs typeface="Aharoni" pitchFamily="2" charset="-79"/>
              </a:rPr>
              <a:t>The H</a:t>
            </a:r>
            <a:r>
              <a:rPr lang="en-US" baseline="30000" dirty="0" smtClean="0">
                <a:latin typeface="Aharoni" pitchFamily="2" charset="-79"/>
                <a:cs typeface="Aharoni" pitchFamily="2" charset="-79"/>
              </a:rPr>
              <a:t>+</a:t>
            </a:r>
            <a:r>
              <a:rPr lang="en-US" dirty="0" smtClean="0">
                <a:latin typeface="Aharoni" pitchFamily="2" charset="-79"/>
                <a:cs typeface="Aharoni" pitchFamily="2" charset="-79"/>
              </a:rPr>
              <a:t> ion buildup inside the lumen creates positive gradient in the presence of ATP synthetase. H</a:t>
            </a:r>
            <a:r>
              <a:rPr lang="en-US" baseline="30000" dirty="0" smtClean="0">
                <a:latin typeface="Aharoni" pitchFamily="2" charset="-79"/>
                <a:cs typeface="Aharoni" pitchFamily="2" charset="-79"/>
              </a:rPr>
              <a:t>+ </a:t>
            </a:r>
            <a:r>
              <a:rPr lang="en-US" dirty="0" smtClean="0">
                <a:latin typeface="Aharoni" pitchFamily="2" charset="-79"/>
                <a:cs typeface="Aharoni" pitchFamily="2" charset="-79"/>
              </a:rPr>
              <a:t>ion combine with ADP to form ATP.</a:t>
            </a:r>
          </a:p>
          <a:p>
            <a:r>
              <a:rPr lang="en-US" dirty="0" smtClean="0">
                <a:latin typeface="Aharoni" pitchFamily="2" charset="-79"/>
                <a:cs typeface="Aharoni" pitchFamily="2" charset="-79"/>
              </a:rPr>
              <a:t>Electron transfer back to P</a:t>
            </a:r>
            <a:r>
              <a:rPr lang="en-US" sz="3000" dirty="0" smtClean="0">
                <a:latin typeface="Aharoni" pitchFamily="2" charset="-79"/>
                <a:cs typeface="Aharoni" pitchFamily="2" charset="-79"/>
              </a:rPr>
              <a:t>700</a:t>
            </a:r>
            <a:r>
              <a:rPr lang="en-US" dirty="0" smtClean="0">
                <a:latin typeface="Aharoni" pitchFamily="2" charset="-79"/>
                <a:cs typeface="Aharoni" pitchFamily="2" charset="-79"/>
              </a:rPr>
              <a:t> moving to NADP from the electron acceptor  in the downward  due to formation of ATP</a:t>
            </a:r>
          </a:p>
          <a:p>
            <a:pPr>
              <a:buNone/>
            </a:pPr>
            <a:endParaRPr lang="en-US" dirty="0" smtClean="0">
              <a:latin typeface="Aharoni" pitchFamily="2" charset="-79"/>
              <a:cs typeface="Aharoni" pitchFamily="2" charset="-79"/>
            </a:endParaRPr>
          </a:p>
          <a:p>
            <a:pPr>
              <a:buNone/>
            </a:pPr>
            <a:endParaRPr lang="en-US" dirty="0" smtClean="0">
              <a:latin typeface="Aharoni" pitchFamily="2" charset="-79"/>
              <a:cs typeface="Aharoni" pitchFamily="2" charset="-79"/>
            </a:endParaRPr>
          </a:p>
          <a:p>
            <a:pPr>
              <a:buNone/>
            </a:pPr>
            <a:r>
              <a:rPr lang="en-US" dirty="0" smtClean="0">
                <a:latin typeface="Aharoni" pitchFamily="2" charset="-79"/>
                <a:cs typeface="Aharoni" pitchFamily="2" charset="-79"/>
              </a:rPr>
              <a:t> 2H</a:t>
            </a:r>
            <a:r>
              <a:rPr lang="en-US" sz="1600" dirty="0" smtClean="0">
                <a:latin typeface="Aharoni" pitchFamily="2" charset="-79"/>
                <a:cs typeface="Aharoni" pitchFamily="2" charset="-79"/>
              </a:rPr>
              <a:t>2</a:t>
            </a:r>
            <a:r>
              <a:rPr lang="en-US" dirty="0" smtClean="0">
                <a:latin typeface="Aharoni" pitchFamily="2" charset="-79"/>
                <a:cs typeface="Aharoni" pitchFamily="2" charset="-79"/>
              </a:rPr>
              <a:t>0+2NADP+3ADP+3PI → 2NADPH+3ATP+O</a:t>
            </a:r>
            <a:r>
              <a:rPr lang="en-US" sz="1800" dirty="0" smtClean="0">
                <a:latin typeface="Aharoni" pitchFamily="2" charset="-79"/>
                <a:cs typeface="Aharoni" pitchFamily="2" charset="-79"/>
              </a:rPr>
              <a:t>2</a:t>
            </a:r>
            <a:endParaRPr lang="en-US" dirty="0">
              <a:latin typeface="Aharoni" pitchFamily="2" charset="-79"/>
              <a:cs typeface="Aharoni" pitchFamily="2" charset="-79"/>
            </a:endParaRPr>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png"/>
          <p:cNvPicPr>
            <a:picLocks noGrp="1" noChangeAspect="1"/>
          </p:cNvPicPr>
          <p:nvPr>
            <p:ph sz="quarter" idx="1"/>
          </p:nvPr>
        </p:nvPicPr>
        <p:blipFill>
          <a:blip r:embed="rId2"/>
          <a:stretch>
            <a:fillRect/>
          </a:stretch>
        </p:blipFill>
        <p:spPr>
          <a:xfrm>
            <a:off x="152400" y="457200"/>
            <a:ext cx="8534400" cy="6172200"/>
          </a:xfrm>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cyclic photophosphorylation</a:t>
            </a:r>
            <a:endParaRPr lang="en-US" dirty="0"/>
          </a:p>
        </p:txBody>
      </p:sp>
      <p:sp>
        <p:nvSpPr>
          <p:cNvPr id="3" name="Content Placeholder 2"/>
          <p:cNvSpPr>
            <a:spLocks noGrp="1"/>
          </p:cNvSpPr>
          <p:nvPr>
            <p:ph sz="quarter" idx="1"/>
          </p:nvPr>
        </p:nvSpPr>
        <p:spPr/>
        <p:txBody>
          <a:bodyPr/>
          <a:lstStyle/>
          <a:p>
            <a:pPr marL="457200" indent="-457200">
              <a:buFont typeface="Courier New" pitchFamily="49" charset="0"/>
              <a:buChar char="o"/>
            </a:pPr>
            <a:r>
              <a:rPr lang="en-US" dirty="0" smtClean="0">
                <a:latin typeface="Aharoni" pitchFamily="2" charset="-79"/>
                <a:cs typeface="Aharoni" pitchFamily="2" charset="-79"/>
              </a:rPr>
              <a:t>The electron released by P</a:t>
            </a:r>
            <a:r>
              <a:rPr lang="en-US" sz="2800" dirty="0" smtClean="0">
                <a:latin typeface="Aharoni" pitchFamily="2" charset="-79"/>
                <a:cs typeface="Aharoni" pitchFamily="2" charset="-79"/>
              </a:rPr>
              <a:t>700</a:t>
            </a:r>
            <a:r>
              <a:rPr lang="en-US" dirty="0" smtClean="0">
                <a:latin typeface="Aharoni" pitchFamily="2" charset="-79"/>
                <a:cs typeface="Aharoni" pitchFamily="2" charset="-79"/>
              </a:rPr>
              <a:t> are carried by primary acceptor and passed to NADP </a:t>
            </a:r>
          </a:p>
          <a:p>
            <a:pPr>
              <a:buFont typeface="Courier New" pitchFamily="49" charset="0"/>
              <a:buChar char="o"/>
            </a:pPr>
            <a:r>
              <a:rPr lang="en-US" dirty="0" smtClean="0">
                <a:latin typeface="Aharoni" pitchFamily="2" charset="-79"/>
                <a:cs typeface="Aharoni" pitchFamily="2" charset="-79"/>
              </a:rPr>
              <a:t> Electron combine with H</a:t>
            </a:r>
            <a:r>
              <a:rPr lang="en-US" baseline="30000" dirty="0" smtClean="0">
                <a:latin typeface="Aharoni" pitchFamily="2" charset="-79"/>
                <a:cs typeface="Aharoni" pitchFamily="2" charset="-79"/>
              </a:rPr>
              <a:t>+</a:t>
            </a:r>
            <a:r>
              <a:rPr lang="en-US" dirty="0" smtClean="0">
                <a:latin typeface="Aharoni" pitchFamily="2" charset="-79"/>
                <a:cs typeface="Aharoni" pitchFamily="2" charset="-79"/>
              </a:rPr>
              <a:t> and split  by water          molecule to reduce NADP to NADPH </a:t>
            </a:r>
          </a:p>
          <a:p>
            <a:pPr>
              <a:buFont typeface="Courier New" pitchFamily="49" charset="0"/>
              <a:buChar char="o"/>
            </a:pPr>
            <a:r>
              <a:rPr lang="en-US" dirty="0" smtClean="0">
                <a:latin typeface="Aharoni" pitchFamily="2" charset="-79"/>
                <a:cs typeface="Aharoni" pitchFamily="2" charset="-79"/>
              </a:rPr>
              <a:t> the lost electron by P</a:t>
            </a:r>
            <a:r>
              <a:rPr lang="en-US" sz="3200" dirty="0" smtClean="0">
                <a:latin typeface="Aharoni" pitchFamily="2" charset="-79"/>
                <a:cs typeface="Aharoni" pitchFamily="2" charset="-79"/>
              </a:rPr>
              <a:t>680</a:t>
            </a:r>
            <a:r>
              <a:rPr lang="en-US" dirty="0" smtClean="0">
                <a:latin typeface="Aharoni" pitchFamily="2" charset="-79"/>
                <a:cs typeface="Aharoni" pitchFamily="2" charset="-79"/>
              </a:rPr>
              <a:t> photosystem</a:t>
            </a:r>
            <a:r>
              <a:rPr lang="az-Cyrl-AZ" dirty="0" smtClean="0">
                <a:cs typeface="Aharoni" pitchFamily="2" charset="-79"/>
              </a:rPr>
              <a:t>ІІ</a:t>
            </a:r>
            <a:r>
              <a:rPr lang="en-US" dirty="0" smtClean="0">
                <a:latin typeface="Aharoni" pitchFamily="2" charset="-79"/>
                <a:cs typeface="Aharoni" pitchFamily="2" charset="-79"/>
              </a:rPr>
              <a:t> are occupied by the P</a:t>
            </a:r>
            <a:r>
              <a:rPr lang="en-US" sz="3200" dirty="0" smtClean="0">
                <a:latin typeface="Aharoni" pitchFamily="2" charset="-79"/>
                <a:cs typeface="Aharoni" pitchFamily="2" charset="-79"/>
              </a:rPr>
              <a:t>700</a:t>
            </a:r>
            <a:r>
              <a:rPr lang="en-US" dirty="0" smtClean="0">
                <a:latin typeface="Aharoni" pitchFamily="2" charset="-79"/>
                <a:cs typeface="Aharoni" pitchFamily="2" charset="-79"/>
              </a:rPr>
              <a:t> of PS</a:t>
            </a:r>
            <a:r>
              <a:rPr lang="az-Cyrl-AZ" dirty="0" smtClean="0">
                <a:cs typeface="Aharoni" pitchFamily="2" charset="-79"/>
              </a:rPr>
              <a:t>І</a:t>
            </a:r>
            <a:r>
              <a:rPr lang="en-US" dirty="0" smtClean="0">
                <a:latin typeface="Aharoni" pitchFamily="2" charset="-79"/>
                <a:cs typeface="Aharoni" pitchFamily="2" charset="-79"/>
              </a:rPr>
              <a:t> and is not return back to P</a:t>
            </a:r>
            <a:r>
              <a:rPr lang="en-US" sz="3200" dirty="0" smtClean="0">
                <a:latin typeface="Aharoni" pitchFamily="2" charset="-79"/>
                <a:cs typeface="Aharoni" pitchFamily="2" charset="-79"/>
              </a:rPr>
              <a:t>680</a:t>
            </a:r>
            <a:r>
              <a:rPr lang="en-US" dirty="0" smtClean="0">
                <a:latin typeface="Aharoni" pitchFamily="2" charset="-79"/>
                <a:cs typeface="Aharoni" pitchFamily="2" charset="-79"/>
              </a:rPr>
              <a:t> so is called non cyclic phosphorylation</a:t>
            </a:r>
          </a:p>
        </p:txBody>
      </p:sp>
    </p:spTree>
  </p:cSld>
  <p:clrMapOvr>
    <a:masterClrMapping/>
  </p:clrMapOvr>
  <p:transition>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010400" cy="1143000"/>
          </a:xfrm>
        </p:spPr>
        <p:txBody>
          <a:bodyPr>
            <a:normAutofit fontScale="90000"/>
          </a:bodyPr>
          <a:lstStyle/>
          <a:p>
            <a:pPr algn="ctr"/>
            <a:r>
              <a:rPr lang="en-US" b="1" dirty="0" smtClean="0"/>
              <a:t/>
            </a:r>
            <a:br>
              <a:rPr lang="en-US" b="1" dirty="0" smtClean="0"/>
            </a:br>
            <a:r>
              <a:rPr lang="en-US" b="1" dirty="0" smtClean="0"/>
              <a:t/>
            </a:r>
            <a:br>
              <a:rPr lang="en-US" b="1" dirty="0" smtClean="0"/>
            </a:br>
            <a:r>
              <a:rPr lang="en-US" b="1" dirty="0" smtClean="0"/>
              <a:t>Photosynthesis</a:t>
            </a:r>
            <a:br>
              <a:rPr lang="en-US" b="1" dirty="0" smtClean="0"/>
            </a:br>
            <a:endParaRPr lang="en-US" b="1" dirty="0"/>
          </a:p>
        </p:txBody>
      </p:sp>
      <p:sp>
        <p:nvSpPr>
          <p:cNvPr id="3" name="Content Placeholder 2"/>
          <p:cNvSpPr>
            <a:spLocks noGrp="1"/>
          </p:cNvSpPr>
          <p:nvPr>
            <p:ph sz="quarter" idx="1"/>
          </p:nvPr>
        </p:nvSpPr>
        <p:spPr>
          <a:xfrm>
            <a:off x="1676400" y="1828800"/>
            <a:ext cx="6705600" cy="4645152"/>
          </a:xfrm>
        </p:spPr>
        <p:txBody>
          <a:bodyPr>
            <a:normAutofit/>
          </a:bodyPr>
          <a:lstStyle/>
          <a:p>
            <a:pPr>
              <a:buFont typeface="Wingdings" pitchFamily="2" charset="2"/>
              <a:buChar char="Ø"/>
            </a:pPr>
            <a:r>
              <a:rPr lang="en-US" sz="1800" dirty="0" smtClean="0">
                <a:solidFill>
                  <a:schemeClr val="tx2">
                    <a:lumMod val="50000"/>
                  </a:schemeClr>
                </a:solidFill>
                <a:latin typeface="Aharoni" pitchFamily="2" charset="-79"/>
                <a:cs typeface="Aharoni" pitchFamily="2" charset="-79"/>
              </a:rPr>
              <a:t>Photosynthesis process</a:t>
            </a:r>
          </a:p>
          <a:p>
            <a:pPr>
              <a:buFont typeface="Wingdings" pitchFamily="2" charset="2"/>
              <a:buChar char="Ø"/>
            </a:pPr>
            <a:r>
              <a:rPr lang="en-US" sz="1800" dirty="0" smtClean="0">
                <a:solidFill>
                  <a:schemeClr val="tx2">
                    <a:lumMod val="50000"/>
                  </a:schemeClr>
                </a:solidFill>
                <a:latin typeface="Aharoni" pitchFamily="2" charset="-79"/>
                <a:cs typeface="Aharoni" pitchFamily="2" charset="-79"/>
              </a:rPr>
              <a:t>Photosynthetic apparatus</a:t>
            </a:r>
          </a:p>
          <a:p>
            <a:pPr>
              <a:buFont typeface="Wingdings" pitchFamily="2" charset="2"/>
              <a:buChar char="Ø"/>
            </a:pPr>
            <a:r>
              <a:rPr lang="en-US" sz="1800" dirty="0" smtClean="0">
                <a:solidFill>
                  <a:schemeClr val="tx2">
                    <a:lumMod val="50000"/>
                  </a:schemeClr>
                </a:solidFill>
                <a:latin typeface="Aharoni" pitchFamily="2" charset="-79"/>
                <a:cs typeface="Aharoni" pitchFamily="2" charset="-79"/>
              </a:rPr>
              <a:t>Photosynthetic pigment</a:t>
            </a:r>
          </a:p>
          <a:p>
            <a:pPr>
              <a:buFont typeface="Wingdings" pitchFamily="2" charset="2"/>
              <a:buChar char="Ø"/>
            </a:pPr>
            <a:r>
              <a:rPr lang="en-US" sz="1800" dirty="0" smtClean="0">
                <a:solidFill>
                  <a:schemeClr val="tx2">
                    <a:lumMod val="50000"/>
                  </a:schemeClr>
                </a:solidFill>
                <a:latin typeface="Aharoni" pitchFamily="2" charset="-79"/>
                <a:cs typeface="Aharoni" pitchFamily="2" charset="-79"/>
              </a:rPr>
              <a:t>Light photosynthetic reaction </a:t>
            </a:r>
          </a:p>
          <a:p>
            <a:pPr>
              <a:buFont typeface="Wingdings" pitchFamily="2" charset="2"/>
              <a:buChar char="Ø"/>
            </a:pPr>
            <a:r>
              <a:rPr lang="en-US" sz="1800" dirty="0" smtClean="0">
                <a:solidFill>
                  <a:schemeClr val="tx2">
                    <a:lumMod val="50000"/>
                  </a:schemeClr>
                </a:solidFill>
                <a:latin typeface="Aharoni" pitchFamily="2" charset="-79"/>
                <a:cs typeface="Aharoni" pitchFamily="2" charset="-79"/>
              </a:rPr>
              <a:t>Dark photosynthetic reaction</a:t>
            </a:r>
            <a:endParaRPr lang="en-US" sz="1800" dirty="0">
              <a:solidFill>
                <a:schemeClr val="tx2">
                  <a:lumMod val="50000"/>
                </a:schemeClr>
              </a:solidFill>
              <a:latin typeface="Aharoni" pitchFamily="2" charset="-79"/>
              <a:cs typeface="Aharoni" pitchFamily="2" charset="-79"/>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Dark reaction</a:t>
            </a:r>
            <a:endParaRPr lang="en-US" dirty="0"/>
          </a:p>
        </p:txBody>
      </p:sp>
      <p:sp>
        <p:nvSpPr>
          <p:cNvPr id="3" name="Content Placeholder 2"/>
          <p:cNvSpPr>
            <a:spLocks noGrp="1"/>
          </p:cNvSpPr>
          <p:nvPr>
            <p:ph sz="quarter" idx="1"/>
          </p:nvPr>
        </p:nvSpPr>
        <p:spPr/>
        <p:txBody>
          <a:bodyPr/>
          <a:lstStyle/>
          <a:p>
            <a:r>
              <a:rPr lang="en-US" dirty="0" smtClean="0">
                <a:latin typeface="Aharoni" pitchFamily="2" charset="-79"/>
                <a:cs typeface="Aharoni" pitchFamily="2" charset="-79"/>
              </a:rPr>
              <a:t>Light independent reaction do not directly require light , but require NADPH and ATP produced by light reaction to produce glucose</a:t>
            </a:r>
          </a:p>
          <a:p>
            <a:r>
              <a:rPr lang="en-US" dirty="0" smtClean="0">
                <a:latin typeface="Aharoni" pitchFamily="2" charset="-79"/>
                <a:cs typeface="Aharoni" pitchFamily="2" charset="-79"/>
              </a:rPr>
              <a:t>It also called the Calvin cycle and occur in stroma and Co2 was absorb it</a:t>
            </a:r>
          </a:p>
          <a:p>
            <a:r>
              <a:rPr lang="en-US" dirty="0" smtClean="0">
                <a:latin typeface="Aharoni" pitchFamily="2" charset="-79"/>
                <a:cs typeface="Aharoni" pitchFamily="2" charset="-79"/>
              </a:rPr>
              <a:t> Co2 enter in the Calvin cycle it combine with ribulose biphosphate or RuBp to produce </a:t>
            </a:r>
            <a:r>
              <a:rPr lang="en-US" sz="3200" dirty="0" smtClean="0">
                <a:latin typeface="Aharoni" pitchFamily="2" charset="-79"/>
                <a:cs typeface="Aharoni" pitchFamily="2" charset="-79"/>
              </a:rPr>
              <a:t>3 </a:t>
            </a:r>
            <a:r>
              <a:rPr lang="en-US" dirty="0" smtClean="0">
                <a:latin typeface="Aharoni" pitchFamily="2" charset="-79"/>
                <a:cs typeface="Aharoni" pitchFamily="2" charset="-79"/>
              </a:rPr>
              <a:t>carbon molecule and </a:t>
            </a:r>
            <a:r>
              <a:rPr lang="en-US" sz="3200" dirty="0" smtClean="0">
                <a:latin typeface="Aharoni" pitchFamily="2" charset="-79"/>
                <a:cs typeface="Aharoni" pitchFamily="2" charset="-79"/>
              </a:rPr>
              <a:t>3</a:t>
            </a:r>
            <a:r>
              <a:rPr lang="en-US" dirty="0" smtClean="0">
                <a:latin typeface="Aharoni" pitchFamily="2" charset="-79"/>
                <a:cs typeface="Aharoni" pitchFamily="2" charset="-79"/>
              </a:rPr>
              <a:t> PGA by the help of enzyme rubisco is called carbon fixation</a:t>
            </a:r>
          </a:p>
          <a:p>
            <a:endParaRPr lang="en-US" dirty="0"/>
          </a:p>
        </p:txBody>
      </p:sp>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latin typeface="Aharoni" pitchFamily="2" charset="-79"/>
              <a:cs typeface="Aharoni" pitchFamily="2" charset="-79"/>
            </a:endParaRPr>
          </a:p>
          <a:p>
            <a:r>
              <a:rPr lang="en-US" dirty="0" smtClean="0">
                <a:latin typeface="Aharoni" pitchFamily="2" charset="-79"/>
                <a:cs typeface="Aharoni" pitchFamily="2" charset="-79"/>
              </a:rPr>
              <a:t>ATP and NADPH from the light reaction gives a electron to 3 carbon molecule it convert into glyceraldehyde-3-phosphate</a:t>
            </a:r>
          </a:p>
          <a:p>
            <a:r>
              <a:rPr lang="en-US" dirty="0" smtClean="0">
                <a:latin typeface="Aharoni" pitchFamily="2" charset="-79"/>
                <a:cs typeface="Aharoni" pitchFamily="2" charset="-79"/>
              </a:rPr>
              <a:t>Three turn of cycle is need for one G3P molecule exit the cycle.</a:t>
            </a:r>
          </a:p>
          <a:p>
            <a:r>
              <a:rPr lang="en-US" dirty="0" smtClean="0">
                <a:latin typeface="Aharoni" pitchFamily="2" charset="-79"/>
                <a:cs typeface="Aharoni" pitchFamily="2" charset="-79"/>
              </a:rPr>
              <a:t>Glucose is made up of 6 carbon ,so 2G3P was needed to make 1glucose </a:t>
            </a:r>
            <a:endParaRPr lang="en-US" dirty="0">
              <a:latin typeface="Aharoni" pitchFamily="2" charset="-79"/>
              <a:cs typeface="Aharoni" pitchFamily="2" charset="-79"/>
            </a:endParaRPr>
          </a:p>
        </p:txBody>
      </p:sp>
      <p:pic>
        <p:nvPicPr>
          <p:cNvPr id="5" name="Picture 4" descr="450px-Calvin_cycle_step_1.svg.png"/>
          <p:cNvPicPr>
            <a:picLocks noChangeAspect="1"/>
          </p:cNvPicPr>
          <p:nvPr/>
        </p:nvPicPr>
        <p:blipFill>
          <a:blip r:embed="rId2"/>
          <a:stretch>
            <a:fillRect/>
          </a:stretch>
        </p:blipFill>
        <p:spPr>
          <a:xfrm>
            <a:off x="304800" y="0"/>
            <a:ext cx="8382000" cy="3200400"/>
          </a:xfrm>
          <a:prstGeom prst="rect">
            <a:avLst/>
          </a:prstGeom>
        </p:spPr>
      </p:pic>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alvin cycle 1.jpg"/>
          <p:cNvPicPr>
            <a:picLocks noGrp="1" noChangeAspect="1"/>
          </p:cNvPicPr>
          <p:nvPr>
            <p:ph sz="quarter" idx="1"/>
          </p:nvPr>
        </p:nvPicPr>
        <p:blipFill>
          <a:blip r:embed="rId2"/>
          <a:stretch>
            <a:fillRect/>
          </a:stretch>
        </p:blipFill>
        <p:spPr>
          <a:xfrm>
            <a:off x="152400" y="0"/>
            <a:ext cx="8534400" cy="6858000"/>
          </a:xfrm>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Hatch –slack pathway</a:t>
            </a:r>
            <a:endParaRPr lang="en-US" dirty="0"/>
          </a:p>
        </p:txBody>
      </p:sp>
      <p:sp>
        <p:nvSpPr>
          <p:cNvPr id="3" name="Content Placeholder 2"/>
          <p:cNvSpPr>
            <a:spLocks noGrp="1"/>
          </p:cNvSpPr>
          <p:nvPr>
            <p:ph sz="quarter" idx="1"/>
          </p:nvPr>
        </p:nvSpPr>
        <p:spPr/>
        <p:txBody>
          <a:bodyPr>
            <a:normAutofit/>
          </a:bodyPr>
          <a:lstStyle/>
          <a:p>
            <a:r>
              <a:rPr lang="en-US" sz="2800" dirty="0" smtClean="0">
                <a:latin typeface="Aharoni" pitchFamily="2" charset="-79"/>
                <a:cs typeface="Aharoni" pitchFamily="2" charset="-79"/>
              </a:rPr>
              <a:t>C4​ </a:t>
            </a:r>
            <a:r>
              <a:rPr lang="en-US" sz="2800" b="1" dirty="0" smtClean="0">
                <a:latin typeface="Aharoni" pitchFamily="2" charset="-79"/>
                <a:cs typeface="Aharoni" pitchFamily="2" charset="-79"/>
              </a:rPr>
              <a:t>plants</a:t>
            </a:r>
            <a:r>
              <a:rPr lang="en-US" sz="2800" dirty="0" smtClean="0">
                <a:latin typeface="Aharoni" pitchFamily="2" charset="-79"/>
                <a:cs typeface="Aharoni" pitchFamily="2" charset="-79"/>
              </a:rPr>
              <a:t> minimize photorespiration by separating initial 2CO</a:t>
            </a:r>
            <a:r>
              <a:rPr lang="en-US" sz="1800" dirty="0" smtClean="0">
                <a:latin typeface="Aharoni" pitchFamily="2" charset="-79"/>
                <a:cs typeface="Aharoni" pitchFamily="2" charset="-79"/>
              </a:rPr>
              <a:t>2</a:t>
            </a:r>
            <a:r>
              <a:rPr lang="en-US" sz="2800" dirty="0" smtClean="0">
                <a:latin typeface="Aharoni" pitchFamily="2" charset="-79"/>
                <a:cs typeface="Aharoni" pitchFamily="2" charset="-79"/>
              </a:rPr>
              <a:t>​ fixation and the Calvin cycle in space, performing these steps in different cell types.</a:t>
            </a:r>
          </a:p>
          <a:p>
            <a:r>
              <a:rPr lang="en-US" sz="2800" dirty="0" smtClean="0">
                <a:latin typeface="Aharoni" pitchFamily="2" charset="-79"/>
                <a:cs typeface="Aharoni" pitchFamily="2" charset="-79"/>
              </a:rPr>
              <a:t>Atmospheric 2CO</a:t>
            </a:r>
            <a:r>
              <a:rPr lang="en-US" sz="1800" dirty="0" smtClean="0">
                <a:latin typeface="Aharoni" pitchFamily="2" charset="-79"/>
                <a:cs typeface="Aharoni" pitchFamily="2" charset="-79"/>
              </a:rPr>
              <a:t>2</a:t>
            </a:r>
            <a:r>
              <a:rPr lang="en-US" sz="2800" dirty="0" smtClean="0">
                <a:latin typeface="Aharoni" pitchFamily="2" charset="-79"/>
                <a:cs typeface="Aharoni" pitchFamily="2" charset="-79"/>
              </a:rPr>
              <a:t>​ is fixed in the mesophyll cells to form a simple, 44-carbon organic acid (oxaloacetate). This step is carried out by a non-rubisco enzyme, PEP carboxylase,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7467600" cy="5257800"/>
          </a:xfrm>
        </p:spPr>
        <p:txBody>
          <a:bodyPr>
            <a:noAutofit/>
          </a:bodyPr>
          <a:lstStyle/>
          <a:p>
            <a:r>
              <a:rPr lang="en-US" sz="2800" dirty="0" smtClean="0">
                <a:latin typeface="Aharoni" pitchFamily="2" charset="-79"/>
                <a:cs typeface="Aharoni" pitchFamily="2" charset="-79"/>
              </a:rPr>
              <a:t>ATP must be expended to return the three-carbon “ferry” molecule from the bundle sheath cell and get it ready to pick up another molecule of atmospheric 2CO</a:t>
            </a:r>
            <a:r>
              <a:rPr lang="en-US" sz="1800" dirty="0" smtClean="0">
                <a:latin typeface="Aharoni" pitchFamily="2" charset="-79"/>
                <a:cs typeface="Aharoni" pitchFamily="2" charset="-79"/>
              </a:rPr>
              <a:t>2​</a:t>
            </a:r>
            <a:endParaRPr lang="en-US" sz="2800" dirty="0" smtClean="0">
              <a:latin typeface="Aharoni" pitchFamily="2" charset="-79"/>
              <a:cs typeface="Aharoni" pitchFamily="2" charset="-79"/>
            </a:endParaRPr>
          </a:p>
          <a:p>
            <a:r>
              <a:rPr lang="en-US" sz="2800" dirty="0" smtClean="0">
                <a:latin typeface="Aharoni" pitchFamily="2" charset="-79"/>
                <a:cs typeface="Aharoni" pitchFamily="2" charset="-79"/>
              </a:rPr>
              <a:t>C4​ plants are common in habitats that are hot, but are less abundant in areas that are cooler. In hot conditions, the benefits of reduced photorespiration likely exceed the ATP cost of moving 2CO</a:t>
            </a:r>
            <a:r>
              <a:rPr lang="en-US" sz="1800" dirty="0" smtClean="0">
                <a:latin typeface="Aharoni" pitchFamily="2" charset="-79"/>
                <a:cs typeface="Aharoni" pitchFamily="2" charset="-79"/>
              </a:rPr>
              <a:t>2</a:t>
            </a:r>
            <a:r>
              <a:rPr lang="en-US" sz="2800" dirty="0" smtClean="0">
                <a:latin typeface="Aharoni" pitchFamily="2" charset="-79"/>
                <a:cs typeface="Aharoni" pitchFamily="2" charset="-79"/>
              </a:rPr>
              <a:t>​ from the mesophyll cell to the bundle-sheath cell.</a:t>
            </a:r>
            <a:endParaRPr lang="en-US"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150.png"/>
          <p:cNvPicPr>
            <a:picLocks noChangeAspect="1"/>
          </p:cNvPicPr>
          <p:nvPr/>
        </p:nvPicPr>
        <p:blipFill>
          <a:blip r:embed="rId2"/>
          <a:stretch>
            <a:fillRect/>
          </a:stretch>
        </p:blipFill>
        <p:spPr>
          <a:xfrm>
            <a:off x="304800" y="228600"/>
            <a:ext cx="8458200" cy="6629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lstStyle/>
          <a:p>
            <a:pPr>
              <a:buNone/>
            </a:pPr>
            <a:r>
              <a:rPr lang="en-US" dirty="0" smtClean="0">
                <a:solidFill>
                  <a:schemeClr val="accent1"/>
                </a:solidFill>
              </a:rPr>
              <a:t>REFERANCE:</a:t>
            </a:r>
          </a:p>
          <a:p>
            <a:endParaRPr lang="en-US" dirty="0" smtClean="0"/>
          </a:p>
          <a:p>
            <a:endParaRPr lang="en-US" dirty="0" smtClean="0"/>
          </a:p>
          <a:p>
            <a:pPr lvl="0"/>
            <a:r>
              <a:rPr lang="en-US" dirty="0" smtClean="0"/>
              <a:t>Plant Biochemistry by Devlin and Witham</a:t>
            </a:r>
          </a:p>
          <a:p>
            <a:pPr>
              <a:buNone/>
            </a:pPr>
            <a:r>
              <a:rPr lang="en-US" dirty="0" smtClean="0"/>
              <a:t> </a:t>
            </a:r>
          </a:p>
          <a:p>
            <a:pPr lvl="0"/>
            <a:r>
              <a:rPr lang="en-US" dirty="0" smtClean="0"/>
              <a:t>Plant Biochemistry by Ross and </a:t>
            </a:r>
            <a:r>
              <a:rPr lang="en-US" dirty="0" err="1" smtClean="0"/>
              <a:t>Salisburry</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667000"/>
            <a:ext cx="6172200" cy="1894362"/>
          </a:xfrm>
        </p:spPr>
        <p:txBody>
          <a:bodyPr>
            <a:noAutofit/>
          </a:bodyPr>
          <a:lstStyle/>
          <a:p>
            <a:r>
              <a:rPr lang="en-US" sz="4400" dirty="0" smtClean="0"/>
              <a:t>Thank </a:t>
            </a:r>
            <a:br>
              <a:rPr lang="en-US" sz="4400" dirty="0" smtClean="0"/>
            </a:br>
            <a:r>
              <a:rPr lang="en-US" sz="4400" dirty="0" smtClean="0"/>
              <a:t>               you</a:t>
            </a:r>
            <a:endParaRPr lang="en-US" sz="4400" dirty="0"/>
          </a:p>
        </p:txBody>
      </p:sp>
    </p:spTree>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png"/>
          <p:cNvPicPr>
            <a:picLocks noChangeAspect="1"/>
          </p:cNvPicPr>
          <p:nvPr/>
        </p:nvPicPr>
        <p:blipFill>
          <a:blip r:embed="rId2"/>
          <a:stretch>
            <a:fillRect/>
          </a:stretch>
        </p:blipFill>
        <p:spPr>
          <a:xfrm>
            <a:off x="381000" y="228600"/>
            <a:ext cx="8229600" cy="6172200"/>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Photosynthesis process</a:t>
            </a:r>
            <a:endParaRPr lang="en-US" dirty="0"/>
          </a:p>
        </p:txBody>
      </p:sp>
      <p:sp>
        <p:nvSpPr>
          <p:cNvPr id="3" name="Content Placeholder 2"/>
          <p:cNvSpPr>
            <a:spLocks noGrp="1"/>
          </p:cNvSpPr>
          <p:nvPr>
            <p:ph sz="quarter" idx="1"/>
          </p:nvPr>
        </p:nvSpPr>
        <p:spPr>
          <a:xfrm>
            <a:off x="457200" y="1143000"/>
            <a:ext cx="7467600" cy="5330952"/>
          </a:xfrm>
        </p:spPr>
        <p:txBody>
          <a:bodyPr/>
          <a:lstStyle/>
          <a:p>
            <a:r>
              <a:rPr lang="en-US" dirty="0" smtClean="0">
                <a:latin typeface="Aharoni" pitchFamily="2" charset="-79"/>
                <a:cs typeface="Aharoni" pitchFamily="2" charset="-79"/>
              </a:rPr>
              <a:t>Photosynthesis is a process used by plant and other organisms to convert light energy into chemical energy</a:t>
            </a:r>
          </a:p>
          <a:p>
            <a:r>
              <a:rPr lang="en-US" dirty="0" smtClean="0">
                <a:latin typeface="Aharoni" pitchFamily="2" charset="-79"/>
                <a:cs typeface="Aharoni" pitchFamily="2" charset="-79"/>
              </a:rPr>
              <a:t>The chemical energy is stored as carbohydrate or sugar which was synthesis from CO</a:t>
            </a:r>
            <a:r>
              <a:rPr lang="en-US" sz="1600" dirty="0" smtClean="0">
                <a:latin typeface="Aharoni" pitchFamily="2" charset="-79"/>
                <a:cs typeface="Aharoni" pitchFamily="2" charset="-79"/>
              </a:rPr>
              <a:t>2</a:t>
            </a:r>
            <a:r>
              <a:rPr lang="en-US" sz="2000" dirty="0" smtClean="0">
                <a:latin typeface="Aharoni" pitchFamily="2" charset="-79"/>
                <a:cs typeface="Aharoni" pitchFamily="2" charset="-79"/>
              </a:rPr>
              <a:t> , H</a:t>
            </a:r>
            <a:r>
              <a:rPr lang="en-US" sz="1600" dirty="0" smtClean="0">
                <a:latin typeface="Aharoni" pitchFamily="2" charset="-79"/>
                <a:cs typeface="Aharoni" pitchFamily="2" charset="-79"/>
              </a:rPr>
              <a:t>2</a:t>
            </a:r>
            <a:r>
              <a:rPr lang="en-US" sz="2000" dirty="0" smtClean="0">
                <a:latin typeface="Aharoni" pitchFamily="2" charset="-79"/>
                <a:cs typeface="Aharoni" pitchFamily="2" charset="-79"/>
              </a:rPr>
              <a:t>O  </a:t>
            </a:r>
            <a:r>
              <a:rPr lang="en-US" dirty="0" smtClean="0">
                <a:latin typeface="Aharoni" pitchFamily="2" charset="-79"/>
                <a:cs typeface="Aharoni" pitchFamily="2" charset="-79"/>
              </a:rPr>
              <a:t>sunlight</a:t>
            </a:r>
          </a:p>
          <a:p>
            <a:r>
              <a:rPr lang="en-US" dirty="0" smtClean="0">
                <a:latin typeface="Aharoni" pitchFamily="2" charset="-79"/>
                <a:cs typeface="Aharoni" pitchFamily="2" charset="-79"/>
              </a:rPr>
              <a:t> O</a:t>
            </a:r>
            <a:r>
              <a:rPr lang="en-US" sz="1600" dirty="0" smtClean="0">
                <a:latin typeface="Aharoni" pitchFamily="2" charset="-79"/>
                <a:cs typeface="Aharoni" pitchFamily="2" charset="-79"/>
              </a:rPr>
              <a:t>2 </a:t>
            </a:r>
            <a:r>
              <a:rPr lang="en-US" dirty="0" smtClean="0">
                <a:latin typeface="Aharoni" pitchFamily="2" charset="-79"/>
                <a:cs typeface="Aharoni" pitchFamily="2" charset="-79"/>
              </a:rPr>
              <a:t> is released as the waste product.</a:t>
            </a:r>
          </a:p>
          <a:p>
            <a:r>
              <a:rPr lang="en-US" dirty="0" smtClean="0">
                <a:latin typeface="Aharoni" pitchFamily="2" charset="-79"/>
                <a:cs typeface="Aharoni" pitchFamily="2" charset="-79"/>
              </a:rPr>
              <a:t> it carried out by green pigment chlorophyll</a:t>
            </a:r>
          </a:p>
          <a:p>
            <a:endParaRPr lang="en-US" dirty="0" smtClean="0">
              <a:latin typeface="Aharoni" pitchFamily="2" charset="-79"/>
              <a:cs typeface="Aharoni" pitchFamily="2" charset="-79"/>
            </a:endParaRPr>
          </a:p>
          <a:p>
            <a:endParaRPr lang="en-US" dirty="0"/>
          </a:p>
        </p:txBody>
      </p:sp>
      <p:pic>
        <p:nvPicPr>
          <p:cNvPr id="4" name="Picture 3" descr="3.png"/>
          <p:cNvPicPr>
            <a:picLocks noChangeAspect="1"/>
          </p:cNvPicPr>
          <p:nvPr/>
        </p:nvPicPr>
        <p:blipFill>
          <a:blip r:embed="rId2"/>
          <a:stretch>
            <a:fillRect/>
          </a:stretch>
        </p:blipFill>
        <p:spPr>
          <a:xfrm>
            <a:off x="457200" y="4419600"/>
            <a:ext cx="8001000" cy="2438400"/>
          </a:xfrm>
          <a:prstGeom prst="rect">
            <a:avLst/>
          </a:prstGeom>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apparatus</a:t>
            </a:r>
            <a:endParaRPr lang="en-US" dirty="0"/>
          </a:p>
        </p:txBody>
      </p:sp>
      <p:sp>
        <p:nvSpPr>
          <p:cNvPr id="3" name="Content Placeholder 2"/>
          <p:cNvSpPr>
            <a:spLocks noGrp="1"/>
          </p:cNvSpPr>
          <p:nvPr>
            <p:ph sz="quarter" idx="1"/>
          </p:nvPr>
        </p:nvSpPr>
        <p:spPr/>
        <p:txBody>
          <a:bodyPr/>
          <a:lstStyle/>
          <a:p>
            <a:r>
              <a:rPr lang="en-US" dirty="0" smtClean="0">
                <a:latin typeface="Aharoni" pitchFamily="2" charset="-79"/>
                <a:cs typeface="Aharoni" pitchFamily="2" charset="-79"/>
              </a:rPr>
              <a:t>Chloroplast is the site of photosynthesis ,which is the part of plastids present in cytoplasm</a:t>
            </a:r>
          </a:p>
          <a:p>
            <a:r>
              <a:rPr lang="en-US" dirty="0" smtClean="0">
                <a:latin typeface="Aharoni" pitchFamily="2" charset="-79"/>
                <a:cs typeface="Aharoni" pitchFamily="2" charset="-79"/>
              </a:rPr>
              <a:t>Chloroplast  contain a internal membrane called thylakoid . </a:t>
            </a:r>
          </a:p>
          <a:p>
            <a:r>
              <a:rPr lang="en-US" dirty="0" smtClean="0">
                <a:latin typeface="Aharoni" pitchFamily="2" charset="-79"/>
                <a:cs typeface="Aharoni" pitchFamily="2" charset="-79"/>
              </a:rPr>
              <a:t>It contain stomata which enter the CO</a:t>
            </a:r>
            <a:r>
              <a:rPr lang="en-US" sz="1600" dirty="0" smtClean="0">
                <a:latin typeface="Aharoni" pitchFamily="2" charset="-79"/>
                <a:cs typeface="Aharoni" pitchFamily="2" charset="-79"/>
              </a:rPr>
              <a:t>2 </a:t>
            </a:r>
            <a:r>
              <a:rPr lang="en-US" dirty="0" smtClean="0">
                <a:latin typeface="Aharoni" pitchFamily="2" charset="-79"/>
                <a:cs typeface="Aharoni" pitchFamily="2" charset="-79"/>
              </a:rPr>
              <a:t>and contain the chlorophyll pigment which function to produce glucose</a:t>
            </a:r>
          </a:p>
          <a:p>
            <a:r>
              <a:rPr lang="en-US" dirty="0" smtClean="0">
                <a:latin typeface="Aharoni" pitchFamily="2" charset="-79"/>
                <a:cs typeface="Aharoni" pitchFamily="2" charset="-79"/>
              </a:rPr>
              <a:t>It present in palisade mesophyll, spongy mesophyll, and paranchyma cell</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pg"/>
          <p:cNvPicPr>
            <a:picLocks noGrp="1" noChangeAspect="1"/>
          </p:cNvPicPr>
          <p:nvPr>
            <p:ph sz="quarter" idx="1"/>
          </p:nvPr>
        </p:nvPicPr>
        <p:blipFill>
          <a:blip r:embed="rId2"/>
          <a:srcRect t="12170" b="7858"/>
          <a:stretch>
            <a:fillRect/>
          </a:stretch>
        </p:blipFill>
        <p:spPr>
          <a:xfrm>
            <a:off x="304800" y="0"/>
            <a:ext cx="8382000" cy="6553200"/>
          </a:xfr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jpg"/>
          <p:cNvPicPr>
            <a:picLocks noGrp="1" noChangeAspect="1"/>
          </p:cNvPicPr>
          <p:nvPr>
            <p:ph sz="quarter" idx="1"/>
          </p:nvPr>
        </p:nvPicPr>
        <p:blipFill>
          <a:blip r:embed="rId2"/>
          <a:stretch>
            <a:fillRect/>
          </a:stretch>
        </p:blipFill>
        <p:spPr>
          <a:xfrm>
            <a:off x="990600" y="457200"/>
            <a:ext cx="7577667" cy="5791200"/>
          </a:xfr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pigments</a:t>
            </a:r>
            <a:endParaRPr lang="en-US" dirty="0"/>
          </a:p>
        </p:txBody>
      </p:sp>
      <p:sp>
        <p:nvSpPr>
          <p:cNvPr id="3" name="Content Placeholder 2"/>
          <p:cNvSpPr>
            <a:spLocks noGrp="1"/>
          </p:cNvSpPr>
          <p:nvPr>
            <p:ph sz="quarter" idx="1"/>
          </p:nvPr>
        </p:nvSpPr>
        <p:spPr>
          <a:xfrm>
            <a:off x="457200" y="1447800"/>
            <a:ext cx="7467600" cy="5026152"/>
          </a:xfrm>
        </p:spPr>
        <p:txBody>
          <a:bodyPr/>
          <a:lstStyle/>
          <a:p>
            <a:r>
              <a:rPr lang="en-US" dirty="0" smtClean="0">
                <a:latin typeface="Aharoni" pitchFamily="2" charset="-79"/>
                <a:cs typeface="Aharoni" pitchFamily="2" charset="-79"/>
              </a:rPr>
              <a:t>The photosynthetic pigment present in chloroplast and capture the light energy necessary for photosynthesis</a:t>
            </a:r>
          </a:p>
          <a:p>
            <a:r>
              <a:rPr lang="en-US" dirty="0" smtClean="0">
                <a:latin typeface="Aharoni" pitchFamily="2" charset="-79"/>
                <a:cs typeface="Aharoni" pitchFamily="2" charset="-79"/>
              </a:rPr>
              <a:t>chlorophyll        - green coloured pigment</a:t>
            </a:r>
          </a:p>
          <a:p>
            <a:r>
              <a:rPr lang="en-US" dirty="0" smtClean="0">
                <a:latin typeface="Aharoni" pitchFamily="2" charset="-79"/>
                <a:cs typeface="Aharoni" pitchFamily="2" charset="-79"/>
              </a:rPr>
              <a:t>Carotene           -   orange pigment</a:t>
            </a:r>
          </a:p>
          <a:p>
            <a:r>
              <a:rPr lang="en-US" dirty="0" smtClean="0">
                <a:latin typeface="Aharoni" pitchFamily="2" charset="-79"/>
                <a:cs typeface="Aharoni" pitchFamily="2" charset="-79"/>
              </a:rPr>
              <a:t>Xanthophyll      - yellow pigment</a:t>
            </a:r>
          </a:p>
          <a:p>
            <a:r>
              <a:rPr lang="en-US" dirty="0" smtClean="0">
                <a:latin typeface="Aharoni" pitchFamily="2" charset="-79"/>
                <a:cs typeface="Aharoni" pitchFamily="2" charset="-79"/>
              </a:rPr>
              <a:t>Phaeophytin a  - grey coloured pigment</a:t>
            </a:r>
          </a:p>
          <a:p>
            <a:r>
              <a:rPr lang="en-US" dirty="0" smtClean="0">
                <a:latin typeface="Aharoni" pitchFamily="2" charset="-79"/>
                <a:cs typeface="Aharoni" pitchFamily="2" charset="-79"/>
              </a:rPr>
              <a:t>Phaeophytin b  - yellow brown pigment </a:t>
            </a:r>
          </a:p>
          <a:p>
            <a:r>
              <a:rPr lang="en-US" dirty="0" smtClean="0">
                <a:latin typeface="Aharoni" pitchFamily="2" charset="-79"/>
                <a:cs typeface="Aharoni" pitchFamily="2" charset="-79"/>
              </a:rPr>
              <a:t>Chlorophyll a    -  blue green  pigment</a:t>
            </a:r>
          </a:p>
          <a:p>
            <a:r>
              <a:rPr lang="en-US" dirty="0" smtClean="0">
                <a:latin typeface="Aharoni" pitchFamily="2" charset="-79"/>
                <a:cs typeface="Aharoni" pitchFamily="2" charset="-79"/>
              </a:rPr>
              <a:t>Chlorophyll b    - yellow green pigment</a:t>
            </a:r>
          </a:p>
          <a:p>
            <a:endParaRPr lang="en-US" dirty="0" smtClean="0">
              <a:latin typeface="Aharoni" pitchFamily="2" charset="-79"/>
              <a:cs typeface="Aharoni" pitchFamily="2" charset="-79"/>
            </a:endParaRPr>
          </a:p>
        </p:txBody>
      </p:sp>
    </p:spTree>
  </p:cSld>
  <p:clrMapOvr>
    <a:masterClrMapping/>
  </p:clrMapOvr>
  <p:transition>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nt_pigments.jpg"/>
          <p:cNvPicPr>
            <a:picLocks noGrp="1" noChangeAspect="1"/>
          </p:cNvPicPr>
          <p:nvPr>
            <p:ph sz="quarter" idx="1"/>
          </p:nvPr>
        </p:nvPicPr>
        <p:blipFill>
          <a:blip r:embed="rId2"/>
          <a:stretch>
            <a:fillRect/>
          </a:stretch>
        </p:blipFill>
        <p:spPr>
          <a:xfrm>
            <a:off x="228600" y="304800"/>
            <a:ext cx="8534400" cy="6400800"/>
          </a:xfrm>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348</TotalTime>
  <Words>742</Words>
  <Application>Microsoft Office PowerPoint</Application>
  <PresentationFormat>On-screen Show (4:3)</PresentationFormat>
  <Paragraphs>82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          HAJEE KARUTHA ROWTHER HOWDIA COLLEGE  UTHAMAPALAYAM     DEPARTMENT OF BIOCHEMISTRY  NAME: V.VALAVANTHAL  STAFF CODE: TNMK021SFT145  COURSE NAME: PLANT BIOCHEMISTRY COURSE CODE: 17UBCC62 TOPIC: PHOTOSYNTHESIS  </vt:lpstr>
      <vt:lpstr>  Photosynthesis </vt:lpstr>
      <vt:lpstr>Slide 3</vt:lpstr>
      <vt:lpstr>Photosynthesis process</vt:lpstr>
      <vt:lpstr>apparatus</vt:lpstr>
      <vt:lpstr>Slide 6</vt:lpstr>
      <vt:lpstr>Slide 7</vt:lpstr>
      <vt:lpstr>pigments</vt:lpstr>
      <vt:lpstr>Slide 9</vt:lpstr>
      <vt:lpstr>Slide 10</vt:lpstr>
      <vt:lpstr>Slide 11</vt:lpstr>
      <vt:lpstr>Slide 12</vt:lpstr>
      <vt:lpstr>Slide 13</vt:lpstr>
      <vt:lpstr>Light reaction</vt:lpstr>
      <vt:lpstr>In ETC</vt:lpstr>
      <vt:lpstr>Slide 16</vt:lpstr>
      <vt:lpstr>Cyclic photophosphorylation</vt:lpstr>
      <vt:lpstr>Slide 18</vt:lpstr>
      <vt:lpstr>Non cyclic photophosphorylation</vt:lpstr>
      <vt:lpstr>Dark reaction</vt:lpstr>
      <vt:lpstr>Slide 21</vt:lpstr>
      <vt:lpstr>Slide 22</vt:lpstr>
      <vt:lpstr>Hatch –slack pathway</vt:lpstr>
      <vt:lpstr>Slide 24</vt:lpstr>
      <vt:lpstr>Slide 25</vt:lpstr>
      <vt:lpstr>Slide 26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39</cp:revision>
  <dcterms:created xsi:type="dcterms:W3CDTF">2018-12-05T13:31:59Z</dcterms:created>
  <dcterms:modified xsi:type="dcterms:W3CDTF">2020-12-10T07:15:43Z</dcterms:modified>
</cp:coreProperties>
</file>