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6" r:id="rId2"/>
    <p:sldId id="256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692A4FA-2307-43EA-A780-29E5A9744C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F8CA6E-D295-4401-AB4A-E0B46B3A12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A4FA-2307-43EA-A780-29E5A9744C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CA6E-D295-4401-AB4A-E0B46B3A12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692A4FA-2307-43EA-A780-29E5A9744C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EF8CA6E-D295-4401-AB4A-E0B46B3A12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A4FA-2307-43EA-A780-29E5A9744C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F8CA6E-D295-4401-AB4A-E0B46B3A12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A4FA-2307-43EA-A780-29E5A9744C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EF8CA6E-D295-4401-AB4A-E0B46B3A12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92A4FA-2307-43EA-A780-29E5A9744C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EF8CA6E-D295-4401-AB4A-E0B46B3A12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92A4FA-2307-43EA-A780-29E5A9744C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EF8CA6E-D295-4401-AB4A-E0B46B3A12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A4FA-2307-43EA-A780-29E5A9744C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F8CA6E-D295-4401-AB4A-E0B46B3A12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A4FA-2307-43EA-A780-29E5A9744C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F8CA6E-D295-4401-AB4A-E0B46B3A12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A4FA-2307-43EA-A780-29E5A9744C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F8CA6E-D295-4401-AB4A-E0B46B3A12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692A4FA-2307-43EA-A780-29E5A9744C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EF8CA6E-D295-4401-AB4A-E0B46B3A12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92A4FA-2307-43EA-A780-29E5A9744C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F8CA6E-D295-4401-AB4A-E0B46B3A12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HAJEE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KARUTHA ROWTHER HOWDIA COLLEGE</a:t>
            </a:r>
          </a:p>
          <a:p>
            <a:pPr algn="ctr">
              <a:buNone/>
            </a:pPr>
            <a:r>
              <a:rPr lang="e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UTHAMAPALAYAM</a:t>
            </a:r>
          </a:p>
          <a:p>
            <a:pPr algn="ctr"/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DEPARTMENT OF BIOCHEMISTRY</a:t>
            </a:r>
            <a:endParaRPr lang="en-US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r>
              <a:rPr 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NAME	: </a:t>
            </a:r>
            <a:r>
              <a:rPr 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v.valavanthal</a:t>
            </a:r>
            <a:endParaRPr lang="en-US" sz="2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STAFF CODE: </a:t>
            </a:r>
            <a:r>
              <a:rPr 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TNMK021SFT145 </a:t>
            </a:r>
            <a:endParaRPr lang="en-US" sz="2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COURSE </a:t>
            </a:r>
            <a:r>
              <a:rPr 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NAME: clinical biochemistry</a:t>
            </a:r>
            <a:endParaRPr lang="en-US" sz="2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COURSE CODE: </a:t>
            </a:r>
            <a:r>
              <a:rPr 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17UBCe61</a:t>
            </a:r>
            <a:endParaRPr lang="en-US" sz="2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TOPIC: disorder of uric acid</a:t>
            </a:r>
            <a:endParaRPr lang="en-US" sz="2600" dirty="0"/>
          </a:p>
        </p:txBody>
      </p:sp>
      <p:pic>
        <p:nvPicPr>
          <p:cNvPr id="6" name="Picture 5" descr="D:\kamal\Work shop 27-3-09 at HKRHC\emble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371600"/>
            <a:ext cx="1520055" cy="125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REFERANCE: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C</a:t>
            </a:r>
            <a:r>
              <a:rPr lang="en-US" dirty="0" smtClean="0"/>
              <a:t>linical </a:t>
            </a:r>
            <a:r>
              <a:rPr lang="en-US" dirty="0" smtClean="0"/>
              <a:t>Biochemistry – </a:t>
            </a:r>
            <a:r>
              <a:rPr lang="en-US" dirty="0" err="1" smtClean="0"/>
              <a:t>Tietz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Biochemistry – </a:t>
            </a:r>
            <a:r>
              <a:rPr lang="en-US" dirty="0" err="1" smtClean="0"/>
              <a:t>Chatterjee</a:t>
            </a:r>
            <a:endParaRPr lang="en-US" dirty="0" smtClean="0"/>
          </a:p>
          <a:p>
            <a:pPr lvl="2"/>
            <a:r>
              <a:rPr lang="en-US" dirty="0" err="1" smtClean="0"/>
              <a:t>Phyiological</a:t>
            </a:r>
            <a:r>
              <a:rPr lang="en-US" dirty="0" smtClean="0"/>
              <a:t> basis for medical practice, Best &amp; </a:t>
            </a:r>
            <a:r>
              <a:rPr lang="en-US" dirty="0" err="1" smtClean="0"/>
              <a:t>Tayior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               Uric acid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Uric Acid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buFont typeface="Wingdings 2" charset="2"/>
              <a:buChar char=""/>
              <a:defRPr/>
            </a:pPr>
            <a:r>
              <a:rPr lang="en-US" sz="3200" dirty="0"/>
              <a:t>Uric acid is formed from the breakdown of nucleic acids and is an end product of purine metabolism. </a:t>
            </a:r>
          </a:p>
          <a:p>
            <a:pPr algn="just" eaLnBrk="1" fontAlgn="auto" hangingPunct="1">
              <a:buFont typeface="Wingdings 2" charset="2"/>
              <a:buChar char=""/>
              <a:defRPr/>
            </a:pPr>
            <a:r>
              <a:rPr lang="en-US" sz="3200" dirty="0"/>
              <a:t>Uric acid is transported by the plasma from the liver to the kidney, where it is filtered and where about 70% is </a:t>
            </a:r>
            <a:r>
              <a:rPr lang="en-US" sz="3200" dirty="0" smtClean="0"/>
              <a:t>excreted in Urine.</a:t>
            </a:r>
            <a:endParaRPr lang="en-US" sz="3200" dirty="0"/>
          </a:p>
          <a:p>
            <a:pPr algn="just" eaLnBrk="1" fontAlgn="auto" hangingPunct="1">
              <a:buFont typeface="Wingdings 2" charset="2"/>
              <a:buChar char=""/>
              <a:defRPr/>
            </a:pPr>
            <a:r>
              <a:rPr lang="en-US" sz="3200" dirty="0"/>
              <a:t>The remainder of uric acid is excreted into the GI tract. </a:t>
            </a:r>
          </a:p>
          <a:p>
            <a:pPr marL="0" indent="0" algn="just" eaLnBrk="1" fontAlgn="auto" hangingPunct="1">
              <a:buFont typeface="Wingdings 2" charset="2"/>
              <a:buNone/>
              <a:defRPr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cs typeface="Trebuchet MS" pitchFamily="34" charset="0"/>
              </a:rPr>
              <a:t>Clinical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sz="3200" dirty="0"/>
              <a:t>Disease states with increased plasma uric acid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sz="3200" dirty="0"/>
              <a:t>Gout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sz="3200" dirty="0"/>
              <a:t>Increased catabolism of nucleic acids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sz="3200" dirty="0"/>
              <a:t>And renal disease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sz="3200" dirty="0"/>
              <a:t>In Gout increased serum levels of uric acid lead to formation of </a:t>
            </a:r>
            <a:r>
              <a:rPr lang="en-US" sz="3200" i="1" dirty="0">
                <a:solidFill>
                  <a:srgbClr val="FF0000"/>
                </a:solidFill>
              </a:rPr>
              <a:t>monosodium urate crystals </a:t>
            </a:r>
            <a:r>
              <a:rPr lang="en-US" sz="3200" dirty="0"/>
              <a:t>around the joints.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sz="3200" dirty="0"/>
              <a:t>Uric acid test is useful to assess for gout and to monitor patients with renal failure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cs typeface="Trebuchet MS" pitchFamily="34" charset="0"/>
              </a:rPr>
              <a:t>Clinical Significance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3200" dirty="0" smtClean="0"/>
              <a:t>To monitor if uric acid levels are too high after chemotherapy or radiation.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3200" dirty="0" smtClean="0"/>
              <a:t>Hypouricemia is seldom observed and associated with rare hereditary metabolic disorders.(e.g. Wilson’s disease , Fanconi’s Syndrome)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400" dirty="0" smtClean="0">
                <a:cs typeface="Trebuchet MS" pitchFamily="34" charset="0"/>
              </a:rPr>
              <a:t>Specimen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Serum or plasma may be used</a:t>
            </a:r>
          </a:p>
          <a:p>
            <a:pPr eaLnBrk="1" hangingPunct="1"/>
            <a:r>
              <a:rPr lang="en-US" sz="3200" dirty="0" smtClean="0"/>
              <a:t>Stability in serum / plasma:</a:t>
            </a:r>
          </a:p>
          <a:p>
            <a:pPr lvl="1" eaLnBrk="1" hangingPunct="1"/>
            <a:r>
              <a:rPr lang="en-US" sz="3200" dirty="0" smtClean="0"/>
              <a:t>6 months at -20°C</a:t>
            </a:r>
          </a:p>
          <a:p>
            <a:pPr lvl="1" eaLnBrk="1" hangingPunct="1"/>
            <a:r>
              <a:rPr lang="en-US" sz="3200" dirty="0" smtClean="0"/>
              <a:t>7 days at 4-8°C</a:t>
            </a:r>
          </a:p>
          <a:p>
            <a:pPr lvl="1" eaLnBrk="1" hangingPunct="1"/>
            <a:r>
              <a:rPr lang="en-US" sz="3200" dirty="0" smtClean="0"/>
              <a:t>3 days at 20-25°C</a:t>
            </a:r>
          </a:p>
          <a:p>
            <a:pPr eaLnBrk="1" hangingPunct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cs typeface="Trebuchet MS" pitchFamily="34" charset="0"/>
              </a:rPr>
              <a:t>ANALYTIC METHODS—URIC ACID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Chemical Method (old) : </a:t>
            </a:r>
          </a:p>
          <a:p>
            <a:pPr lvl="1" eaLnBrk="1" hangingPunct="1"/>
            <a:r>
              <a:rPr lang="en-US" sz="3200" dirty="0" smtClean="0"/>
              <a:t>Phosphotungstic Acid, read the absorbance(Ab) at 700nm (UV). blue Colored product</a:t>
            </a:r>
          </a:p>
          <a:p>
            <a:pPr eaLnBrk="1" hangingPunct="1"/>
            <a:r>
              <a:rPr lang="en-US" sz="3200" dirty="0" smtClean="0"/>
              <a:t>Enzymatic Method: is More specific</a:t>
            </a:r>
          </a:p>
          <a:p>
            <a:pPr lvl="1" eaLnBrk="1" hangingPunct="1"/>
            <a:r>
              <a:rPr lang="en-US" sz="3200" dirty="0" smtClean="0"/>
              <a:t>By using Couple reaction of uricase and Peroxidase. Pink solution (Ab at 500nm spectrophotometric) Pink color solution.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cs typeface="Trebuchet MS" pitchFamily="34" charset="0"/>
              </a:rPr>
              <a:t>Normal Range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Female: 2.6 - 6.0 mg/dL</a:t>
            </a:r>
          </a:p>
          <a:p>
            <a:pPr eaLnBrk="1" hangingPunct="1"/>
            <a:r>
              <a:rPr lang="en-US" sz="4000" dirty="0" smtClean="0"/>
              <a:t>Male: 3.5-7.2 mg/</a:t>
            </a:r>
            <a:r>
              <a:rPr lang="en-US" sz="4000" dirty="0" err="1" smtClean="0"/>
              <a:t>dL</a:t>
            </a:r>
            <a:endParaRPr lang="en-US" sz="4000" dirty="0" smtClean="0"/>
          </a:p>
          <a:p>
            <a:pPr eaLnBrk="1" hangingPunct="1"/>
            <a:r>
              <a:rPr lang="en-US" sz="4000" dirty="0" smtClean="0"/>
              <a:t>Children 2.0-5.5 mg/</a:t>
            </a:r>
            <a:r>
              <a:rPr lang="en-US" sz="4000" dirty="0" err="1" smtClean="0"/>
              <a:t>dL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cs typeface="Trebuchet MS" pitchFamily="34" charset="0"/>
              </a:rPr>
              <a:t>Enzymatic Colorimetric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7467600" cy="4568952"/>
          </a:xfrm>
        </p:spPr>
        <p:txBody>
          <a:bodyPr rtlCol="0">
            <a:normAutofit fontScale="92500" lnSpcReduction="10000"/>
          </a:bodyPr>
          <a:lstStyle/>
          <a:p>
            <a:pPr marL="0" indent="0" algn="just" eaLnBrk="1" fontAlgn="auto" hangingPunct="1">
              <a:buFont typeface="Wingdings 2" charset="2"/>
              <a:buNone/>
              <a:defRPr/>
            </a:pPr>
            <a:endParaRPr lang="en-US" sz="2800" b="1" dirty="0" smtClean="0"/>
          </a:p>
          <a:p>
            <a:pPr marL="0" indent="0" algn="just" eaLnBrk="1" fontAlgn="auto" hangingPunct="1">
              <a:buFont typeface="Wingdings 2" charset="2"/>
              <a:buNone/>
              <a:defRPr/>
            </a:pPr>
            <a:endParaRPr lang="en-US" sz="2800" b="1" dirty="0"/>
          </a:p>
          <a:p>
            <a:pPr marL="0" indent="0" algn="just" eaLnBrk="1" fontAlgn="auto" hangingPunct="1">
              <a:buFont typeface="Wingdings 2" charset="2"/>
              <a:buNone/>
              <a:defRPr/>
            </a:pPr>
            <a:r>
              <a:rPr lang="en-US" sz="2800" b="1" dirty="0" smtClean="0"/>
              <a:t>Principle</a:t>
            </a:r>
            <a:r>
              <a:rPr lang="en-US" sz="1800" dirty="0" smtClean="0"/>
              <a:t> </a:t>
            </a:r>
          </a:p>
          <a:p>
            <a:pPr algn="just" eaLnBrk="1" fontAlgn="auto" hangingPunct="1">
              <a:buFont typeface="Wingdings 2" charset="2"/>
              <a:buChar char=""/>
              <a:defRPr/>
            </a:pPr>
            <a:r>
              <a:rPr lang="en-US" sz="2800" dirty="0" smtClean="0"/>
              <a:t>Uricase oxidizes </a:t>
            </a:r>
            <a:r>
              <a:rPr lang="en-US" sz="2800" dirty="0"/>
              <a:t>uric acid to allantoin and hydrogen peroxide. The hydrogen peroxide formed further reacts with a phenolic compound and 4 aminoantipyrine by the catalytic action of peroxidase to form a </a:t>
            </a:r>
            <a:r>
              <a:rPr lang="en-US" sz="2800" dirty="0" smtClean="0"/>
              <a:t>Pink </a:t>
            </a:r>
            <a:r>
              <a:rPr lang="en-US" sz="2800" dirty="0"/>
              <a:t>coloured quinoneimine dye complex. Intensity of the colour formed is directly proportional to the amount of uric acid present in the sample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838200" y="1600200"/>
            <a:ext cx="7488238" cy="12239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5675" y="1671638"/>
            <a:ext cx="72723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95363" y="2320925"/>
            <a:ext cx="2952750" cy="3698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Aminophenazone + DHBS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</TotalTime>
  <Words>338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Slide 1</vt:lpstr>
      <vt:lpstr>               Uric acid</vt:lpstr>
      <vt:lpstr>Uric Acid</vt:lpstr>
      <vt:lpstr>Clinical Significance</vt:lpstr>
      <vt:lpstr>Clinical Significance</vt:lpstr>
      <vt:lpstr>Specimen</vt:lpstr>
      <vt:lpstr>ANALYTIC METHODS—URIC ACID </vt:lpstr>
      <vt:lpstr>Normal Range</vt:lpstr>
      <vt:lpstr>Enzymatic Colorimetric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Uric acid</dc:title>
  <dc:creator>ajith</dc:creator>
  <cp:lastModifiedBy>Windows User</cp:lastModifiedBy>
  <cp:revision>6</cp:revision>
  <dcterms:created xsi:type="dcterms:W3CDTF">2018-12-18T14:14:46Z</dcterms:created>
  <dcterms:modified xsi:type="dcterms:W3CDTF">2020-12-10T07:08:58Z</dcterms:modified>
</cp:coreProperties>
</file>