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10/20/2020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ECOLOGY – CLIMATIC FACTOR</a:t>
            </a:r>
            <a:endParaRPr lang="en-IN" dirty="0"/>
          </a:p>
        </p:txBody>
      </p:sp>
      <p:sp>
        <p:nvSpPr>
          <p:cNvPr id="3" name="Subtitle 2"/>
          <p:cNvSpPr>
            <a:spLocks noGrp="1"/>
          </p:cNvSpPr>
          <p:nvPr>
            <p:ph type="subTitle" idx="1"/>
          </p:nvPr>
        </p:nvSpPr>
        <p:spPr/>
        <p:txBody>
          <a:bodyPr/>
          <a:lstStyle/>
          <a:p>
            <a:r>
              <a:rPr lang="en-US" b="1" dirty="0">
                <a:solidFill>
                  <a:srgbClr val="002060"/>
                </a:solidFill>
              </a:rPr>
              <a:t>DR.A.MAAJITHA BEGAM</a:t>
            </a:r>
          </a:p>
          <a:p>
            <a:r>
              <a:rPr lang="en-US" b="1" dirty="0">
                <a:solidFill>
                  <a:srgbClr val="002060"/>
                </a:solidFill>
              </a:rPr>
              <a:t>ASSISTANT PROFESSOR OF BOTANY</a:t>
            </a:r>
          </a:p>
          <a:p>
            <a:r>
              <a:rPr lang="en-US" b="1" dirty="0">
                <a:solidFill>
                  <a:srgbClr val="002060"/>
                </a:solidFill>
              </a:rPr>
              <a:t>HAJEE KARUTHA ROWTHER HOWDIA COLLEGE</a:t>
            </a:r>
          </a:p>
          <a:p>
            <a:r>
              <a:rPr lang="en-US" b="1" dirty="0">
                <a:solidFill>
                  <a:srgbClr val="002060"/>
                </a:solidFill>
              </a:rPr>
              <a:t>UTHAMAPALAYAM</a:t>
            </a:r>
            <a:endParaRPr lang="en-IN" b="1" dirty="0">
              <a:solidFill>
                <a:srgbClr val="002060"/>
              </a:solidFill>
            </a:endParaRPr>
          </a:p>
        </p:txBody>
      </p:sp>
    </p:spTree>
    <p:extLst>
      <p:ext uri="{BB962C8B-B14F-4D97-AF65-F5344CB8AC3E}">
        <p14:creationId xmlns:p14="http://schemas.microsoft.com/office/powerpoint/2010/main" val="632660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3852" y="1668566"/>
            <a:ext cx="9758749" cy="3615267"/>
          </a:xfrm>
        </p:spPr>
        <p:txBody>
          <a:bodyPr>
            <a:noAutofit/>
          </a:bodyPr>
          <a:lstStyle/>
          <a:p>
            <a:r>
              <a:rPr lang="en-US" b="1" dirty="0">
                <a:solidFill>
                  <a:srgbClr val="FF0000"/>
                </a:solidFill>
              </a:rPr>
              <a:t>c. Water</a:t>
            </a:r>
          </a:p>
          <a:p>
            <a:r>
              <a:rPr lang="en-US" sz="1600" b="1" dirty="0">
                <a:solidFill>
                  <a:schemeClr val="accent5">
                    <a:lumMod val="50000"/>
                  </a:schemeClr>
                </a:solidFill>
              </a:rPr>
              <a:t>Water is one of the most important climatic factors. It affects the vital processes of all living organisms. It is believed that even life had originated only in water during the evolution of Earth. Water covers more than 70% of the earth’s surface. In nature, water is available to plants in three ways. They are atmospheric moisture, precipitation and soil water.</a:t>
            </a:r>
          </a:p>
          <a:p>
            <a:endParaRPr lang="en-US" sz="1600" b="1" dirty="0">
              <a:solidFill>
                <a:schemeClr val="accent5">
                  <a:lumMod val="50000"/>
                </a:schemeClr>
              </a:solidFill>
            </a:endParaRPr>
          </a:p>
          <a:p>
            <a:r>
              <a:rPr lang="en-US" sz="1600" b="1" dirty="0">
                <a:solidFill>
                  <a:schemeClr val="accent5">
                    <a:lumMod val="50000"/>
                  </a:schemeClr>
                </a:solidFill>
              </a:rPr>
              <a:t>The productivity and distribution of plants depend upon the availability of water. Further the quality of water is also important especially for the aquatic organisms. The total amount of water salinity in different water bodies are :</a:t>
            </a:r>
            <a:r>
              <a:rPr lang="en-US" sz="1600" b="1" dirty="0" err="1">
                <a:solidFill>
                  <a:schemeClr val="accent5">
                    <a:lumMod val="50000"/>
                  </a:schemeClr>
                </a:solidFill>
              </a:rPr>
              <a:t>i</a:t>
            </a:r>
            <a:r>
              <a:rPr lang="en-US" sz="1600" b="1" dirty="0">
                <a:solidFill>
                  <a:schemeClr val="accent5">
                    <a:lumMod val="50000"/>
                  </a:schemeClr>
                </a:solidFill>
              </a:rPr>
              <a:t>).5% in inland water (Fresh water) ii).30 – 35% in sea water and iii). More than 100% in </a:t>
            </a:r>
            <a:r>
              <a:rPr lang="en-US" sz="1600" b="1" dirty="0" err="1">
                <a:solidFill>
                  <a:schemeClr val="accent5">
                    <a:lumMod val="50000"/>
                  </a:schemeClr>
                </a:solidFill>
              </a:rPr>
              <a:t>hypersaline</a:t>
            </a:r>
            <a:r>
              <a:rPr lang="en-US" sz="1600" b="1" dirty="0">
                <a:solidFill>
                  <a:schemeClr val="accent5">
                    <a:lumMod val="50000"/>
                  </a:schemeClr>
                </a:solidFill>
              </a:rPr>
              <a:t> water (Lagoons)</a:t>
            </a:r>
          </a:p>
          <a:p>
            <a:endParaRPr lang="en-US" sz="1600" dirty="0">
              <a:solidFill>
                <a:srgbClr val="FFFF00"/>
              </a:solidFill>
            </a:endParaRPr>
          </a:p>
          <a:p>
            <a:r>
              <a:rPr lang="en-US" sz="1600" b="1" dirty="0">
                <a:solidFill>
                  <a:srgbClr val="FF0000"/>
                </a:solidFill>
              </a:rPr>
              <a:t>Based on the range of tolerance of salinity, organisms are divided into two types.</a:t>
            </a:r>
          </a:p>
          <a:p>
            <a:endParaRPr lang="en-US" sz="1600" b="1" dirty="0">
              <a:solidFill>
                <a:schemeClr val="accent5">
                  <a:lumMod val="50000"/>
                </a:schemeClr>
              </a:solidFill>
            </a:endParaRPr>
          </a:p>
          <a:p>
            <a:r>
              <a:rPr lang="en-US" sz="1600" b="1" dirty="0">
                <a:solidFill>
                  <a:schemeClr val="accent5">
                    <a:lumMod val="50000"/>
                  </a:schemeClr>
                </a:solidFill>
              </a:rPr>
              <a:t>1.     </a:t>
            </a:r>
            <a:r>
              <a:rPr lang="en-US" sz="1600" b="1" dirty="0" err="1">
                <a:solidFill>
                  <a:schemeClr val="accent5">
                    <a:lumMod val="50000"/>
                  </a:schemeClr>
                </a:solidFill>
              </a:rPr>
              <a:t>Euryhaline</a:t>
            </a:r>
            <a:r>
              <a:rPr lang="en-US" sz="1600" b="1" dirty="0">
                <a:solidFill>
                  <a:schemeClr val="accent5">
                    <a:lumMod val="50000"/>
                  </a:schemeClr>
                </a:solidFill>
              </a:rPr>
              <a:t>: Organisms which can live in water with wide range of salinity. Examples: Marine algae and marina angiosperms</a:t>
            </a:r>
          </a:p>
          <a:p>
            <a:endParaRPr lang="en-US" sz="1600" b="1" dirty="0">
              <a:solidFill>
                <a:schemeClr val="accent5">
                  <a:lumMod val="50000"/>
                </a:schemeClr>
              </a:solidFill>
            </a:endParaRPr>
          </a:p>
          <a:p>
            <a:r>
              <a:rPr lang="en-US" sz="1600" b="1" dirty="0">
                <a:solidFill>
                  <a:schemeClr val="accent5">
                    <a:lumMod val="50000"/>
                  </a:schemeClr>
                </a:solidFill>
              </a:rPr>
              <a:t>2.     </a:t>
            </a:r>
            <a:r>
              <a:rPr lang="en-US" sz="1600" b="1" dirty="0" err="1">
                <a:solidFill>
                  <a:schemeClr val="accent5">
                    <a:lumMod val="50000"/>
                  </a:schemeClr>
                </a:solidFill>
              </a:rPr>
              <a:t>Stenohaline</a:t>
            </a:r>
            <a:r>
              <a:rPr lang="en-US" sz="1600" b="1" dirty="0">
                <a:solidFill>
                  <a:schemeClr val="accent5">
                    <a:lumMod val="50000"/>
                  </a:schemeClr>
                </a:solidFill>
              </a:rPr>
              <a:t>: Organisms which can withstand only small range of salinity. Example: Plants of estuaries.</a:t>
            </a:r>
          </a:p>
          <a:p>
            <a:endParaRPr lang="en-US" sz="1600" dirty="0">
              <a:solidFill>
                <a:srgbClr val="FFFF00"/>
              </a:solidFill>
            </a:endParaRPr>
          </a:p>
          <a:p>
            <a:endParaRPr lang="en-IN" sz="1600" dirty="0">
              <a:solidFill>
                <a:srgbClr val="FFFF00"/>
              </a:solidFill>
            </a:endParaRPr>
          </a:p>
        </p:txBody>
      </p:sp>
    </p:spTree>
    <p:extLst>
      <p:ext uri="{BB962C8B-B14F-4D97-AF65-F5344CB8AC3E}">
        <p14:creationId xmlns:p14="http://schemas.microsoft.com/office/powerpoint/2010/main" val="3484632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5958" y="234097"/>
            <a:ext cx="3952875" cy="3133725"/>
          </a:xfrm>
          <a:prstGeom prst="rect">
            <a:avLst/>
          </a:prstGeom>
        </p:spPr>
      </p:pic>
      <p:sp>
        <p:nvSpPr>
          <p:cNvPr id="5" name="Rectangle 4"/>
          <p:cNvSpPr/>
          <p:nvPr/>
        </p:nvSpPr>
        <p:spPr>
          <a:xfrm>
            <a:off x="5492095" y="2120726"/>
            <a:ext cx="6096000" cy="3693319"/>
          </a:xfrm>
          <a:prstGeom prst="rect">
            <a:avLst/>
          </a:prstGeom>
        </p:spPr>
        <p:txBody>
          <a:bodyPr>
            <a:spAutoFit/>
          </a:bodyPr>
          <a:lstStyle/>
          <a:p>
            <a:r>
              <a:rPr lang="en-US" b="1" dirty="0"/>
              <a:t>Examples of tolerance to toxicity…….</a:t>
            </a:r>
          </a:p>
          <a:p>
            <a:endParaRPr lang="en-US" b="1" dirty="0"/>
          </a:p>
          <a:p>
            <a:r>
              <a:rPr lang="en-US" b="1" dirty="0" err="1"/>
              <a:t>i</a:t>
            </a:r>
            <a:r>
              <a:rPr lang="en-US" b="1" dirty="0"/>
              <a:t>. </a:t>
            </a:r>
            <a:r>
              <a:rPr lang="en-US" b="1" dirty="0" err="1">
                <a:solidFill>
                  <a:schemeClr val="accent5">
                    <a:lumMod val="50000"/>
                  </a:schemeClr>
                </a:solidFill>
              </a:rPr>
              <a:t>Soyabean</a:t>
            </a:r>
            <a:r>
              <a:rPr lang="en-US" b="1" dirty="0">
                <a:solidFill>
                  <a:schemeClr val="accent5">
                    <a:lumMod val="50000"/>
                  </a:schemeClr>
                </a:solidFill>
              </a:rPr>
              <a:t> and tomato manage to tolerate presence of cadmium poisoning by isolating cadmium and storing into few group of cells and prevent cadmium affecting other cells .</a:t>
            </a:r>
          </a:p>
          <a:p>
            <a:endParaRPr lang="en-US" b="1" dirty="0">
              <a:solidFill>
                <a:schemeClr val="accent5">
                  <a:lumMod val="50000"/>
                </a:schemeClr>
              </a:solidFill>
            </a:endParaRPr>
          </a:p>
          <a:p>
            <a:r>
              <a:rPr lang="en-US" b="1" dirty="0">
                <a:solidFill>
                  <a:schemeClr val="accent5">
                    <a:lumMod val="50000"/>
                  </a:schemeClr>
                </a:solidFill>
              </a:rPr>
              <a:t>ii.            Rice and </a:t>
            </a:r>
            <a:r>
              <a:rPr lang="en-US" b="1" dirty="0" err="1">
                <a:solidFill>
                  <a:schemeClr val="accent5">
                    <a:lumMod val="50000"/>
                  </a:schemeClr>
                </a:solidFill>
              </a:rPr>
              <a:t>Eichhornia</a:t>
            </a:r>
            <a:r>
              <a:rPr lang="en-US" b="1" dirty="0">
                <a:solidFill>
                  <a:schemeClr val="accent5">
                    <a:lumMod val="50000"/>
                  </a:schemeClr>
                </a:solidFill>
              </a:rPr>
              <a:t> (water hyacinth ) tolerate cadmium by binding it to their proteins.</a:t>
            </a:r>
          </a:p>
          <a:p>
            <a:endParaRPr lang="en-US" b="1" dirty="0">
              <a:solidFill>
                <a:schemeClr val="accent5">
                  <a:lumMod val="50000"/>
                </a:schemeClr>
              </a:solidFill>
            </a:endParaRPr>
          </a:p>
          <a:p>
            <a:r>
              <a:rPr lang="en-US" b="1" dirty="0">
                <a:solidFill>
                  <a:schemeClr val="accent5">
                    <a:lumMod val="50000"/>
                  </a:schemeClr>
                </a:solidFill>
              </a:rPr>
              <a:t>These plants otherwise can also be used to remove cadmium from contaminated soil ,this is known as Phytoremediation</a:t>
            </a:r>
            <a:endParaRPr lang="en-IN" b="1" dirty="0">
              <a:solidFill>
                <a:schemeClr val="accent5">
                  <a:lumMod val="50000"/>
                </a:schemeClr>
              </a:solidFill>
            </a:endParaRPr>
          </a:p>
        </p:txBody>
      </p:sp>
    </p:spTree>
    <p:extLst>
      <p:ext uri="{BB962C8B-B14F-4D97-AF65-F5344CB8AC3E}">
        <p14:creationId xmlns:p14="http://schemas.microsoft.com/office/powerpoint/2010/main" val="4246516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119" y="1472013"/>
            <a:ext cx="11331176" cy="3615267"/>
          </a:xfrm>
        </p:spPr>
        <p:txBody>
          <a:bodyPr>
            <a:noAutofit/>
          </a:bodyPr>
          <a:lstStyle/>
          <a:p>
            <a:pPr marL="0" indent="0">
              <a:buNone/>
            </a:pPr>
            <a:r>
              <a:rPr lang="en-IN" sz="1800" b="1" dirty="0">
                <a:solidFill>
                  <a:srgbClr val="FF0000"/>
                </a:solidFill>
              </a:rPr>
              <a:t>d. Wind</a:t>
            </a:r>
          </a:p>
          <a:p>
            <a:r>
              <a:rPr lang="en-US" sz="1600" b="1" dirty="0">
                <a:solidFill>
                  <a:schemeClr val="accent5">
                    <a:lumMod val="50000"/>
                  </a:schemeClr>
                </a:solidFill>
              </a:rPr>
              <a:t>Air in motion is called wind. It is also a vital ecological factor. The atmospheric air contains a number of gases, particles and other constituents. The composition of gases in atmosphere is as follows: Nitrogen -78%,</a:t>
            </a:r>
          </a:p>
          <a:p>
            <a:endParaRPr lang="en-US" sz="1600" b="1" dirty="0">
              <a:solidFill>
                <a:schemeClr val="accent5">
                  <a:lumMod val="50000"/>
                </a:schemeClr>
              </a:solidFill>
            </a:endParaRPr>
          </a:p>
          <a:p>
            <a:r>
              <a:rPr lang="en-US" sz="1600" b="1" dirty="0">
                <a:solidFill>
                  <a:schemeClr val="accent5">
                    <a:lumMod val="50000"/>
                  </a:schemeClr>
                </a:solidFill>
              </a:rPr>
              <a:t>Oxygen -21%, Carbon-di-oxide -0.03%, Argon and other gases - 0.93%. The other components </a:t>
            </a:r>
          </a:p>
          <a:p>
            <a:pPr marL="0" indent="0">
              <a:buNone/>
            </a:pPr>
            <a:r>
              <a:rPr lang="en-US" sz="1600" b="1" dirty="0">
                <a:solidFill>
                  <a:schemeClr val="accent5">
                    <a:lumMod val="50000"/>
                  </a:schemeClr>
                </a:solidFill>
              </a:rPr>
              <a:t>of wind are water </a:t>
            </a:r>
            <a:r>
              <a:rPr lang="en-US" sz="1600" b="1" dirty="0" err="1">
                <a:solidFill>
                  <a:schemeClr val="accent5">
                    <a:lumMod val="50000"/>
                  </a:schemeClr>
                </a:solidFill>
              </a:rPr>
              <a:t>vapour</a:t>
            </a:r>
            <a:r>
              <a:rPr lang="en-US" sz="1600" b="1" dirty="0">
                <a:solidFill>
                  <a:schemeClr val="accent5">
                    <a:lumMod val="50000"/>
                  </a:schemeClr>
                </a:solidFill>
              </a:rPr>
              <a:t>, gaseous pollutants, dust, smoke particles, microorganisms, pollen grains, </a:t>
            </a:r>
          </a:p>
          <a:p>
            <a:pPr marL="0" indent="0">
              <a:buNone/>
            </a:pPr>
            <a:r>
              <a:rPr lang="en-US" sz="1600" b="1" dirty="0">
                <a:solidFill>
                  <a:schemeClr val="accent5">
                    <a:lumMod val="50000"/>
                  </a:schemeClr>
                </a:solidFill>
              </a:rPr>
              <a:t>spores, etc. Anemometer is the instrument used to measure the speed of wind.</a:t>
            </a:r>
          </a:p>
          <a:p>
            <a:pPr marL="0" indent="0">
              <a:buNone/>
            </a:pPr>
            <a:r>
              <a:rPr lang="en-US" sz="1600" b="1" dirty="0">
                <a:solidFill>
                  <a:srgbClr val="FF0000"/>
                </a:solidFill>
              </a:rPr>
              <a:t>Effects of wind</a:t>
            </a:r>
          </a:p>
          <a:p>
            <a:r>
              <a:rPr lang="en-US" sz="1600" b="1" dirty="0">
                <a:solidFill>
                  <a:schemeClr val="accent5">
                    <a:lumMod val="50000"/>
                  </a:schemeClr>
                </a:solidFill>
              </a:rPr>
              <a:t>·         Wind is an important factor for the formation of rain</a:t>
            </a:r>
          </a:p>
          <a:p>
            <a:r>
              <a:rPr lang="en-US" sz="1600" b="1" dirty="0">
                <a:solidFill>
                  <a:schemeClr val="accent5">
                    <a:lumMod val="50000"/>
                  </a:schemeClr>
                </a:solidFill>
              </a:rPr>
              <a:t>·         Causes wave formation in lakes and ocean, which promotes aeration of water</a:t>
            </a:r>
          </a:p>
          <a:p>
            <a:r>
              <a:rPr lang="en-US" sz="1600" b="1" dirty="0">
                <a:solidFill>
                  <a:schemeClr val="accent5">
                    <a:lumMod val="50000"/>
                  </a:schemeClr>
                </a:solidFill>
              </a:rPr>
              <a:t>·         Strong wind causes soil erosion and reduces soil fertility</a:t>
            </a:r>
          </a:p>
          <a:p>
            <a:r>
              <a:rPr lang="en-US" sz="1600" b="1" dirty="0">
                <a:solidFill>
                  <a:schemeClr val="accent5">
                    <a:lumMod val="50000"/>
                  </a:schemeClr>
                </a:solidFill>
              </a:rPr>
              <a:t>·         Increases the rate of transpiration</a:t>
            </a:r>
          </a:p>
          <a:p>
            <a:r>
              <a:rPr lang="en-US" sz="1600" b="1" dirty="0">
                <a:solidFill>
                  <a:schemeClr val="accent5">
                    <a:lumMod val="50000"/>
                  </a:schemeClr>
                </a:solidFill>
              </a:rPr>
              <a:t>·         Helps in pollination in </a:t>
            </a:r>
            <a:r>
              <a:rPr lang="en-US" sz="1600" b="1" dirty="0" err="1">
                <a:solidFill>
                  <a:schemeClr val="accent5">
                    <a:lumMod val="50000"/>
                  </a:schemeClr>
                </a:solidFill>
              </a:rPr>
              <a:t>anemophilous</a:t>
            </a:r>
            <a:r>
              <a:rPr lang="en-US" sz="1600" b="1" dirty="0">
                <a:solidFill>
                  <a:schemeClr val="accent5">
                    <a:lumMod val="50000"/>
                  </a:schemeClr>
                </a:solidFill>
              </a:rPr>
              <a:t> plants</a:t>
            </a:r>
          </a:p>
          <a:p>
            <a:r>
              <a:rPr lang="en-US" sz="1600" b="1" dirty="0">
                <a:solidFill>
                  <a:schemeClr val="accent5">
                    <a:lumMod val="50000"/>
                  </a:schemeClr>
                </a:solidFill>
              </a:rPr>
              <a:t>·         It   also   helps   in dispersal of many fruits, seeds, spores, etc. Strong wind may cause up-rooting of   big trees   </a:t>
            </a:r>
          </a:p>
          <a:p>
            <a:r>
              <a:rPr lang="en-US" sz="1600" b="1" dirty="0">
                <a:solidFill>
                  <a:schemeClr val="accent5">
                    <a:lumMod val="50000"/>
                  </a:schemeClr>
                </a:solidFill>
              </a:rPr>
              <a:t>·         Unidirectional wind stimulates the development of flag forms in trees.</a:t>
            </a:r>
            <a:endParaRPr lang="en-IN" sz="1600" b="1" dirty="0">
              <a:solidFill>
                <a:schemeClr val="accent5">
                  <a:lumMod val="50000"/>
                </a:schemeClr>
              </a:solidFill>
            </a:endParaRPr>
          </a:p>
        </p:txBody>
      </p:sp>
      <p:pic>
        <p:nvPicPr>
          <p:cNvPr id="5" name="Picture 4"/>
          <p:cNvPicPr>
            <a:picLocks noChangeAspect="1"/>
          </p:cNvPicPr>
          <p:nvPr/>
        </p:nvPicPr>
        <p:blipFill>
          <a:blip r:embed="rId2"/>
          <a:stretch>
            <a:fillRect/>
          </a:stretch>
        </p:blipFill>
        <p:spPr>
          <a:xfrm>
            <a:off x="10085327" y="1646088"/>
            <a:ext cx="1609725" cy="2847975"/>
          </a:xfrm>
          <a:prstGeom prst="rect">
            <a:avLst/>
          </a:prstGeom>
        </p:spPr>
      </p:pic>
    </p:spTree>
    <p:extLst>
      <p:ext uri="{BB962C8B-B14F-4D97-AF65-F5344CB8AC3E}">
        <p14:creationId xmlns:p14="http://schemas.microsoft.com/office/powerpoint/2010/main" val="3861408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1245717" cy="3615267"/>
          </a:xfrm>
        </p:spPr>
        <p:txBody>
          <a:bodyPr anchor="t">
            <a:noAutofit/>
          </a:bodyPr>
          <a:lstStyle/>
          <a:p>
            <a:pPr>
              <a:lnSpc>
                <a:spcPct val="120000"/>
              </a:lnSpc>
            </a:pPr>
            <a:r>
              <a:rPr lang="en-US" sz="1800" b="1" dirty="0">
                <a:solidFill>
                  <a:srgbClr val="FF0000"/>
                </a:solidFill>
              </a:rPr>
              <a:t>e. Fire</a:t>
            </a:r>
          </a:p>
          <a:p>
            <a:pPr>
              <a:lnSpc>
                <a:spcPct val="120000"/>
              </a:lnSpc>
            </a:pPr>
            <a:r>
              <a:rPr lang="en-US" sz="1800" b="1" dirty="0">
                <a:solidFill>
                  <a:schemeClr val="tx1"/>
                </a:solidFill>
              </a:rPr>
              <a:t>Fire is an exothermic factor caused due to the chemical process of combustion, releasing heat and light. It is mostly man-made and some-times develops naturally due to the friction between the tree surfaces. Fire is generally divided into</a:t>
            </a:r>
          </a:p>
          <a:p>
            <a:pPr>
              <a:lnSpc>
                <a:spcPct val="120000"/>
              </a:lnSpc>
            </a:pPr>
            <a:endParaRPr lang="en-US" sz="1800" b="1" dirty="0">
              <a:solidFill>
                <a:schemeClr val="tx1"/>
              </a:solidFill>
            </a:endParaRPr>
          </a:p>
          <a:p>
            <a:pPr>
              <a:lnSpc>
                <a:spcPct val="120000"/>
              </a:lnSpc>
            </a:pPr>
            <a:r>
              <a:rPr lang="en-US" sz="1800" b="1" dirty="0">
                <a:solidFill>
                  <a:schemeClr val="tx1"/>
                </a:solidFill>
              </a:rPr>
              <a:t>1.     Ground fire – Which is flameless and subterranean.</a:t>
            </a:r>
          </a:p>
          <a:p>
            <a:r>
              <a:rPr lang="en-US" sz="1800" b="1" dirty="0">
                <a:solidFill>
                  <a:schemeClr val="tx1"/>
                </a:solidFill>
              </a:rPr>
              <a:t>2.     Surface fire – Which consumes the herbs and shrubs.</a:t>
            </a:r>
          </a:p>
          <a:p>
            <a:r>
              <a:rPr lang="en-US" sz="1800" b="1" dirty="0">
                <a:solidFill>
                  <a:schemeClr val="tx1"/>
                </a:solidFill>
              </a:rPr>
              <a:t>3.     Crown fire – Which burns the forest canopy.</a:t>
            </a:r>
          </a:p>
          <a:p>
            <a:endParaRPr lang="en-US" sz="1800" b="1" dirty="0">
              <a:solidFill>
                <a:schemeClr val="tx1"/>
              </a:solidFill>
            </a:endParaRPr>
          </a:p>
          <a:p>
            <a:r>
              <a:rPr lang="en-US" sz="1800" b="1" dirty="0">
                <a:solidFill>
                  <a:srgbClr val="FF0000"/>
                </a:solidFill>
              </a:rPr>
              <a:t>Effects of fire</a:t>
            </a:r>
          </a:p>
          <a:p>
            <a:r>
              <a:rPr lang="en-US" sz="1800" b="1" dirty="0">
                <a:solidFill>
                  <a:schemeClr val="tx1"/>
                </a:solidFill>
              </a:rPr>
              <a:t>•  Fire has a direct lethal effect on plants</a:t>
            </a:r>
          </a:p>
          <a:p>
            <a:r>
              <a:rPr lang="en-US" sz="1800" b="1" dirty="0">
                <a:solidFill>
                  <a:schemeClr val="tx1"/>
                </a:solidFill>
              </a:rPr>
              <a:t>• Burning scars are the suitable places for the entry of parasitic fungi and insects</a:t>
            </a:r>
          </a:p>
          <a:p>
            <a:r>
              <a:rPr lang="en-US" sz="1800" b="1" dirty="0">
                <a:solidFill>
                  <a:schemeClr val="tx1"/>
                </a:solidFill>
              </a:rPr>
              <a:t>• It brings out the alteration of light, rainfall, nutrient cycle, fertility of soil, pH, soil flora and fauna</a:t>
            </a:r>
          </a:p>
          <a:p>
            <a:r>
              <a:rPr lang="en-US" sz="1800" b="1" dirty="0">
                <a:solidFill>
                  <a:schemeClr val="tx1"/>
                </a:solidFill>
              </a:rPr>
              <a:t>• Some fungi which grow in soil of burnt areas called </a:t>
            </a:r>
            <a:r>
              <a:rPr lang="en-US" sz="1800" b="1" dirty="0" err="1">
                <a:solidFill>
                  <a:schemeClr val="tx1"/>
                </a:solidFill>
              </a:rPr>
              <a:t>pyrophilous</a:t>
            </a:r>
            <a:r>
              <a:rPr lang="en-US" sz="1800" b="1" dirty="0">
                <a:solidFill>
                  <a:schemeClr val="tx1"/>
                </a:solidFill>
              </a:rPr>
              <a:t>.</a:t>
            </a:r>
          </a:p>
          <a:p>
            <a:r>
              <a:rPr lang="en-US" sz="1800" b="1" dirty="0">
                <a:solidFill>
                  <a:schemeClr val="tx1"/>
                </a:solidFill>
              </a:rPr>
              <a:t>Example: </a:t>
            </a:r>
            <a:r>
              <a:rPr lang="en-US" sz="1800" b="1" dirty="0" err="1">
                <a:solidFill>
                  <a:schemeClr val="tx1"/>
                </a:solidFill>
              </a:rPr>
              <a:t>Pyronema</a:t>
            </a:r>
            <a:r>
              <a:rPr lang="en-US" sz="1800" b="1" dirty="0">
                <a:solidFill>
                  <a:schemeClr val="tx1"/>
                </a:solidFill>
              </a:rPr>
              <a:t> </a:t>
            </a:r>
            <a:r>
              <a:rPr lang="en-US" sz="1800" b="1" dirty="0" err="1">
                <a:solidFill>
                  <a:schemeClr val="tx1"/>
                </a:solidFill>
              </a:rPr>
              <a:t>confluens</a:t>
            </a:r>
            <a:r>
              <a:rPr lang="en-US" sz="1800" b="1" dirty="0">
                <a:solidFill>
                  <a:schemeClr val="tx1"/>
                </a:solidFill>
              </a:rPr>
              <a:t>.</a:t>
            </a:r>
          </a:p>
          <a:p>
            <a:pPr>
              <a:lnSpc>
                <a:spcPct val="120000"/>
              </a:lnSpc>
            </a:pPr>
            <a:endParaRPr lang="en-US" sz="1800" b="1" dirty="0">
              <a:solidFill>
                <a:schemeClr val="tx1"/>
              </a:solidFill>
            </a:endParaRPr>
          </a:p>
        </p:txBody>
      </p:sp>
    </p:spTree>
    <p:extLst>
      <p:ext uri="{BB962C8B-B14F-4D97-AF65-F5344CB8AC3E}">
        <p14:creationId xmlns:p14="http://schemas.microsoft.com/office/powerpoint/2010/main" val="4162625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6959" y="1429284"/>
            <a:ext cx="10502233" cy="3615267"/>
          </a:xfrm>
        </p:spPr>
        <p:txBody>
          <a:bodyPr>
            <a:noAutofit/>
          </a:bodyPr>
          <a:lstStyle/>
          <a:p>
            <a:pPr>
              <a:lnSpc>
                <a:spcPct val="120000"/>
              </a:lnSpc>
            </a:pPr>
            <a:endParaRPr lang="en-US" sz="1800" b="1" dirty="0">
              <a:solidFill>
                <a:schemeClr val="tx1"/>
              </a:solidFill>
            </a:endParaRPr>
          </a:p>
          <a:p>
            <a:pPr>
              <a:lnSpc>
                <a:spcPct val="120000"/>
              </a:lnSpc>
            </a:pPr>
            <a:r>
              <a:rPr lang="en-US" sz="1800" b="1" dirty="0">
                <a:solidFill>
                  <a:schemeClr val="tx1"/>
                </a:solidFill>
              </a:rPr>
              <a:t>Indicators of fire – </a:t>
            </a:r>
            <a:r>
              <a:rPr lang="en-US" sz="1800" b="1" dirty="0" err="1">
                <a:solidFill>
                  <a:schemeClr val="tx1"/>
                </a:solidFill>
              </a:rPr>
              <a:t>Pteris</a:t>
            </a:r>
            <a:r>
              <a:rPr lang="en-US" sz="1800" b="1" dirty="0">
                <a:solidFill>
                  <a:schemeClr val="tx1"/>
                </a:solidFill>
              </a:rPr>
              <a:t> ( fern ) and </a:t>
            </a:r>
            <a:r>
              <a:rPr lang="en-US" sz="1800" b="1" dirty="0" err="1">
                <a:solidFill>
                  <a:schemeClr val="tx1"/>
                </a:solidFill>
              </a:rPr>
              <a:t>Pyronema</a:t>
            </a:r>
            <a:r>
              <a:rPr lang="en-US" sz="1800" b="1" dirty="0">
                <a:solidFill>
                  <a:schemeClr val="tx1"/>
                </a:solidFill>
              </a:rPr>
              <a:t> (fungus) indicates the burnt up and fire disturbed areas. So they are called indicators of fire.</a:t>
            </a:r>
          </a:p>
          <a:p>
            <a:pPr>
              <a:lnSpc>
                <a:spcPct val="120000"/>
              </a:lnSpc>
            </a:pPr>
            <a:endParaRPr lang="en-US" sz="1800" b="1" dirty="0">
              <a:solidFill>
                <a:schemeClr val="tx1"/>
              </a:solidFill>
            </a:endParaRPr>
          </a:p>
          <a:p>
            <a:pPr>
              <a:lnSpc>
                <a:spcPct val="120000"/>
              </a:lnSpc>
            </a:pPr>
            <a:r>
              <a:rPr lang="en-US" sz="1800" b="1" dirty="0">
                <a:solidFill>
                  <a:schemeClr val="tx1"/>
                </a:solidFill>
              </a:rPr>
              <a:t>Fire break – It is a gap made in the vegetation that acts as a barrier to slow down or stop the progress of fire.</a:t>
            </a:r>
          </a:p>
          <a:p>
            <a:pPr>
              <a:lnSpc>
                <a:spcPct val="120000"/>
              </a:lnSpc>
            </a:pPr>
            <a:endParaRPr lang="en-US" sz="1800" b="1" dirty="0">
              <a:solidFill>
                <a:schemeClr val="tx1"/>
              </a:solidFill>
            </a:endParaRPr>
          </a:p>
          <a:p>
            <a:pPr>
              <a:lnSpc>
                <a:spcPct val="120000"/>
              </a:lnSpc>
            </a:pPr>
            <a:r>
              <a:rPr lang="en-US" sz="1800" b="1" dirty="0">
                <a:solidFill>
                  <a:schemeClr val="tx1"/>
                </a:solidFill>
              </a:rPr>
              <a:t>A natural fire break may occur when there is a lack of vegetation such as River, lake and canyon found in between vegetation may act as a natural fire break.</a:t>
            </a:r>
          </a:p>
          <a:p>
            <a:pPr>
              <a:lnSpc>
                <a:spcPct val="120000"/>
              </a:lnSpc>
            </a:pPr>
            <a:endParaRPr lang="en-US" sz="1800" b="1" dirty="0">
              <a:solidFill>
                <a:schemeClr val="tx1"/>
              </a:solidFill>
            </a:endParaRPr>
          </a:p>
          <a:p>
            <a:pPr>
              <a:lnSpc>
                <a:spcPct val="120000"/>
              </a:lnSpc>
            </a:pPr>
            <a:r>
              <a:rPr lang="en-US" sz="1800" b="1" dirty="0" err="1">
                <a:solidFill>
                  <a:schemeClr val="tx1"/>
                </a:solidFill>
              </a:rPr>
              <a:t>Rhytidome</a:t>
            </a:r>
            <a:r>
              <a:rPr lang="en-US" sz="1800" b="1" dirty="0">
                <a:solidFill>
                  <a:schemeClr val="tx1"/>
                </a:solidFill>
              </a:rPr>
              <a:t>: It is the structural defense by plants against fire .The outer bark of trees which extends to the last formed periderm is called </a:t>
            </a:r>
            <a:r>
              <a:rPr lang="en-US" sz="1800" b="1" dirty="0" err="1">
                <a:solidFill>
                  <a:schemeClr val="tx1"/>
                </a:solidFill>
              </a:rPr>
              <a:t>Rhytidome</a:t>
            </a:r>
            <a:r>
              <a:rPr lang="en-US" sz="1800" b="1" dirty="0">
                <a:solidFill>
                  <a:schemeClr val="tx1"/>
                </a:solidFill>
              </a:rPr>
              <a:t>. It is composed of multiple layers of suberized periderm, cortical and phloem tissues. It protects the stem against fire , water loss, invasion of insects and prevents infections by microorganisms.</a:t>
            </a:r>
          </a:p>
          <a:p>
            <a:pPr>
              <a:lnSpc>
                <a:spcPct val="120000"/>
              </a:lnSpc>
            </a:pPr>
            <a:endParaRPr lang="en-US" sz="1800" b="1" dirty="0">
              <a:solidFill>
                <a:schemeClr val="tx1"/>
              </a:solidFill>
            </a:endParaRPr>
          </a:p>
          <a:p>
            <a:pPr>
              <a:lnSpc>
                <a:spcPct val="120000"/>
              </a:lnSpc>
            </a:pPr>
            <a:endParaRPr lang="en-IN" sz="1800" b="1" dirty="0">
              <a:solidFill>
                <a:schemeClr val="tx1"/>
              </a:solidFill>
            </a:endParaRPr>
          </a:p>
          <a:p>
            <a:endParaRPr lang="en-IN" sz="1800" dirty="0"/>
          </a:p>
        </p:txBody>
      </p:sp>
    </p:spTree>
    <p:extLst>
      <p:ext uri="{BB962C8B-B14F-4D97-AF65-F5344CB8AC3E}">
        <p14:creationId xmlns:p14="http://schemas.microsoft.com/office/powerpoint/2010/main" val="141807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393106" y="425470"/>
            <a:ext cx="11246265" cy="60016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FC0011"/>
                </a:solidFill>
                <a:effectLst/>
                <a:latin typeface="Times New Roman" panose="02020603050405020304" pitchFamily="18" charset="0"/>
                <a:cs typeface="Times New Roman" panose="02020603050405020304" pitchFamily="18" charset="0"/>
              </a:rPr>
              <a:t>Ecological factors</a:t>
            </a:r>
            <a:endParaRPr kumimoji="0" lang="en-U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Many organisms, co-exist in an environment. The environment (surrounding) includes physical,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chemical and biological components. When a component surrounding an organism affects the life of an organism,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it becomes a factor. All such factors together are called </a:t>
            </a:r>
            <a:r>
              <a:rPr kumimoji="0" 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environmental factors </a:t>
            </a:r>
            <a:r>
              <a:rPr kumimoji="0" 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or</a:t>
            </a:r>
            <a:r>
              <a:rPr kumimoji="0" 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ecological factors</a:t>
            </a:r>
            <a:r>
              <a:rPr kumimoji="0" 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These factors can be classified into living (</a:t>
            </a:r>
            <a:r>
              <a:rPr kumimoji="0" 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biotic</a:t>
            </a:r>
            <a:r>
              <a:rPr kumimoji="0" 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and non-living (</a:t>
            </a:r>
            <a:r>
              <a:rPr kumimoji="0" 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abiotic</a:t>
            </a:r>
            <a:r>
              <a:rPr kumimoji="0" 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which make the environment of an organism.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However the ecological factors are meaningfully grouped into four classes, which are as follows:</a:t>
            </a:r>
            <a:endParaRPr kumimoji="0" 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i</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Climatic factors</a:t>
            </a:r>
            <a:endParaRPr kumimoji="0" lang="en-U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ii.</a:t>
            </a:r>
            <a:r>
              <a:rPr kumimoji="0" lang="en-US"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Edaphic factors</a:t>
            </a:r>
            <a:endParaRPr kumimoji="0" lang="en-U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iii.</a:t>
            </a:r>
            <a:r>
              <a:rPr kumimoji="0" lang="en-US"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Topographic factors</a:t>
            </a:r>
            <a:endParaRPr kumimoji="0" lang="en-U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iv.</a:t>
            </a:r>
            <a:r>
              <a:rPr kumimoji="0" lang="en-US"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Biotic factors</a:t>
            </a:r>
            <a:endParaRPr kumimoji="0" 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495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183757" y="282011"/>
            <a:ext cx="5028180" cy="6443529"/>
          </a:xfrm>
          <a:prstGeom prst="rect">
            <a:avLst/>
          </a:prstGeom>
        </p:spPr>
      </p:pic>
      <p:sp>
        <p:nvSpPr>
          <p:cNvPr id="5" name="Rectangle 1"/>
          <p:cNvSpPr>
            <a:spLocks noGrp="1" noChangeArrowheads="1"/>
          </p:cNvSpPr>
          <p:nvPr>
            <p:ph type="title"/>
          </p:nvPr>
        </p:nvSpPr>
        <p:spPr bwMode="auto">
          <a:xfrm>
            <a:off x="675666" y="2605509"/>
            <a:ext cx="4716730" cy="354447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15235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33A14D"/>
                </a:solidFill>
                <a:effectLst/>
                <a:latin typeface="Times New Roman" panose="02020603050405020304" pitchFamily="18" charset="0"/>
                <a:cs typeface="Times New Roman" panose="02020603050405020304" pitchFamily="18" charset="0"/>
              </a:rPr>
              <a:t>Climatic Factors</a:t>
            </a:r>
            <a:endParaRPr kumimoji="0" lang="en-US" sz="2400" b="0" i="0" u="none" strike="noStrike" cap="none" normalizeH="0" baseline="0" dirty="0">
              <a:ln>
                <a:noFill/>
              </a:ln>
              <a:solidFill>
                <a:srgbClr val="282828"/>
              </a:solidFill>
              <a:effectLst/>
              <a:latin typeface="TundraWeb"/>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Climate is one of the important natural factors controlling the plant life. The climatic factors includes light, temperature, water, wind and fire.</a:t>
            </a:r>
            <a:endParaRPr kumimoji="0" 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sz="3200" b="0" i="0" u="none" strike="noStrike" cap="none" normalizeH="0" baseline="0" dirty="0">
                <a:ln>
                  <a:noFill/>
                </a:ln>
                <a:solidFill>
                  <a:schemeClr val="tx1"/>
                </a:solidFill>
                <a:effectLst/>
                <a:latin typeface="Arial" panose="020B0604020202020204" pitchFamily="34" charset="0"/>
              </a:rPr>
            </a:br>
            <a:endParaRPr kumimoji="0" 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75405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049306" cy="4954424"/>
          </a:xfrm>
        </p:spPr>
        <p:txBody>
          <a:bodyPr>
            <a:normAutofit/>
          </a:bodyPr>
          <a:lstStyle/>
          <a:p>
            <a:r>
              <a:rPr lang="en-US" b="1" dirty="0"/>
              <a:t>a. Light</a:t>
            </a:r>
          </a:p>
          <a:p>
            <a:endParaRPr lang="en-US" dirty="0"/>
          </a:p>
          <a:p>
            <a:pPr>
              <a:lnSpc>
                <a:spcPct val="160000"/>
              </a:lnSpc>
            </a:pPr>
            <a:r>
              <a:rPr lang="en-US" b="1" dirty="0">
                <a:solidFill>
                  <a:srgbClr val="FF0000"/>
                </a:solidFill>
              </a:rPr>
              <a:t>Light is a well known factor needed for the basic physiological processes of plants, such as photosynthesis, transpiration, seed germination and flowering. The portion of the sunlight which can be resolved by the human eye is called visible light. The visible part of light is made-up of wavelength from about 400 nm (violet) to 700 nm (red). The rate of photosynthesis is maximum at blue (400 – 500 nm) and red (600 – 700 nm). The green (500 – 600 nm) wave length of spectrum is less strongly absorbed by plants.</a:t>
            </a:r>
          </a:p>
          <a:p>
            <a:endParaRPr lang="en-IN" dirty="0"/>
          </a:p>
        </p:txBody>
      </p:sp>
    </p:spTree>
    <p:extLst>
      <p:ext uri="{BB962C8B-B14F-4D97-AF65-F5344CB8AC3E}">
        <p14:creationId xmlns:p14="http://schemas.microsoft.com/office/powerpoint/2010/main" val="81676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7102347"/>
            <a:ext cx="8534400" cy="1507067"/>
          </a:xfrm>
        </p:spPr>
        <p:txBody>
          <a:bodyPr>
            <a:normAutofit fontScale="90000"/>
          </a:bodyPr>
          <a:lstStyle/>
          <a:p>
            <a:r>
              <a:rPr lang="en-US" dirty="0"/>
              <a:t>EFFECT OF LIGHT ON PLANTS</a:t>
            </a:r>
            <a:br>
              <a:rPr lang="en-US" dirty="0"/>
            </a:br>
            <a:br>
              <a:rPr lang="en-US" dirty="0"/>
            </a:br>
            <a:br>
              <a:rPr lang="en-US" dirty="0"/>
            </a:br>
            <a:endParaRPr lang="en-IN" dirty="0"/>
          </a:p>
        </p:txBody>
      </p:sp>
      <p:pic>
        <p:nvPicPr>
          <p:cNvPr id="6" name="Content Placeholder 5"/>
          <p:cNvPicPr>
            <a:picLocks noGrp="1" noChangeAspect="1"/>
          </p:cNvPicPr>
          <p:nvPr>
            <p:ph idx="1"/>
          </p:nvPr>
        </p:nvPicPr>
        <p:blipFill>
          <a:blip r:embed="rId2"/>
          <a:stretch>
            <a:fillRect/>
          </a:stretch>
        </p:blipFill>
        <p:spPr>
          <a:xfrm>
            <a:off x="6966398" y="945356"/>
            <a:ext cx="3609975" cy="3095625"/>
          </a:xfrm>
          <a:prstGeom prst="rect">
            <a:avLst/>
          </a:prstGeom>
        </p:spPr>
      </p:pic>
      <p:sp>
        <p:nvSpPr>
          <p:cNvPr id="13" name="TextBox 12"/>
          <p:cNvSpPr txBox="1"/>
          <p:nvPr/>
        </p:nvSpPr>
        <p:spPr>
          <a:xfrm>
            <a:off x="1521151" y="945356"/>
            <a:ext cx="3768696" cy="5078313"/>
          </a:xfrm>
          <a:prstGeom prst="rect">
            <a:avLst/>
          </a:prstGeom>
          <a:noFill/>
        </p:spPr>
        <p:txBody>
          <a:bodyPr wrap="square" rtlCol="0">
            <a:spAutoFit/>
          </a:bodyPr>
          <a:lstStyle/>
          <a:p>
            <a:r>
              <a:rPr lang="en-US"/>
              <a:t>Based on the tolerance to intensities of light, the plants are divided into two types. They are</a:t>
            </a:r>
          </a:p>
          <a:p>
            <a:endParaRPr lang="en-US"/>
          </a:p>
          <a:p>
            <a:r>
              <a:rPr lang="en-US"/>
              <a:t>1.     Heliophytes - Light loving plants. Example: Angiosperms.</a:t>
            </a:r>
          </a:p>
          <a:p>
            <a:endParaRPr lang="en-US"/>
          </a:p>
          <a:p>
            <a:r>
              <a:rPr lang="en-US"/>
              <a:t>2.     Sciophytes - Shade loving plants. Example: Bryophytes and Pteridophytes.</a:t>
            </a:r>
          </a:p>
          <a:p>
            <a:endParaRPr lang="en-US"/>
          </a:p>
          <a:p>
            <a:r>
              <a:rPr lang="en-US"/>
              <a:t>In deep sea (&gt;500m), the environment is dark and its inhabitants are not aware of the existence of celestial source of energy called Sun. What, then is their source of energy?</a:t>
            </a:r>
          </a:p>
          <a:p>
            <a:endParaRPr lang="en-US" dirty="0"/>
          </a:p>
        </p:txBody>
      </p:sp>
    </p:spTree>
    <p:extLst>
      <p:ext uri="{BB962C8B-B14F-4D97-AF65-F5344CB8AC3E}">
        <p14:creationId xmlns:p14="http://schemas.microsoft.com/office/powerpoint/2010/main" val="61970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389" y="1745478"/>
            <a:ext cx="11229174" cy="3615267"/>
          </a:xfrm>
        </p:spPr>
        <p:txBody>
          <a:bodyPr>
            <a:normAutofit fontScale="25000" lnSpcReduction="20000"/>
          </a:bodyPr>
          <a:lstStyle/>
          <a:p>
            <a:r>
              <a:rPr lang="en-US" sz="5600" b="1" dirty="0">
                <a:solidFill>
                  <a:schemeClr val="tx1"/>
                </a:solidFill>
              </a:rPr>
              <a:t>b. Temperature</a:t>
            </a:r>
          </a:p>
          <a:p>
            <a:r>
              <a:rPr lang="en-US" sz="5600" b="1" dirty="0">
                <a:solidFill>
                  <a:schemeClr val="tx1"/>
                </a:solidFill>
              </a:rPr>
              <a:t>Temperature is one of the important factors which affect almost all the metabolic activities of an organism. Every physiological process in an organism requires an optimum temperature at which it shows the maximum metabolic rate. Three limits of temperature can be recognized for any organism. They are</a:t>
            </a:r>
          </a:p>
          <a:p>
            <a:endParaRPr lang="en-US" sz="5600" b="1" dirty="0">
              <a:solidFill>
                <a:schemeClr val="tx1"/>
              </a:solidFill>
            </a:endParaRPr>
          </a:p>
          <a:p>
            <a:r>
              <a:rPr lang="en-US" sz="5600" b="1" dirty="0">
                <a:solidFill>
                  <a:schemeClr val="tx1"/>
                </a:solidFill>
              </a:rPr>
              <a:t>1.     Minimum temperature - Physiological activities are lowest.</a:t>
            </a:r>
          </a:p>
          <a:p>
            <a:endParaRPr lang="en-US" sz="5600" b="1" dirty="0">
              <a:solidFill>
                <a:schemeClr val="tx1"/>
              </a:solidFill>
            </a:endParaRPr>
          </a:p>
          <a:p>
            <a:r>
              <a:rPr lang="en-US" sz="5600" b="1" dirty="0">
                <a:solidFill>
                  <a:schemeClr val="tx1"/>
                </a:solidFill>
              </a:rPr>
              <a:t>2.     Optimum temperature - Physiological activities are maximum.</a:t>
            </a:r>
          </a:p>
          <a:p>
            <a:endParaRPr lang="en-US" sz="5600" b="1" dirty="0">
              <a:solidFill>
                <a:schemeClr val="tx1"/>
              </a:solidFill>
            </a:endParaRPr>
          </a:p>
          <a:p>
            <a:r>
              <a:rPr lang="en-US" sz="5600" b="1" dirty="0">
                <a:solidFill>
                  <a:schemeClr val="tx1"/>
                </a:solidFill>
              </a:rPr>
              <a:t>3.     Maximum temperature - Physiological activities will stop. Based on the temperature prevailing in an area, </a:t>
            </a:r>
            <a:r>
              <a:rPr lang="en-US" sz="5600" b="1" dirty="0" err="1">
                <a:solidFill>
                  <a:schemeClr val="tx1"/>
                </a:solidFill>
              </a:rPr>
              <a:t>Raunkiaer</a:t>
            </a:r>
            <a:r>
              <a:rPr lang="en-US" sz="5600" b="1" dirty="0">
                <a:solidFill>
                  <a:schemeClr val="tx1"/>
                </a:solidFill>
              </a:rPr>
              <a:t> classified the world’s vegetation into the following four types. They are </a:t>
            </a:r>
            <a:r>
              <a:rPr lang="en-US" sz="5600" b="1" dirty="0" err="1">
                <a:solidFill>
                  <a:schemeClr val="tx1"/>
                </a:solidFill>
              </a:rPr>
              <a:t>megatherms</a:t>
            </a:r>
            <a:r>
              <a:rPr lang="en-US" sz="5600" b="1" dirty="0">
                <a:solidFill>
                  <a:schemeClr val="tx1"/>
                </a:solidFill>
              </a:rPr>
              <a:t>, </a:t>
            </a:r>
            <a:r>
              <a:rPr lang="en-US" sz="5600" b="1" dirty="0" err="1">
                <a:solidFill>
                  <a:schemeClr val="tx1"/>
                </a:solidFill>
              </a:rPr>
              <a:t>mesotherms</a:t>
            </a:r>
            <a:r>
              <a:rPr lang="en-US" sz="5600" b="1" dirty="0">
                <a:solidFill>
                  <a:schemeClr val="tx1"/>
                </a:solidFill>
              </a:rPr>
              <a:t>, </a:t>
            </a:r>
            <a:r>
              <a:rPr lang="en-US" sz="5600" b="1" dirty="0" err="1">
                <a:solidFill>
                  <a:schemeClr val="tx1"/>
                </a:solidFill>
              </a:rPr>
              <a:t>microtherms</a:t>
            </a:r>
            <a:r>
              <a:rPr lang="en-US" sz="5600" b="1" dirty="0">
                <a:solidFill>
                  <a:schemeClr val="tx1"/>
                </a:solidFill>
              </a:rPr>
              <a:t> and </a:t>
            </a:r>
            <a:r>
              <a:rPr lang="en-US" sz="5600" b="1" dirty="0" err="1">
                <a:solidFill>
                  <a:schemeClr val="tx1"/>
                </a:solidFill>
              </a:rPr>
              <a:t>hekistotherms</a:t>
            </a:r>
            <a:r>
              <a:rPr lang="en-US" sz="5600" b="1" dirty="0">
                <a:solidFill>
                  <a:schemeClr val="tx1"/>
                </a:solidFill>
              </a:rPr>
              <a:t>. In thermal springs and deep sea hydrothermal vents where average temperature exceed 100oc.</a:t>
            </a:r>
          </a:p>
          <a:p>
            <a:endParaRPr lang="en-US" sz="5600" b="1" dirty="0">
              <a:solidFill>
                <a:schemeClr val="tx1"/>
              </a:solidFill>
            </a:endParaRPr>
          </a:p>
          <a:p>
            <a:pPr lvl="4"/>
            <a:r>
              <a:rPr lang="en-US" sz="5000" b="1" dirty="0">
                <a:solidFill>
                  <a:srgbClr val="FF0000"/>
                </a:solidFill>
              </a:rPr>
              <a:t>Based on the range of thermal tolerance, organisms are divided into two types.</a:t>
            </a:r>
          </a:p>
          <a:p>
            <a:endParaRPr lang="en-US" sz="5600" b="1" dirty="0">
              <a:solidFill>
                <a:schemeClr val="tx1"/>
              </a:solidFill>
            </a:endParaRPr>
          </a:p>
          <a:p>
            <a:r>
              <a:rPr lang="en-US" sz="5600" b="1" dirty="0">
                <a:solidFill>
                  <a:schemeClr val="tx1"/>
                </a:solidFill>
              </a:rPr>
              <a:t>1.     </a:t>
            </a:r>
            <a:r>
              <a:rPr lang="en-US" sz="5600" b="1" dirty="0" err="1">
                <a:solidFill>
                  <a:schemeClr val="tx1"/>
                </a:solidFill>
              </a:rPr>
              <a:t>Eurythermal</a:t>
            </a:r>
            <a:r>
              <a:rPr lang="en-US" sz="5600" b="1" dirty="0">
                <a:solidFill>
                  <a:schemeClr val="tx1"/>
                </a:solidFill>
              </a:rPr>
              <a:t>: Organisms which can tolerate a wide range of temperature fluctuations.</a:t>
            </a:r>
          </a:p>
          <a:p>
            <a:endParaRPr lang="en-US" sz="5600" b="1" dirty="0">
              <a:solidFill>
                <a:schemeClr val="tx1"/>
              </a:solidFill>
            </a:endParaRPr>
          </a:p>
          <a:p>
            <a:r>
              <a:rPr lang="en-US" sz="5600" b="1" dirty="0">
                <a:solidFill>
                  <a:schemeClr val="tx1"/>
                </a:solidFill>
              </a:rPr>
              <a:t>Example: </a:t>
            </a:r>
            <a:r>
              <a:rPr lang="en-US" sz="5600" b="1" dirty="0" err="1">
                <a:solidFill>
                  <a:schemeClr val="tx1"/>
                </a:solidFill>
              </a:rPr>
              <a:t>Zostera</a:t>
            </a:r>
            <a:r>
              <a:rPr lang="en-US" sz="5600" b="1" dirty="0">
                <a:solidFill>
                  <a:schemeClr val="tx1"/>
                </a:solidFill>
              </a:rPr>
              <a:t> (A marine Angiosperm) and Artemisia </a:t>
            </a:r>
            <a:r>
              <a:rPr lang="en-US" sz="5600" b="1" dirty="0" err="1">
                <a:solidFill>
                  <a:schemeClr val="tx1"/>
                </a:solidFill>
              </a:rPr>
              <a:t>tridentata</a:t>
            </a:r>
            <a:r>
              <a:rPr lang="en-US" sz="5600" b="1" dirty="0">
                <a:solidFill>
                  <a:schemeClr val="tx1"/>
                </a:solidFill>
              </a:rPr>
              <a:t>.</a:t>
            </a:r>
          </a:p>
          <a:p>
            <a:endParaRPr lang="en-US" sz="5600" b="1" dirty="0">
              <a:solidFill>
                <a:schemeClr val="tx1"/>
              </a:solidFill>
            </a:endParaRPr>
          </a:p>
          <a:p>
            <a:r>
              <a:rPr lang="en-US" sz="5600" b="1" dirty="0">
                <a:solidFill>
                  <a:schemeClr val="tx1"/>
                </a:solidFill>
              </a:rPr>
              <a:t>2.     Stenothermal: Organisms which can tolerate only small range of temperature variations. Example: Mango and Palm (Terrestrial Angiosperms).</a:t>
            </a:r>
          </a:p>
          <a:p>
            <a:endParaRPr lang="en-US" sz="5600" b="1" dirty="0">
              <a:solidFill>
                <a:schemeClr val="tx1"/>
              </a:solidFill>
            </a:endParaRPr>
          </a:p>
          <a:p>
            <a:r>
              <a:rPr lang="en-US" sz="5600" b="1" dirty="0">
                <a:solidFill>
                  <a:schemeClr val="tx1"/>
                </a:solidFill>
              </a:rPr>
              <a:t>Mango plant </a:t>
            </a:r>
            <a:r>
              <a:rPr lang="en-US" sz="5600" b="1" dirty="0" err="1">
                <a:solidFill>
                  <a:schemeClr val="tx1"/>
                </a:solidFill>
              </a:rPr>
              <a:t>donot</a:t>
            </a:r>
            <a:r>
              <a:rPr lang="en-US" sz="5600" b="1" dirty="0">
                <a:solidFill>
                  <a:schemeClr val="tx1"/>
                </a:solidFill>
              </a:rPr>
              <a:t> and cannot grow in temperate countries like Canada and Germany.</a:t>
            </a:r>
          </a:p>
          <a:p>
            <a:endParaRPr lang="en-US" dirty="0"/>
          </a:p>
          <a:p>
            <a:endParaRPr lang="en-US" dirty="0"/>
          </a:p>
          <a:p>
            <a:endParaRPr lang="en-IN" dirty="0"/>
          </a:p>
        </p:txBody>
      </p:sp>
    </p:spTree>
    <p:extLst>
      <p:ext uri="{BB962C8B-B14F-4D97-AF65-F5344CB8AC3E}">
        <p14:creationId xmlns:p14="http://schemas.microsoft.com/office/powerpoint/2010/main" val="1262197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8534400" cy="6172200"/>
          </a:xfrm>
        </p:spPr>
        <p:txBody>
          <a:bodyPr>
            <a:normAutofit fontScale="92500" lnSpcReduction="10000"/>
          </a:bodyPr>
          <a:lstStyle/>
          <a:p>
            <a:r>
              <a:rPr lang="en-US" b="1" dirty="0">
                <a:solidFill>
                  <a:schemeClr val="accent5">
                    <a:lumMod val="50000"/>
                  </a:schemeClr>
                </a:solidFill>
              </a:rPr>
              <a:t>Thermal Stratification</a:t>
            </a:r>
          </a:p>
          <a:p>
            <a:endParaRPr lang="en-US" dirty="0">
              <a:solidFill>
                <a:srgbClr val="FF0000"/>
              </a:solidFill>
            </a:endParaRPr>
          </a:p>
          <a:p>
            <a:r>
              <a:rPr lang="en-US" b="1" dirty="0">
                <a:solidFill>
                  <a:srgbClr val="FF0000"/>
                </a:solidFill>
              </a:rPr>
              <a:t>It is usually found in aquatic habitat. The change in the temperature profile with increasing depth in a water body is called thermal stratification. There are three kinds of thermal stratifications.</a:t>
            </a:r>
          </a:p>
          <a:p>
            <a:endParaRPr lang="en-US" b="1" dirty="0">
              <a:solidFill>
                <a:srgbClr val="FF0000"/>
              </a:solidFill>
            </a:endParaRPr>
          </a:p>
          <a:p>
            <a:endParaRPr lang="en-US" b="1" dirty="0">
              <a:solidFill>
                <a:srgbClr val="FF0000"/>
              </a:solidFill>
            </a:endParaRPr>
          </a:p>
          <a:p>
            <a:endParaRPr lang="en-US" b="1" dirty="0">
              <a:solidFill>
                <a:srgbClr val="FF0000"/>
              </a:solidFill>
            </a:endParaRPr>
          </a:p>
          <a:p>
            <a:endParaRPr lang="en-US" b="1" dirty="0">
              <a:solidFill>
                <a:srgbClr val="FF0000"/>
              </a:solidFill>
            </a:endParaRPr>
          </a:p>
          <a:p>
            <a:endParaRPr lang="en-US" b="1" dirty="0">
              <a:solidFill>
                <a:srgbClr val="FF0000"/>
              </a:solidFill>
            </a:endParaRPr>
          </a:p>
          <a:p>
            <a:r>
              <a:rPr lang="en-US" b="1" dirty="0">
                <a:solidFill>
                  <a:srgbClr val="FF0000"/>
                </a:solidFill>
              </a:rPr>
              <a:t>1.     </a:t>
            </a:r>
            <a:r>
              <a:rPr lang="en-US" b="1" dirty="0" err="1">
                <a:solidFill>
                  <a:srgbClr val="FF0000"/>
                </a:solidFill>
              </a:rPr>
              <a:t>Epilimniotn</a:t>
            </a:r>
            <a:r>
              <a:rPr lang="en-US" b="1" dirty="0">
                <a:solidFill>
                  <a:srgbClr val="FF0000"/>
                </a:solidFill>
              </a:rPr>
              <a:t> – The upper layer of warmer water.</a:t>
            </a:r>
          </a:p>
          <a:p>
            <a:endParaRPr lang="en-US" b="1" dirty="0">
              <a:solidFill>
                <a:srgbClr val="FF0000"/>
              </a:solidFill>
            </a:endParaRPr>
          </a:p>
          <a:p>
            <a:r>
              <a:rPr lang="en-US" b="1" dirty="0">
                <a:solidFill>
                  <a:srgbClr val="FF0000"/>
                </a:solidFill>
              </a:rPr>
              <a:t>2.     </a:t>
            </a:r>
            <a:r>
              <a:rPr lang="en-US" b="1" dirty="0" err="1">
                <a:solidFill>
                  <a:srgbClr val="FF0000"/>
                </a:solidFill>
              </a:rPr>
              <a:t>Metalimnion</a:t>
            </a:r>
            <a:r>
              <a:rPr lang="en-US" b="1" dirty="0">
                <a:solidFill>
                  <a:srgbClr val="FF0000"/>
                </a:solidFill>
              </a:rPr>
              <a:t> – The middle layer with a zone of gradual decrease in temperature.</a:t>
            </a:r>
          </a:p>
          <a:p>
            <a:endParaRPr lang="en-US" b="1" dirty="0">
              <a:solidFill>
                <a:srgbClr val="FF0000"/>
              </a:solidFill>
            </a:endParaRPr>
          </a:p>
          <a:p>
            <a:r>
              <a:rPr lang="en-US" b="1" dirty="0">
                <a:solidFill>
                  <a:srgbClr val="FF0000"/>
                </a:solidFill>
              </a:rPr>
              <a:t>3.     </a:t>
            </a:r>
            <a:r>
              <a:rPr lang="en-US" b="1" dirty="0" err="1">
                <a:solidFill>
                  <a:srgbClr val="FF0000"/>
                </a:solidFill>
              </a:rPr>
              <a:t>Hypolimnion</a:t>
            </a:r>
            <a:r>
              <a:rPr lang="en-US" b="1" dirty="0">
                <a:solidFill>
                  <a:srgbClr val="FF0000"/>
                </a:solidFill>
              </a:rPr>
              <a:t> - The bottom layer of colder water.</a:t>
            </a:r>
          </a:p>
          <a:p>
            <a:endParaRPr lang="en-US" b="1" dirty="0">
              <a:solidFill>
                <a:srgbClr val="FF0000"/>
              </a:solidFill>
            </a:endParaRPr>
          </a:p>
          <a:p>
            <a:endParaRPr lang="en-IN" b="1" dirty="0">
              <a:solidFill>
                <a:srgbClr val="FF0000"/>
              </a:solidFill>
            </a:endParaRPr>
          </a:p>
        </p:txBody>
      </p:sp>
      <p:pic>
        <p:nvPicPr>
          <p:cNvPr id="4" name="Picture 3"/>
          <p:cNvPicPr>
            <a:picLocks noChangeAspect="1"/>
          </p:cNvPicPr>
          <p:nvPr/>
        </p:nvPicPr>
        <p:blipFill>
          <a:blip r:embed="rId2"/>
          <a:stretch>
            <a:fillRect/>
          </a:stretch>
        </p:blipFill>
        <p:spPr>
          <a:xfrm>
            <a:off x="7306435" y="2271712"/>
            <a:ext cx="3800475" cy="2314575"/>
          </a:xfrm>
          <a:prstGeom prst="rect">
            <a:avLst/>
          </a:prstGeom>
        </p:spPr>
      </p:pic>
    </p:spTree>
    <p:extLst>
      <p:ext uri="{BB962C8B-B14F-4D97-AF65-F5344CB8AC3E}">
        <p14:creationId xmlns:p14="http://schemas.microsoft.com/office/powerpoint/2010/main" val="87175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660" y="2006354"/>
            <a:ext cx="7389291" cy="4227800"/>
          </a:xfrm>
        </p:spPr>
        <p:txBody>
          <a:bodyPr>
            <a:noAutofit/>
          </a:bodyPr>
          <a:lstStyle/>
          <a:p>
            <a:r>
              <a:rPr lang="en-US" sz="1800" b="1" dirty="0">
                <a:solidFill>
                  <a:schemeClr val="accent5">
                    <a:lumMod val="50000"/>
                  </a:schemeClr>
                </a:solidFill>
              </a:rPr>
              <a:t>Temperature based zonation</a:t>
            </a:r>
          </a:p>
          <a:p>
            <a:r>
              <a:rPr lang="en-US" sz="1800" b="1" dirty="0">
                <a:solidFill>
                  <a:srgbClr val="FFFF00"/>
                </a:solidFill>
              </a:rPr>
              <a:t>Variations in latitude and altitude do affect the temperature and the vegetation on the earth surface. </a:t>
            </a:r>
          </a:p>
          <a:p>
            <a:pPr marL="0" indent="0">
              <a:buNone/>
            </a:pPr>
            <a:endParaRPr lang="en-US" sz="1800" b="1" dirty="0">
              <a:solidFill>
                <a:schemeClr val="accent5">
                  <a:lumMod val="50000"/>
                </a:schemeClr>
              </a:solidFill>
            </a:endParaRPr>
          </a:p>
          <a:p>
            <a:pPr marL="0" indent="0">
              <a:buNone/>
            </a:pPr>
            <a:r>
              <a:rPr lang="en-US" sz="1800" b="1" dirty="0">
                <a:solidFill>
                  <a:schemeClr val="accent5">
                    <a:lumMod val="50000"/>
                  </a:schemeClr>
                </a:solidFill>
              </a:rPr>
              <a:t>	The latitudinal and altitudinal zonation of vegetation is 	illustrated below</a:t>
            </a:r>
            <a:r>
              <a:rPr lang="en-US" sz="1800" b="1" dirty="0">
                <a:solidFill>
                  <a:srgbClr val="FFFF00"/>
                </a:solidFill>
              </a:rPr>
              <a:t>:</a:t>
            </a:r>
          </a:p>
          <a:p>
            <a:endParaRPr lang="en-US" sz="1800" b="1" dirty="0">
              <a:solidFill>
                <a:srgbClr val="FFFF00"/>
              </a:solidFill>
            </a:endParaRPr>
          </a:p>
          <a:p>
            <a:r>
              <a:rPr lang="en-US" sz="1800" b="1" dirty="0">
                <a:solidFill>
                  <a:schemeClr val="accent5">
                    <a:lumMod val="50000"/>
                  </a:schemeClr>
                </a:solidFill>
              </a:rPr>
              <a:t>Latitude:</a:t>
            </a:r>
            <a:r>
              <a:rPr lang="en-US" sz="1800" b="1" dirty="0">
                <a:solidFill>
                  <a:srgbClr val="FFFF00"/>
                </a:solidFill>
              </a:rPr>
              <a:t> Latitude is an angle which ranges from 00 at the equator to 900 at the poles.</a:t>
            </a:r>
          </a:p>
          <a:p>
            <a:r>
              <a:rPr lang="en-US" sz="1800" b="1" dirty="0">
                <a:solidFill>
                  <a:schemeClr val="accent5">
                    <a:lumMod val="50000"/>
                  </a:schemeClr>
                </a:solidFill>
              </a:rPr>
              <a:t>Altitude:</a:t>
            </a:r>
            <a:r>
              <a:rPr lang="en-US" sz="1800" b="1" dirty="0">
                <a:solidFill>
                  <a:srgbClr val="FFFF00"/>
                </a:solidFill>
              </a:rPr>
              <a:t> How high a place is located above the sea level is called the altitude of the place.</a:t>
            </a:r>
          </a:p>
          <a:p>
            <a:r>
              <a:rPr lang="en-US" sz="1800" b="1" dirty="0">
                <a:solidFill>
                  <a:schemeClr val="accent5">
                    <a:lumMod val="50000"/>
                  </a:schemeClr>
                </a:solidFill>
              </a:rPr>
              <a:t>Timber line / Tree line </a:t>
            </a:r>
            <a:r>
              <a:rPr lang="en-US" sz="1800" b="1" dirty="0">
                <a:solidFill>
                  <a:srgbClr val="FFFF00"/>
                </a:solidFill>
              </a:rPr>
              <a:t>: It is an imaginary line in a mountain or higher areas of land that  marks the level above which trees do not grow. The altitudinal limit of normal tree growth is about 3000 to 4000m.</a:t>
            </a:r>
          </a:p>
          <a:p>
            <a:endParaRPr lang="en-US" sz="1800" b="1" dirty="0">
              <a:solidFill>
                <a:srgbClr val="FFFF00"/>
              </a:solidFill>
            </a:endParaRPr>
          </a:p>
          <a:p>
            <a:endParaRPr lang="en-US" sz="1800" b="1" dirty="0">
              <a:solidFill>
                <a:srgbClr val="FFFF00"/>
              </a:solidFill>
            </a:endParaRPr>
          </a:p>
          <a:p>
            <a:endParaRPr lang="en-IN" sz="1800" b="1" dirty="0">
              <a:solidFill>
                <a:srgbClr val="FFFF00"/>
              </a:solidFill>
            </a:endParaRPr>
          </a:p>
        </p:txBody>
      </p:sp>
      <p:pic>
        <p:nvPicPr>
          <p:cNvPr id="6" name="Picture 5"/>
          <p:cNvPicPr>
            <a:picLocks noChangeAspect="1"/>
          </p:cNvPicPr>
          <p:nvPr/>
        </p:nvPicPr>
        <p:blipFill>
          <a:blip r:embed="rId2"/>
          <a:stretch>
            <a:fillRect/>
          </a:stretch>
        </p:blipFill>
        <p:spPr>
          <a:xfrm>
            <a:off x="8196173" y="706673"/>
            <a:ext cx="3781425" cy="5495925"/>
          </a:xfrm>
          <a:prstGeom prst="rect">
            <a:avLst/>
          </a:prstGeom>
        </p:spPr>
      </p:pic>
    </p:spTree>
    <p:extLst>
      <p:ext uri="{BB962C8B-B14F-4D97-AF65-F5344CB8AC3E}">
        <p14:creationId xmlns:p14="http://schemas.microsoft.com/office/powerpoint/2010/main" val="4286694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1300642" cy="3615267"/>
          </a:xfrm>
        </p:spPr>
        <p:txBody>
          <a:bodyPr>
            <a:noAutofit/>
          </a:bodyPr>
          <a:lstStyle/>
          <a:p>
            <a:endParaRPr lang="en-US" sz="1400" b="1" dirty="0">
              <a:solidFill>
                <a:srgbClr val="FFFF00"/>
              </a:solidFill>
            </a:endParaRPr>
          </a:p>
          <a:p>
            <a:endParaRPr lang="en-US" sz="1800" b="1" dirty="0">
              <a:solidFill>
                <a:srgbClr val="FFFF00"/>
              </a:solidFill>
            </a:endParaRPr>
          </a:p>
          <a:p>
            <a:endParaRPr lang="en-US" sz="1800" b="1" dirty="0">
              <a:solidFill>
                <a:srgbClr val="FFFF00"/>
              </a:solidFill>
            </a:endParaRPr>
          </a:p>
          <a:p>
            <a:r>
              <a:rPr lang="en-US" sz="2400" b="1" dirty="0">
                <a:solidFill>
                  <a:schemeClr val="accent5">
                    <a:lumMod val="50000"/>
                  </a:schemeClr>
                </a:solidFill>
              </a:rPr>
              <a:t>Effects of temperature</a:t>
            </a:r>
          </a:p>
          <a:p>
            <a:endParaRPr lang="en-US" sz="1800" b="1" dirty="0">
              <a:solidFill>
                <a:srgbClr val="FFFF00"/>
              </a:solidFill>
            </a:endParaRPr>
          </a:p>
          <a:p>
            <a:r>
              <a:rPr lang="en-US" sz="1800" b="1" dirty="0">
                <a:solidFill>
                  <a:schemeClr val="accent5">
                    <a:lumMod val="50000"/>
                  </a:schemeClr>
                </a:solidFill>
              </a:rPr>
              <a:t>The following physiological processes are influenced by temperature:</a:t>
            </a:r>
          </a:p>
          <a:p>
            <a:endParaRPr lang="en-US" sz="1800" b="1" dirty="0">
              <a:solidFill>
                <a:srgbClr val="FFFF00"/>
              </a:solidFill>
            </a:endParaRPr>
          </a:p>
          <a:p>
            <a:r>
              <a:rPr lang="en-US" sz="1800" b="1" dirty="0">
                <a:solidFill>
                  <a:srgbClr val="FFFF00"/>
                </a:solidFill>
              </a:rPr>
              <a:t>·         Temperature affects the enzymatic action of all the bio-chemical reactions in a plant body.</a:t>
            </a:r>
          </a:p>
          <a:p>
            <a:endParaRPr lang="en-US" sz="1800" b="1" dirty="0">
              <a:solidFill>
                <a:srgbClr val="FFFF00"/>
              </a:solidFill>
            </a:endParaRPr>
          </a:p>
          <a:p>
            <a:r>
              <a:rPr lang="en-US" sz="1800" b="1" dirty="0">
                <a:solidFill>
                  <a:srgbClr val="FFFF00"/>
                </a:solidFill>
              </a:rPr>
              <a:t>·         It influences CO2 and O2 solubility in the biological systems. Increases respiration and stimulates growth of seedlings.</a:t>
            </a:r>
          </a:p>
          <a:p>
            <a:endParaRPr lang="en-US" sz="1800" b="1" dirty="0">
              <a:solidFill>
                <a:srgbClr val="FFFF00"/>
              </a:solidFill>
            </a:endParaRPr>
          </a:p>
          <a:p>
            <a:r>
              <a:rPr lang="en-US" sz="1800" b="1" dirty="0">
                <a:solidFill>
                  <a:srgbClr val="FFFF00"/>
                </a:solidFill>
              </a:rPr>
              <a:t>·         Low temperature with high humidity can spread diseases to plants.</a:t>
            </a:r>
          </a:p>
          <a:p>
            <a:endParaRPr lang="en-US" sz="1800" b="1" dirty="0">
              <a:solidFill>
                <a:srgbClr val="FFFF00"/>
              </a:solidFill>
            </a:endParaRPr>
          </a:p>
          <a:p>
            <a:r>
              <a:rPr lang="en-US" sz="1800" b="1" dirty="0">
                <a:solidFill>
                  <a:srgbClr val="FFFF00"/>
                </a:solidFill>
              </a:rPr>
              <a:t>·         The varying temperature with moisture determines the distribution of the vegetation types.</a:t>
            </a:r>
          </a:p>
          <a:p>
            <a:endParaRPr lang="en-US" sz="1400" b="1" dirty="0">
              <a:solidFill>
                <a:srgbClr val="FFFF00"/>
              </a:solidFill>
            </a:endParaRPr>
          </a:p>
        </p:txBody>
      </p:sp>
    </p:spTree>
    <p:extLst>
      <p:ext uri="{BB962C8B-B14F-4D97-AF65-F5344CB8AC3E}">
        <p14:creationId xmlns:p14="http://schemas.microsoft.com/office/powerpoint/2010/main" val="229231347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38</TotalTime>
  <Words>1587</Words>
  <Application>Microsoft Office PowerPoint</Application>
  <PresentationFormat>Widescreen</PresentationFormat>
  <Paragraphs>137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Century Gothic</vt:lpstr>
      <vt:lpstr>Times New Roman</vt:lpstr>
      <vt:lpstr>TundraWeb</vt:lpstr>
      <vt:lpstr>Wingdings 3</vt:lpstr>
      <vt:lpstr>Slice</vt:lpstr>
      <vt:lpstr>ECOLOGY – CLIMATIC FACTOR</vt:lpstr>
      <vt:lpstr>PowerPoint Presentation</vt:lpstr>
      <vt:lpstr>Climatic Factors Climate is one of the important natural factors controlling the plant life. The climatic factors includes light, temperature, water, wind and fire.  </vt:lpstr>
      <vt:lpstr>PowerPoint Presentation</vt:lpstr>
      <vt:lpstr>EFFECT OF LIGHT ON PLANTS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 CLIMATIC FACTOR</dc:title>
  <dc:creator>ADMIN</dc:creator>
  <cp:lastModifiedBy>Maajitha A</cp:lastModifiedBy>
  <cp:revision>6</cp:revision>
  <dcterms:created xsi:type="dcterms:W3CDTF">2020-09-17T03:25:30Z</dcterms:created>
  <dcterms:modified xsi:type="dcterms:W3CDTF">2020-10-20T16:04:48Z</dcterms:modified>
</cp:coreProperties>
</file>