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7" r:id="rId6"/>
    <p:sldId id="268" r:id="rId7"/>
    <p:sldId id="265" r:id="rId8"/>
    <p:sldId id="264" r:id="rId9"/>
    <p:sldId id="269" r:id="rId10"/>
    <p:sldId id="270" r:id="rId11"/>
    <p:sldId id="271" r:id="rId12"/>
    <p:sldId id="272" r:id="rId13"/>
    <p:sldId id="273" r:id="rId14"/>
    <p:sldId id="263" r:id="rId15"/>
    <p:sldId id="274" r:id="rId16"/>
    <p:sldId id="275" r:id="rId17"/>
    <p:sldId id="277" r:id="rId18"/>
    <p:sldId id="278" r:id="rId19"/>
    <p:sldId id="279"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82" d="100"/>
          <a:sy n="82" d="100"/>
        </p:scale>
        <p:origin x="148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64640E0-E8BC-4338-8BC8-C61D1C1EDEA9}" type="datetimeFigureOut">
              <a:rPr lang="en-US" smtClean="0"/>
              <a:t>10/21/2020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13589BA-2D73-4B6A-98B4-7EE5536B688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640E0-E8BC-4338-8BC8-C61D1C1EDEA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589BA-2D73-4B6A-98B4-7EE5536B68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640E0-E8BC-4338-8BC8-C61D1C1EDEA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589BA-2D73-4B6A-98B4-7EE5536B68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4640E0-E8BC-4338-8BC8-C61D1C1EDEA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589BA-2D73-4B6A-98B4-7EE5536B68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4640E0-E8BC-4338-8BC8-C61D1C1EDEA9}"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589BA-2D73-4B6A-98B4-7EE5536B688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64640E0-E8BC-4338-8BC8-C61D1C1EDEA9}"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589BA-2D73-4B6A-98B4-7EE5536B688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4640E0-E8BC-4338-8BC8-C61D1C1EDEA9}"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589BA-2D73-4B6A-98B4-7EE5536B68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4640E0-E8BC-4338-8BC8-C61D1C1EDEA9}"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589BA-2D73-4B6A-98B4-7EE5536B68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640E0-E8BC-4338-8BC8-C61D1C1EDEA9}"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589BA-2D73-4B6A-98B4-7EE5536B68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64640E0-E8BC-4338-8BC8-C61D1C1EDEA9}" type="datetimeFigureOut">
              <a:rPr lang="en-US" smtClean="0"/>
              <a:t>10/21/2020</a:t>
            </a:fld>
            <a:endParaRPr lang="en-US"/>
          </a:p>
        </p:txBody>
      </p:sp>
      <p:sp>
        <p:nvSpPr>
          <p:cNvPr id="7" name="Slide Number Placeholder 6"/>
          <p:cNvSpPr>
            <a:spLocks noGrp="1"/>
          </p:cNvSpPr>
          <p:nvPr>
            <p:ph type="sldNum" sz="quarter" idx="12"/>
          </p:nvPr>
        </p:nvSpPr>
        <p:spPr/>
        <p:txBody>
          <a:bodyPr/>
          <a:lstStyle/>
          <a:p>
            <a:fld id="{513589BA-2D73-4B6A-98B4-7EE5536B688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4640E0-E8BC-4338-8BC8-C61D1C1EDEA9}" type="datetimeFigureOut">
              <a:rPr lang="en-US" smtClean="0"/>
              <a:t>10/21/2020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13589BA-2D73-4B6A-98B4-7EE5536B688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64640E0-E8BC-4338-8BC8-C61D1C1EDEA9}" type="datetimeFigureOut">
              <a:rPr lang="en-US" smtClean="0"/>
              <a:t>10/21/2020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13589BA-2D73-4B6A-98B4-7EE5536B68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err="1"/>
              <a:t>Euphorbiaceae</a:t>
            </a:r>
            <a:endParaRPr lang="en-US" sz="2800" b="1" dirty="0"/>
          </a:p>
        </p:txBody>
      </p:sp>
      <p:sp>
        <p:nvSpPr>
          <p:cNvPr id="3" name="Subtitle 2"/>
          <p:cNvSpPr>
            <a:spLocks noGrp="1"/>
          </p:cNvSpPr>
          <p:nvPr>
            <p:ph type="subTitle" idx="1"/>
          </p:nvPr>
        </p:nvSpPr>
        <p:spPr/>
        <p:txBody>
          <a:bodyPr>
            <a:noAutofit/>
          </a:bodyPr>
          <a:lstStyle/>
          <a:p>
            <a:pPr algn="r"/>
            <a:r>
              <a:rPr lang="en-US" sz="1800" dirty="0">
                <a:solidFill>
                  <a:srgbClr val="FF0000"/>
                </a:solidFill>
                <a:latin typeface="Algerian" pitchFamily="82" charset="0"/>
              </a:rPr>
              <a:t>A.MAAJITHA BEGAM</a:t>
            </a:r>
          </a:p>
          <a:p>
            <a:pPr algn="r"/>
            <a:r>
              <a:rPr lang="en-US" sz="1800" dirty="0">
                <a:solidFill>
                  <a:srgbClr val="FF0000"/>
                </a:solidFill>
                <a:latin typeface="Algerian" pitchFamily="82" charset="0"/>
              </a:rPr>
              <a:t>ASST.PROF.OF BOTANY</a:t>
            </a:r>
          </a:p>
          <a:p>
            <a:pPr algn="r"/>
            <a:r>
              <a:rPr lang="en-US" sz="1800" dirty="0">
                <a:solidFill>
                  <a:srgbClr val="FF0000"/>
                </a:solidFill>
                <a:latin typeface="Algerian" pitchFamily="82" charset="0"/>
              </a:rPr>
              <a:t>HKRH COLLEGE</a:t>
            </a:r>
          </a:p>
          <a:p>
            <a:pPr algn="r"/>
            <a:r>
              <a:rPr lang="en-US" sz="1800" dirty="0">
                <a:solidFill>
                  <a:srgbClr val="FF0000"/>
                </a:solidFill>
                <a:latin typeface="Algerian" pitchFamily="82" charset="0"/>
              </a:rPr>
              <a:t>UTHAMAPALAYAM</a:t>
            </a:r>
          </a:p>
        </p:txBody>
      </p:sp>
    </p:spTree>
    <p:extLst>
      <p:ext uri="{BB962C8B-B14F-4D97-AF65-F5344CB8AC3E}">
        <p14:creationId xmlns:p14="http://schemas.microsoft.com/office/powerpoint/2010/main" val="228252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STEM</a:t>
            </a:r>
          </a:p>
        </p:txBody>
      </p:sp>
      <p:sp>
        <p:nvSpPr>
          <p:cNvPr id="3" name="Content Placeholder 2"/>
          <p:cNvSpPr>
            <a:spLocks noGrp="1"/>
          </p:cNvSpPr>
          <p:nvPr>
            <p:ph idx="1"/>
          </p:nvPr>
        </p:nvSpPr>
        <p:spPr/>
        <p:txBody>
          <a:bodyPr>
            <a:normAutofit lnSpcReduction="10000"/>
          </a:bodyPr>
          <a:lstStyle/>
          <a:p>
            <a:r>
              <a:rPr lang="en-US" b="1" dirty="0"/>
              <a:t>Stem</a:t>
            </a:r>
            <a:r>
              <a:rPr lang="en-US" dirty="0"/>
              <a:t>: Aerial, erect or prostrate</a:t>
            </a:r>
            <a:r>
              <a:rPr lang="en-US" b="1" dirty="0"/>
              <a:t> </a:t>
            </a:r>
            <a:r>
              <a:rPr lang="en-US" dirty="0"/>
              <a:t>(</a:t>
            </a:r>
            <a:r>
              <a:rPr lang="en-US" i="1" dirty="0" err="1"/>
              <a:t>E.prostrata</a:t>
            </a:r>
            <a:r>
              <a:rPr lang="en-US" dirty="0"/>
              <a:t>), herbaceous or woody. Stem becomes modified into flattened, leaf-like and becomes succulent in several species of </a:t>
            </a:r>
            <a:r>
              <a:rPr lang="en-US" i="1" dirty="0"/>
              <a:t>Euphorbia.</a:t>
            </a:r>
            <a:r>
              <a:rPr lang="en-US" dirty="0"/>
              <a:t> Such modified stem is called </a:t>
            </a:r>
            <a:r>
              <a:rPr lang="en-US" dirty="0" err="1"/>
              <a:t>phylloclades</a:t>
            </a:r>
            <a:r>
              <a:rPr lang="en-US" dirty="0"/>
              <a:t>. Cylindrical, branched, solid or hollow, usually contain latex either milky (</a:t>
            </a:r>
            <a:r>
              <a:rPr lang="en-US" i="1" dirty="0" err="1"/>
              <a:t>E.tirucalli</a:t>
            </a:r>
            <a:r>
              <a:rPr lang="en-US" dirty="0"/>
              <a:t>) or watery (</a:t>
            </a:r>
            <a:r>
              <a:rPr lang="en-US" i="1" dirty="0" err="1"/>
              <a:t>Jatropha</a:t>
            </a:r>
            <a:r>
              <a:rPr lang="en-US" i="1" dirty="0"/>
              <a:t> </a:t>
            </a:r>
            <a:r>
              <a:rPr lang="en-US" i="1" dirty="0" err="1"/>
              <a:t>curcas</a:t>
            </a:r>
            <a:r>
              <a:rPr lang="en-US"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838201"/>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30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LEAVES</a:t>
            </a:r>
          </a:p>
        </p:txBody>
      </p:sp>
      <p:sp>
        <p:nvSpPr>
          <p:cNvPr id="3" name="Content Placeholder 2"/>
          <p:cNvSpPr>
            <a:spLocks noGrp="1"/>
          </p:cNvSpPr>
          <p:nvPr>
            <p:ph idx="1"/>
          </p:nvPr>
        </p:nvSpPr>
        <p:spPr/>
        <p:txBody>
          <a:bodyPr>
            <a:normAutofit fontScale="92500" lnSpcReduction="10000"/>
          </a:bodyPr>
          <a:lstStyle/>
          <a:p>
            <a:r>
              <a:rPr lang="en-US" b="1" dirty="0"/>
              <a:t>Leaf: </a:t>
            </a:r>
            <a:r>
              <a:rPr lang="en-US" dirty="0"/>
              <a:t>Stipulate or </a:t>
            </a:r>
            <a:r>
              <a:rPr lang="en-US" dirty="0" err="1"/>
              <a:t>exstipulate</a:t>
            </a:r>
            <a:r>
              <a:rPr lang="en-US" dirty="0"/>
              <a:t>.</a:t>
            </a:r>
            <a:r>
              <a:rPr lang="en-US" b="1" dirty="0"/>
              <a:t> </a:t>
            </a:r>
            <a:r>
              <a:rPr lang="en-US" dirty="0"/>
              <a:t>Mostly simple, alternate, often reduced or deciduous as in several species of </a:t>
            </a:r>
            <a:r>
              <a:rPr lang="en-US" i="1" dirty="0"/>
              <a:t>Euphorbia</a:t>
            </a:r>
            <a:r>
              <a:rPr lang="en-US" dirty="0"/>
              <a:t>, </a:t>
            </a:r>
            <a:r>
              <a:rPr lang="en-US" dirty="0" err="1"/>
              <a:t>palmately</a:t>
            </a:r>
            <a:r>
              <a:rPr lang="en-US" dirty="0"/>
              <a:t> lobed in</a:t>
            </a:r>
            <a:r>
              <a:rPr lang="en-US" i="1" dirty="0"/>
              <a:t> </a:t>
            </a:r>
            <a:r>
              <a:rPr lang="en-US" i="1" dirty="0" err="1"/>
              <a:t>Ricinus</a:t>
            </a:r>
            <a:r>
              <a:rPr lang="en-US" i="1" dirty="0"/>
              <a:t> </a:t>
            </a:r>
            <a:r>
              <a:rPr lang="en-US" dirty="0"/>
              <a:t>or deeply lobed in </a:t>
            </a:r>
            <a:r>
              <a:rPr lang="en-US" i="1" dirty="0" err="1"/>
              <a:t>Manihot</a:t>
            </a:r>
            <a:r>
              <a:rPr lang="en-US" dirty="0"/>
              <a:t>. The </a:t>
            </a:r>
            <a:r>
              <a:rPr lang="en-US" dirty="0" err="1"/>
              <a:t>stiplues</a:t>
            </a:r>
            <a:r>
              <a:rPr lang="en-US" dirty="0"/>
              <a:t> are modified into a pair of spines (</a:t>
            </a:r>
            <a:r>
              <a:rPr lang="en-US" i="1" dirty="0" err="1"/>
              <a:t>E.splendens</a:t>
            </a:r>
            <a:r>
              <a:rPr lang="en-US" dirty="0"/>
              <a:t>) or glandular hairs (</a:t>
            </a:r>
            <a:r>
              <a:rPr lang="en-US" i="1" dirty="0" err="1"/>
              <a:t>Jatropha</a:t>
            </a:r>
            <a:r>
              <a:rPr lang="en-US" dirty="0"/>
              <a:t> </a:t>
            </a:r>
            <a:r>
              <a:rPr lang="en-US" i="1" dirty="0" err="1"/>
              <a:t>curcas</a:t>
            </a:r>
            <a:r>
              <a:rPr lang="en-US" i="1" dirty="0"/>
              <a:t> </a:t>
            </a:r>
            <a:r>
              <a:rPr lang="en-US" dirty="0"/>
              <a:t>). The leaves around the </a:t>
            </a:r>
            <a:r>
              <a:rPr lang="en-US" dirty="0" err="1"/>
              <a:t>cyathium</a:t>
            </a:r>
            <a:r>
              <a:rPr lang="en-US" i="1" dirty="0"/>
              <a:t> </a:t>
            </a:r>
            <a:r>
              <a:rPr lang="en-US" dirty="0"/>
              <a:t>inflorescence become beautifully </a:t>
            </a:r>
            <a:r>
              <a:rPr lang="en-US" dirty="0" err="1"/>
              <a:t>coloured</a:t>
            </a:r>
            <a:r>
              <a:rPr lang="en-US" dirty="0"/>
              <a:t> in </a:t>
            </a:r>
            <a:r>
              <a:rPr lang="en-US" i="1" dirty="0" err="1"/>
              <a:t>E.pulcherrima</a:t>
            </a:r>
            <a:r>
              <a:rPr lang="en-US" dirty="0"/>
              <a:t> (</a:t>
            </a:r>
            <a:r>
              <a:rPr lang="en-US" dirty="0" err="1"/>
              <a:t>Paalperukki</a:t>
            </a:r>
            <a:r>
              <a:rPr lang="en-US" dirty="0"/>
              <a:t> tree) with </a:t>
            </a:r>
            <a:r>
              <a:rPr lang="en-US" dirty="0" err="1"/>
              <a:t>unicostate</a:t>
            </a:r>
            <a:r>
              <a:rPr lang="en-US" dirty="0"/>
              <a:t> or </a:t>
            </a:r>
            <a:r>
              <a:rPr lang="en-US" dirty="0" err="1"/>
              <a:t>multicostate</a:t>
            </a:r>
            <a:r>
              <a:rPr lang="en-US" dirty="0"/>
              <a:t> reticulate venation.</a:t>
            </a:r>
          </a:p>
        </p:txBody>
      </p:sp>
    </p:spTree>
    <p:extLst>
      <p:ext uri="{BB962C8B-B14F-4D97-AF65-F5344CB8AC3E}">
        <p14:creationId xmlns:p14="http://schemas.microsoft.com/office/powerpoint/2010/main" val="318630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INFLORESCENCE</a:t>
            </a:r>
          </a:p>
        </p:txBody>
      </p:sp>
      <p:sp>
        <p:nvSpPr>
          <p:cNvPr id="3" name="Content Placeholder 2"/>
          <p:cNvSpPr>
            <a:spLocks noGrp="1"/>
          </p:cNvSpPr>
          <p:nvPr>
            <p:ph idx="1"/>
          </p:nvPr>
        </p:nvSpPr>
        <p:spPr/>
        <p:txBody>
          <a:bodyPr/>
          <a:lstStyle/>
          <a:p>
            <a:r>
              <a:rPr lang="en-US" b="1" dirty="0"/>
              <a:t>Inflorescence</a:t>
            </a:r>
            <a:r>
              <a:rPr lang="en-US" dirty="0"/>
              <a:t>:</a:t>
            </a:r>
            <a:r>
              <a:rPr lang="en-US" b="1" dirty="0"/>
              <a:t> </a:t>
            </a:r>
            <a:r>
              <a:rPr lang="en-US" dirty="0"/>
              <a:t>The inflorescence of</a:t>
            </a:r>
            <a:r>
              <a:rPr lang="en-US" b="1" dirty="0"/>
              <a:t> </a:t>
            </a:r>
            <a:r>
              <a:rPr lang="en-US" dirty="0" err="1"/>
              <a:t>Euphorbiaceae</a:t>
            </a:r>
            <a:r>
              <a:rPr lang="en-US" dirty="0"/>
              <a:t> varies greatly, Terminal raceme – </a:t>
            </a:r>
            <a:r>
              <a:rPr lang="en-US" i="1" dirty="0"/>
              <a:t>Croton, </a:t>
            </a:r>
            <a:r>
              <a:rPr lang="en-US" i="1" dirty="0" err="1"/>
              <a:t>Ricinus</a:t>
            </a:r>
            <a:r>
              <a:rPr lang="en-US" i="1" dirty="0"/>
              <a:t>, </a:t>
            </a:r>
            <a:r>
              <a:rPr lang="en-US" dirty="0"/>
              <a:t>Catkin – </a:t>
            </a:r>
            <a:r>
              <a:rPr lang="en-US" i="1" dirty="0" err="1"/>
              <a:t>Acalypha</a:t>
            </a:r>
            <a:r>
              <a:rPr lang="en-US" i="1" dirty="0"/>
              <a:t> </a:t>
            </a:r>
            <a:r>
              <a:rPr lang="en-US" i="1" dirty="0" err="1"/>
              <a:t>hispida</a:t>
            </a:r>
            <a:r>
              <a:rPr lang="en-US" dirty="0"/>
              <a:t> Cyme - </a:t>
            </a:r>
            <a:r>
              <a:rPr lang="en-US" i="1" dirty="0" err="1"/>
              <a:t>Jatropha</a:t>
            </a:r>
            <a:r>
              <a:rPr lang="en-US" i="1" dirty="0"/>
              <a:t>, </a:t>
            </a:r>
            <a:r>
              <a:rPr lang="en-US" dirty="0"/>
              <a:t>solitary axillary –</a:t>
            </a:r>
            <a:r>
              <a:rPr lang="en-US" i="1" dirty="0"/>
              <a:t> </a:t>
            </a:r>
            <a:r>
              <a:rPr lang="en-US" i="1" dirty="0" err="1"/>
              <a:t>Phyllanthus</a:t>
            </a:r>
            <a:r>
              <a:rPr lang="en-US" i="1" dirty="0"/>
              <a:t> </a:t>
            </a:r>
            <a:r>
              <a:rPr lang="en-US" i="1" dirty="0" err="1"/>
              <a:t>asperulatus</a:t>
            </a:r>
            <a:r>
              <a:rPr lang="en-US" i="1" dirty="0"/>
              <a:t>, </a:t>
            </a:r>
            <a:r>
              <a:rPr lang="en-US" dirty="0" err="1"/>
              <a:t>cyathium</a:t>
            </a:r>
            <a:r>
              <a:rPr lang="en-US" dirty="0"/>
              <a:t> –</a:t>
            </a:r>
            <a:r>
              <a:rPr lang="en-US" i="1" dirty="0"/>
              <a:t> </a:t>
            </a:r>
            <a:r>
              <a:rPr lang="en-US" i="1" dirty="0" err="1"/>
              <a:t>Euphobia</a:t>
            </a:r>
            <a:r>
              <a:rPr lang="en-US" i="1" dirty="0"/>
              <a:t> </a:t>
            </a:r>
            <a:r>
              <a:rPr lang="en-US" dirty="0"/>
              <a:t>species.</a:t>
            </a:r>
          </a:p>
          <a:p>
            <a:r>
              <a:rPr lang="en-US" dirty="0"/>
              <a:t> </a:t>
            </a:r>
          </a:p>
          <a:p>
            <a:endParaRPr lang="en-US" dirty="0"/>
          </a:p>
        </p:txBody>
      </p:sp>
    </p:spTree>
    <p:extLst>
      <p:ext uri="{BB962C8B-B14F-4D97-AF65-F5344CB8AC3E}">
        <p14:creationId xmlns:p14="http://schemas.microsoft.com/office/powerpoint/2010/main" val="318630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CYATHIUM</a:t>
            </a:r>
          </a:p>
        </p:txBody>
      </p:sp>
      <p:sp>
        <p:nvSpPr>
          <p:cNvPr id="3" name="Content Placeholder 2"/>
          <p:cNvSpPr>
            <a:spLocks noGrp="1"/>
          </p:cNvSpPr>
          <p:nvPr>
            <p:ph idx="1"/>
          </p:nvPr>
        </p:nvSpPr>
        <p:spPr/>
        <p:txBody>
          <a:bodyPr>
            <a:normAutofit fontScale="70000" lnSpcReduction="20000"/>
          </a:bodyPr>
          <a:lstStyle/>
          <a:p>
            <a:r>
              <a:rPr lang="en-US" dirty="0" err="1"/>
              <a:t>Cyathium</a:t>
            </a:r>
            <a:r>
              <a:rPr lang="en-US" dirty="0"/>
              <a:t> is the an unique and special inflorescence of this family. Each </a:t>
            </a:r>
            <a:r>
              <a:rPr lang="en-US" dirty="0" err="1"/>
              <a:t>cyathium</a:t>
            </a:r>
            <a:r>
              <a:rPr lang="en-US" dirty="0"/>
              <a:t> contains centrally a single, naked terminal female flower, usually represented by a </a:t>
            </a:r>
            <a:r>
              <a:rPr lang="en-US" dirty="0" err="1"/>
              <a:t>tricarpellary</a:t>
            </a:r>
            <a:r>
              <a:rPr lang="en-US" dirty="0"/>
              <a:t> gynoecium. The female flower is surrounded by a cup-like involucre formed by 4 or 5 connate </a:t>
            </a:r>
            <a:r>
              <a:rPr lang="en-US" dirty="0" err="1"/>
              <a:t>sepaloid</a:t>
            </a:r>
            <a:r>
              <a:rPr lang="en-US" dirty="0"/>
              <a:t> bracts. In the axil of each bract develops a group of stamens in a </a:t>
            </a:r>
            <a:r>
              <a:rPr lang="en-US" dirty="0" err="1"/>
              <a:t>scorpioid</a:t>
            </a:r>
            <a:r>
              <a:rPr lang="en-US" dirty="0"/>
              <a:t> manner. Each stamen represents a naked male flower because it is a jointed structure, its upper portion is the filament bearing the anther and its lower portion represents the pedicel of the male flower bearing stamen. A nectar secreting gland is present on the rim of the involucre. Glands are oval or crescent shaped and often brightly </a:t>
            </a:r>
            <a:r>
              <a:rPr lang="en-US" dirty="0" err="1"/>
              <a:t>coloured</a:t>
            </a:r>
            <a:r>
              <a:rPr lang="en-US" dirty="0"/>
              <a:t>. Though </a:t>
            </a:r>
            <a:r>
              <a:rPr lang="en-US" dirty="0" err="1"/>
              <a:t>cyathium</a:t>
            </a:r>
            <a:r>
              <a:rPr lang="en-US" dirty="0"/>
              <a:t> appears like a single flower, it actually an inflorescence.</a:t>
            </a:r>
          </a:p>
          <a:p>
            <a:r>
              <a:rPr lang="en-US" dirty="0"/>
              <a:t> </a:t>
            </a:r>
          </a:p>
          <a:p>
            <a:endParaRPr lang="en-US" dirty="0"/>
          </a:p>
        </p:txBody>
      </p:sp>
    </p:spTree>
    <p:extLst>
      <p:ext uri="{BB962C8B-B14F-4D97-AF65-F5344CB8AC3E}">
        <p14:creationId xmlns:p14="http://schemas.microsoft.com/office/powerpoint/2010/main" val="318630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614476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70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FLOWERS</a:t>
            </a:r>
          </a:p>
        </p:txBody>
      </p:sp>
      <p:sp>
        <p:nvSpPr>
          <p:cNvPr id="3" name="Content Placeholder 2"/>
          <p:cNvSpPr>
            <a:spLocks noGrp="1"/>
          </p:cNvSpPr>
          <p:nvPr>
            <p:ph idx="1"/>
          </p:nvPr>
        </p:nvSpPr>
        <p:spPr/>
        <p:txBody>
          <a:bodyPr/>
          <a:lstStyle/>
          <a:p>
            <a:r>
              <a:rPr lang="en-US" b="1" dirty="0"/>
              <a:t>Flowers: </a:t>
            </a:r>
            <a:r>
              <a:rPr lang="en-US" dirty="0"/>
              <a:t>Flowers are always unisexual,</a:t>
            </a:r>
            <a:r>
              <a:rPr lang="en-US" b="1" dirty="0"/>
              <a:t> </a:t>
            </a:r>
            <a:r>
              <a:rPr lang="en-US" dirty="0"/>
              <a:t>and are highly variable. </a:t>
            </a:r>
            <a:r>
              <a:rPr lang="en-US" dirty="0" err="1"/>
              <a:t>Bracteate</a:t>
            </a:r>
            <a:r>
              <a:rPr lang="en-US" dirty="0"/>
              <a:t>, </a:t>
            </a:r>
            <a:r>
              <a:rPr lang="en-US" dirty="0" err="1"/>
              <a:t>ebracteolate</a:t>
            </a:r>
            <a:r>
              <a:rPr lang="en-US" dirty="0"/>
              <a:t>, generally unisexual, </a:t>
            </a:r>
            <a:r>
              <a:rPr lang="en-US" dirty="0" err="1"/>
              <a:t>homochlamydeous</a:t>
            </a:r>
            <a:r>
              <a:rPr lang="en-US" dirty="0"/>
              <a:t>, rarely </a:t>
            </a:r>
            <a:r>
              <a:rPr lang="en-US" dirty="0" err="1"/>
              <a:t>heterochlamydeous</a:t>
            </a:r>
            <a:r>
              <a:rPr lang="en-US" dirty="0"/>
              <a:t>, </a:t>
            </a:r>
            <a:r>
              <a:rPr lang="en-US" dirty="0" err="1"/>
              <a:t>monoecious</a:t>
            </a:r>
            <a:r>
              <a:rPr lang="en-US" dirty="0"/>
              <a:t> (</a:t>
            </a:r>
            <a:r>
              <a:rPr lang="en-US" i="1" dirty="0" err="1"/>
              <a:t>Baliospermum</a:t>
            </a:r>
            <a:r>
              <a:rPr lang="en-US" dirty="0"/>
              <a:t>) or </a:t>
            </a:r>
            <a:r>
              <a:rPr lang="en-US" dirty="0" err="1"/>
              <a:t>dioecious</a:t>
            </a:r>
            <a:r>
              <a:rPr lang="en-US" dirty="0"/>
              <a:t> (</a:t>
            </a:r>
            <a:r>
              <a:rPr lang="en-US" i="1" dirty="0" err="1"/>
              <a:t>Bridelia</a:t>
            </a:r>
            <a:r>
              <a:rPr lang="en-US" dirty="0"/>
              <a:t>), actinomorphic, rarely zygomorphic, </a:t>
            </a:r>
            <a:r>
              <a:rPr lang="en-US" dirty="0" err="1"/>
              <a:t>hypogynous</a:t>
            </a:r>
            <a:r>
              <a:rPr lang="en-US" dirty="0"/>
              <a:t>, </a:t>
            </a:r>
            <a:r>
              <a:rPr lang="en-US" dirty="0" err="1"/>
              <a:t>rearly</a:t>
            </a:r>
            <a:r>
              <a:rPr lang="en-US" dirty="0"/>
              <a:t> </a:t>
            </a:r>
            <a:r>
              <a:rPr lang="en-US" dirty="0" err="1"/>
              <a:t>perigynous</a:t>
            </a:r>
            <a:r>
              <a:rPr lang="en-US" dirty="0"/>
              <a:t> (</a:t>
            </a:r>
            <a:r>
              <a:rPr lang="en-US" i="1" dirty="0" err="1"/>
              <a:t>Bridelia</a:t>
            </a:r>
            <a:r>
              <a:rPr lang="en-US" dirty="0"/>
              <a:t>).</a:t>
            </a:r>
          </a:p>
        </p:txBody>
      </p:sp>
    </p:spTree>
    <p:extLst>
      <p:ext uri="{BB962C8B-B14F-4D97-AF65-F5344CB8AC3E}">
        <p14:creationId xmlns:p14="http://schemas.microsoft.com/office/powerpoint/2010/main" val="318630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PERIANTH</a:t>
            </a:r>
          </a:p>
        </p:txBody>
      </p:sp>
      <p:sp>
        <p:nvSpPr>
          <p:cNvPr id="3" name="Content Placeholder 2"/>
          <p:cNvSpPr>
            <a:spLocks noGrp="1"/>
          </p:cNvSpPr>
          <p:nvPr>
            <p:ph idx="1"/>
          </p:nvPr>
        </p:nvSpPr>
        <p:spPr/>
        <p:txBody>
          <a:bodyPr/>
          <a:lstStyle/>
          <a:p>
            <a:r>
              <a:rPr lang="en-US" b="1" dirty="0" err="1"/>
              <a:t>Perianth</a:t>
            </a:r>
            <a:r>
              <a:rPr lang="en-US" b="1" dirty="0"/>
              <a:t>: </a:t>
            </a:r>
            <a:r>
              <a:rPr lang="en-US" dirty="0" err="1"/>
              <a:t>Tepals</a:t>
            </a:r>
            <a:r>
              <a:rPr lang="en-US" dirty="0"/>
              <a:t> 0 to 5</a:t>
            </a:r>
            <a:r>
              <a:rPr lang="en-US" b="1" dirty="0"/>
              <a:t> </a:t>
            </a:r>
            <a:r>
              <a:rPr lang="en-US" b="1" dirty="0" err="1"/>
              <a:t>biseriate</a:t>
            </a:r>
            <a:r>
              <a:rPr lang="en-US" b="1" dirty="0"/>
              <a:t> </a:t>
            </a:r>
            <a:r>
              <a:rPr lang="en-US" dirty="0"/>
              <a:t>(male flowers of </a:t>
            </a:r>
            <a:r>
              <a:rPr lang="en-US" i="1" dirty="0"/>
              <a:t>Croton </a:t>
            </a:r>
            <a:r>
              <a:rPr lang="en-US" i="1" dirty="0" err="1"/>
              <a:t>bonplandianum</a:t>
            </a:r>
            <a:r>
              <a:rPr lang="en-US" dirty="0"/>
              <a:t>) </a:t>
            </a:r>
            <a:r>
              <a:rPr lang="en-US" dirty="0" err="1"/>
              <a:t>uniseriate</a:t>
            </a:r>
            <a:r>
              <a:rPr lang="en-US" dirty="0"/>
              <a:t> or </a:t>
            </a:r>
            <a:r>
              <a:rPr lang="en-US" dirty="0" err="1"/>
              <a:t>aphyllous</a:t>
            </a:r>
            <a:r>
              <a:rPr lang="en-US" dirty="0"/>
              <a:t> (</a:t>
            </a:r>
            <a:r>
              <a:rPr lang="en-US" i="1" dirty="0"/>
              <a:t>Euphorbia</a:t>
            </a:r>
            <a:r>
              <a:rPr lang="en-US" dirty="0"/>
              <a:t>), </a:t>
            </a:r>
            <a:r>
              <a:rPr lang="en-US" dirty="0" err="1"/>
              <a:t>valvate</a:t>
            </a:r>
            <a:r>
              <a:rPr lang="en-US" dirty="0"/>
              <a:t> or imbricate when present, </a:t>
            </a:r>
            <a:r>
              <a:rPr lang="en-US" dirty="0" err="1"/>
              <a:t>apophyllous</a:t>
            </a:r>
            <a:r>
              <a:rPr lang="en-US" dirty="0"/>
              <a:t> or </a:t>
            </a:r>
            <a:r>
              <a:rPr lang="en-US" dirty="0" err="1"/>
              <a:t>synphyllous</a:t>
            </a:r>
            <a:r>
              <a:rPr lang="en-US" dirty="0"/>
              <a:t>.</a:t>
            </a:r>
          </a:p>
        </p:txBody>
      </p:sp>
    </p:spTree>
    <p:extLst>
      <p:ext uri="{BB962C8B-B14F-4D97-AF65-F5344CB8AC3E}">
        <p14:creationId xmlns:p14="http://schemas.microsoft.com/office/powerpoint/2010/main" val="3186300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ANDROECIUM</a:t>
            </a:r>
          </a:p>
        </p:txBody>
      </p:sp>
      <p:sp>
        <p:nvSpPr>
          <p:cNvPr id="3" name="Content Placeholder 2"/>
          <p:cNvSpPr>
            <a:spLocks noGrp="1"/>
          </p:cNvSpPr>
          <p:nvPr>
            <p:ph idx="1"/>
          </p:nvPr>
        </p:nvSpPr>
        <p:spPr/>
        <p:txBody>
          <a:bodyPr>
            <a:normAutofit fontScale="85000" lnSpcReduction="10000"/>
          </a:bodyPr>
          <a:lstStyle/>
          <a:p>
            <a:r>
              <a:rPr lang="en-US" b="1" dirty="0"/>
              <a:t>Androecium: </a:t>
            </a:r>
            <a:r>
              <a:rPr lang="en-US" dirty="0"/>
              <a:t>The number of stamens</a:t>
            </a:r>
            <a:r>
              <a:rPr lang="en-US" b="1" dirty="0"/>
              <a:t> </a:t>
            </a:r>
            <a:r>
              <a:rPr lang="en-US" dirty="0"/>
              <a:t>vary from 1 to many. In </a:t>
            </a:r>
            <a:r>
              <a:rPr lang="en-US" i="1" dirty="0"/>
              <a:t>Euphorbia</a:t>
            </a:r>
            <a:r>
              <a:rPr lang="en-US" dirty="0"/>
              <a:t> a single stalked stamen represents a single male flower. In </a:t>
            </a:r>
            <a:r>
              <a:rPr lang="en-US" i="1" dirty="0" err="1"/>
              <a:t>Ricinus</a:t>
            </a:r>
            <a:r>
              <a:rPr lang="en-US" dirty="0"/>
              <a:t> usually 5 stamens are present, but each stamen is profusely branched. In </a:t>
            </a:r>
            <a:r>
              <a:rPr lang="en-US" i="1" dirty="0" err="1"/>
              <a:t>Jatroph</a:t>
            </a:r>
            <a:r>
              <a:rPr lang="en-US" dirty="0"/>
              <a:t> a they are arranged in two whorls each of 5 stamens. The stamens are indefinite (</a:t>
            </a:r>
            <a:r>
              <a:rPr lang="en-US" i="1" dirty="0"/>
              <a:t>Crotons</a:t>
            </a:r>
            <a:r>
              <a:rPr lang="en-US" dirty="0"/>
              <a:t>), the filaments may be free or connate. The anthers are </a:t>
            </a:r>
            <a:r>
              <a:rPr lang="en-US" dirty="0" err="1"/>
              <a:t>dithecous</a:t>
            </a:r>
            <a:r>
              <a:rPr lang="en-US" dirty="0"/>
              <a:t>, dehisce either by apical or by transverse or longitudinal slits.</a:t>
            </a:r>
          </a:p>
          <a:p>
            <a:br>
              <a:rPr lang="en-US" dirty="0"/>
            </a:br>
            <a:endParaRPr lang="en-US" dirty="0"/>
          </a:p>
        </p:txBody>
      </p:sp>
    </p:spTree>
    <p:extLst>
      <p:ext uri="{BB962C8B-B14F-4D97-AF65-F5344CB8AC3E}">
        <p14:creationId xmlns:p14="http://schemas.microsoft.com/office/powerpoint/2010/main" val="49374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GYNOECIUM</a:t>
            </a:r>
          </a:p>
        </p:txBody>
      </p:sp>
      <p:sp>
        <p:nvSpPr>
          <p:cNvPr id="3" name="Content Placeholder 2"/>
          <p:cNvSpPr>
            <a:spLocks noGrp="1"/>
          </p:cNvSpPr>
          <p:nvPr>
            <p:ph idx="1"/>
          </p:nvPr>
        </p:nvSpPr>
        <p:spPr/>
        <p:txBody>
          <a:bodyPr>
            <a:normAutofit fontScale="92500" lnSpcReduction="10000"/>
          </a:bodyPr>
          <a:lstStyle/>
          <a:p>
            <a:r>
              <a:rPr lang="en-US" dirty="0"/>
              <a:t>Gynoecium: </a:t>
            </a:r>
            <a:r>
              <a:rPr lang="en-US" dirty="0" err="1"/>
              <a:t>Tricarpellary</a:t>
            </a:r>
            <a:r>
              <a:rPr lang="en-US" dirty="0"/>
              <a:t>, rarely </a:t>
            </a:r>
            <a:r>
              <a:rPr lang="en-US" dirty="0" err="1"/>
              <a:t>bicarpellary</a:t>
            </a:r>
            <a:r>
              <a:rPr lang="en-US" dirty="0"/>
              <a:t> (</a:t>
            </a:r>
            <a:r>
              <a:rPr lang="en-US" dirty="0" err="1"/>
              <a:t>Bridelia</a:t>
            </a:r>
            <a:r>
              <a:rPr lang="en-US" dirty="0"/>
              <a:t>, </a:t>
            </a:r>
            <a:r>
              <a:rPr lang="en-US" dirty="0" err="1"/>
              <a:t>Mercurialis</a:t>
            </a:r>
            <a:r>
              <a:rPr lang="en-US" dirty="0"/>
              <a:t>), tetra or </a:t>
            </a:r>
            <a:r>
              <a:rPr lang="en-US" dirty="0" err="1"/>
              <a:t>pentacarpellary</a:t>
            </a:r>
            <a:endParaRPr lang="en-US" dirty="0"/>
          </a:p>
          <a:p>
            <a:endParaRPr lang="en-US" dirty="0"/>
          </a:p>
          <a:p>
            <a:r>
              <a:rPr lang="en-US" dirty="0"/>
              <a:t>(</a:t>
            </a:r>
            <a:r>
              <a:rPr lang="en-US" dirty="0" err="1"/>
              <a:t>Wielandia</a:t>
            </a:r>
            <a:r>
              <a:rPr lang="en-US" dirty="0"/>
              <a:t>), </a:t>
            </a:r>
            <a:r>
              <a:rPr lang="en-US" dirty="0" err="1"/>
              <a:t>syncarpous</a:t>
            </a:r>
            <a:r>
              <a:rPr lang="en-US" dirty="0"/>
              <a:t>, ovary superior, rarely semi-inferior, ovules one or two in each </a:t>
            </a:r>
            <a:r>
              <a:rPr lang="en-US" dirty="0" err="1"/>
              <a:t>locule</a:t>
            </a:r>
            <a:r>
              <a:rPr lang="en-US" dirty="0"/>
              <a:t> on </a:t>
            </a:r>
            <a:r>
              <a:rPr lang="en-US" dirty="0" err="1"/>
              <a:t>axile</a:t>
            </a:r>
            <a:r>
              <a:rPr lang="en-US" dirty="0"/>
              <a:t> placentation, rarely </a:t>
            </a:r>
            <a:r>
              <a:rPr lang="en-US" dirty="0" err="1"/>
              <a:t>locule</a:t>
            </a:r>
            <a:r>
              <a:rPr lang="en-US" dirty="0"/>
              <a:t> splits into two forming six chambers (</a:t>
            </a:r>
            <a:r>
              <a:rPr lang="en-US" dirty="0" err="1"/>
              <a:t>Phyllanthus</a:t>
            </a:r>
            <a:r>
              <a:rPr lang="en-US" dirty="0"/>
              <a:t> ). Styles 3, each split into two feathery stigma. </a:t>
            </a:r>
            <a:r>
              <a:rPr lang="en-US" dirty="0" err="1"/>
              <a:t>Nectaries</a:t>
            </a:r>
            <a:r>
              <a:rPr lang="en-US" dirty="0"/>
              <a:t> are usually present, gynoecium is present as a </a:t>
            </a:r>
            <a:r>
              <a:rPr lang="en-US" dirty="0" err="1"/>
              <a:t>pistillode</a:t>
            </a:r>
            <a:r>
              <a:rPr lang="en-US" dirty="0"/>
              <a:t> in staminate flowers.</a:t>
            </a:r>
          </a:p>
        </p:txBody>
      </p:sp>
    </p:spTree>
    <p:extLst>
      <p:ext uri="{BB962C8B-B14F-4D97-AF65-F5344CB8AC3E}">
        <p14:creationId xmlns:p14="http://schemas.microsoft.com/office/powerpoint/2010/main" val="81124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FRUIT</a:t>
            </a:r>
          </a:p>
        </p:txBody>
      </p:sp>
      <p:sp>
        <p:nvSpPr>
          <p:cNvPr id="3" name="Content Placeholder 2"/>
          <p:cNvSpPr>
            <a:spLocks noGrp="1"/>
          </p:cNvSpPr>
          <p:nvPr>
            <p:ph idx="1"/>
          </p:nvPr>
        </p:nvSpPr>
        <p:spPr/>
        <p:txBody>
          <a:bodyPr/>
          <a:lstStyle/>
          <a:p>
            <a:r>
              <a:rPr lang="en-US" b="1" dirty="0" err="1"/>
              <a:t>Fruit</a:t>
            </a:r>
            <a:r>
              <a:rPr lang="en-US" dirty="0" err="1"/>
              <a:t>:Fruits</a:t>
            </a:r>
            <a:r>
              <a:rPr lang="en-US" dirty="0"/>
              <a:t> are capsule </a:t>
            </a:r>
            <a:r>
              <a:rPr lang="en-US" dirty="0" err="1"/>
              <a:t>orschizocarp</a:t>
            </a:r>
            <a:r>
              <a:rPr lang="en-US" dirty="0"/>
              <a:t>.</a:t>
            </a:r>
            <a:r>
              <a:rPr lang="en-US" b="1" dirty="0"/>
              <a:t> </a:t>
            </a:r>
            <a:r>
              <a:rPr lang="en-US" dirty="0"/>
              <a:t>It breaks violently and dehisce into three one seeded </a:t>
            </a:r>
            <a:r>
              <a:rPr lang="en-US" dirty="0" err="1"/>
              <a:t>cocci</a:t>
            </a:r>
            <a:r>
              <a:rPr lang="en-US" dirty="0"/>
              <a:t> called </a:t>
            </a:r>
            <a:r>
              <a:rPr lang="en-US" dirty="0" err="1"/>
              <a:t>regma</a:t>
            </a:r>
            <a:r>
              <a:rPr lang="en-US" dirty="0"/>
              <a:t> (</a:t>
            </a:r>
            <a:r>
              <a:rPr lang="en-US" i="1" dirty="0" err="1"/>
              <a:t>Ricinus</a:t>
            </a:r>
            <a:r>
              <a:rPr lang="en-US" dirty="0"/>
              <a:t> ), drupe in </a:t>
            </a:r>
            <a:r>
              <a:rPr lang="en-US" i="1" dirty="0" err="1"/>
              <a:t>Emblica</a:t>
            </a:r>
            <a:r>
              <a:rPr lang="en-US" i="1" dirty="0"/>
              <a:t> </a:t>
            </a:r>
            <a:r>
              <a:rPr lang="en-US" i="1" dirty="0" err="1"/>
              <a:t>officinalis</a:t>
            </a:r>
            <a:r>
              <a:rPr lang="en-US" dirty="0"/>
              <a:t> and berry or samara.</a:t>
            </a:r>
          </a:p>
          <a:p>
            <a:r>
              <a:rPr lang="en-US" dirty="0"/>
              <a:t> </a:t>
            </a:r>
          </a:p>
          <a:p>
            <a:endParaRPr lang="en-US" dirty="0"/>
          </a:p>
        </p:txBody>
      </p:sp>
    </p:spTree>
    <p:extLst>
      <p:ext uri="{BB962C8B-B14F-4D97-AF65-F5344CB8AC3E}">
        <p14:creationId xmlns:p14="http://schemas.microsoft.com/office/powerpoint/2010/main" val="100257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Distinguishing characters</a:t>
            </a:r>
          </a:p>
        </p:txBody>
      </p:sp>
      <p:sp>
        <p:nvSpPr>
          <p:cNvPr id="3" name="Content Placeholder 2"/>
          <p:cNvSpPr>
            <a:spLocks noGrp="1"/>
          </p:cNvSpPr>
          <p:nvPr>
            <p:ph idx="1"/>
          </p:nvPr>
        </p:nvSpPr>
        <p:spPr/>
        <p:txBody>
          <a:bodyPr>
            <a:normAutofit/>
          </a:bodyPr>
          <a:lstStyle/>
          <a:p>
            <a:pPr fontAlgn="base"/>
            <a:endParaRPr lang="en-US" dirty="0"/>
          </a:p>
          <a:p>
            <a:pPr fontAlgn="base"/>
            <a:r>
              <a:rPr lang="en-US" b="1" dirty="0"/>
              <a:t>Diagnostic characters</a:t>
            </a:r>
          </a:p>
          <a:p>
            <a:pPr fontAlgn="base"/>
            <a:endParaRPr lang="en-US" dirty="0"/>
          </a:p>
          <a:p>
            <a:pPr fontAlgn="base"/>
            <a:r>
              <a:rPr lang="en-US" b="1" dirty="0"/>
              <a:t>Habit: </a:t>
            </a:r>
            <a:r>
              <a:rPr lang="en-US" dirty="0"/>
              <a:t>Annual perennial Herbs, shrubs, or tree; most of plants are </a:t>
            </a:r>
            <a:r>
              <a:rPr lang="en-US" dirty="0" err="1"/>
              <a:t>xerophytic</a:t>
            </a:r>
            <a:r>
              <a:rPr lang="en-US" dirty="0"/>
              <a:t>; presence of milky juice.</a:t>
            </a:r>
          </a:p>
          <a:p>
            <a:pPr fontAlgn="base"/>
            <a:r>
              <a:rPr lang="en-US" b="1" dirty="0"/>
              <a:t>Roots: </a:t>
            </a:r>
            <a:r>
              <a:rPr lang="en-US" dirty="0"/>
              <a:t>Tap root</a:t>
            </a:r>
          </a:p>
          <a:p>
            <a:pPr fontAlgn="base"/>
            <a:r>
              <a:rPr lang="en-US" b="1" dirty="0"/>
              <a:t>Stem: </a:t>
            </a:r>
            <a:r>
              <a:rPr lang="en-US" dirty="0"/>
              <a:t>Herbaceous and fleshy; spiny;</a:t>
            </a:r>
          </a:p>
        </p:txBody>
      </p:sp>
    </p:spTree>
    <p:extLst>
      <p:ext uri="{BB962C8B-B14F-4D97-AF65-F5344CB8AC3E}">
        <p14:creationId xmlns:p14="http://schemas.microsoft.com/office/powerpoint/2010/main" val="3146567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81000"/>
            <a:ext cx="7924800" cy="4247317"/>
          </a:xfrm>
          <a:prstGeom prst="rect">
            <a:avLst/>
          </a:prstGeom>
        </p:spPr>
        <p:txBody>
          <a:bodyPr wrap="square">
            <a:spAutoFit/>
          </a:bodyPr>
          <a:lstStyle/>
          <a:p>
            <a:pPr fontAlgn="base"/>
            <a:r>
              <a:rPr lang="en-US" b="1" dirty="0"/>
              <a:t>Economic Importance</a:t>
            </a:r>
            <a:endParaRPr lang="en-US" dirty="0"/>
          </a:p>
          <a:p>
            <a:pPr fontAlgn="base"/>
            <a:endParaRPr lang="en-US" dirty="0"/>
          </a:p>
          <a:p>
            <a:pPr fontAlgn="base"/>
            <a:r>
              <a:rPr lang="en-US" b="1" dirty="0"/>
              <a:t>Source of food</a:t>
            </a:r>
            <a:r>
              <a:rPr lang="en-US" dirty="0"/>
              <a:t>: The plant </a:t>
            </a:r>
            <a:r>
              <a:rPr lang="en-US" i="1" dirty="0" err="1"/>
              <a:t>Monihot</a:t>
            </a:r>
            <a:r>
              <a:rPr lang="en-US" i="1" dirty="0"/>
              <a:t> </a:t>
            </a:r>
            <a:r>
              <a:rPr lang="en-US" dirty="0"/>
              <a:t>gives starchy food from its tuberous roots.</a:t>
            </a:r>
          </a:p>
          <a:p>
            <a:pPr fontAlgn="base"/>
            <a:endParaRPr lang="en-US" dirty="0"/>
          </a:p>
          <a:p>
            <a:pPr fontAlgn="base"/>
            <a:r>
              <a:rPr lang="en-US" b="1" dirty="0"/>
              <a:t>Oils</a:t>
            </a:r>
            <a:r>
              <a:rPr lang="en-US" dirty="0"/>
              <a:t>: Some plants give wood oil, artist oil and other drying oils. These oils are used in paints. These oils are extracted from the seeds of several species.</a:t>
            </a:r>
          </a:p>
          <a:p>
            <a:pPr fontAlgn="base"/>
            <a:endParaRPr lang="en-US" dirty="0"/>
          </a:p>
          <a:p>
            <a:pPr fontAlgn="base"/>
            <a:r>
              <a:rPr lang="en-US" b="1" dirty="0"/>
              <a:t>Lubricant</a:t>
            </a:r>
            <a:r>
              <a:rPr lang="en-US" dirty="0"/>
              <a:t> and purgative: Castor oil </a:t>
            </a:r>
            <a:r>
              <a:rPr lang="en-US" i="1" dirty="0"/>
              <a:t> </a:t>
            </a:r>
            <a:r>
              <a:rPr lang="en-US" dirty="0"/>
              <a:t>are used as purgatives.</a:t>
            </a:r>
          </a:p>
          <a:p>
            <a:pPr fontAlgn="base"/>
            <a:r>
              <a:rPr lang="en-US" b="1" dirty="0"/>
              <a:t>Poisons</a:t>
            </a:r>
            <a:r>
              <a:rPr lang="en-US" dirty="0"/>
              <a:t>: The milky juice of many plants like </a:t>
            </a:r>
            <a:r>
              <a:rPr lang="en-US" i="1" dirty="0" err="1"/>
              <a:t>Manillal</a:t>
            </a:r>
            <a:r>
              <a:rPr lang="en-US" i="1" dirty="0"/>
              <a:t>. </a:t>
            </a:r>
            <a:r>
              <a:rPr lang="en-US" i="1" dirty="0" err="1"/>
              <a:t>Mercuriolis</a:t>
            </a:r>
            <a:r>
              <a:rPr lang="en-US" i="1" dirty="0"/>
              <a:t> </a:t>
            </a:r>
            <a:r>
              <a:rPr lang="en-US" dirty="0"/>
              <a:t>has deadly poisons. Some are very dangerous for stomach. Some can cause blindness of eyes, Therefore, these poisons are used for murder and suicides. These are also used to kill some insects.</a:t>
            </a:r>
          </a:p>
          <a:p>
            <a:endParaRPr lang="en-US" dirty="0"/>
          </a:p>
        </p:txBody>
      </p:sp>
    </p:spTree>
    <p:extLst>
      <p:ext uri="{BB962C8B-B14F-4D97-AF65-F5344CB8AC3E}">
        <p14:creationId xmlns:p14="http://schemas.microsoft.com/office/powerpoint/2010/main" val="360472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19200"/>
            <a:ext cx="6777317" cy="4613429"/>
          </a:xfrm>
        </p:spPr>
        <p:txBody>
          <a:bodyPr>
            <a:normAutofit/>
          </a:bodyPr>
          <a:lstStyle/>
          <a:p>
            <a:pPr fontAlgn="base"/>
            <a:r>
              <a:rPr lang="en-US" b="1" dirty="0">
                <a:latin typeface="Aharoni" pitchFamily="2" charset="-79"/>
                <a:cs typeface="Aharoni" pitchFamily="2" charset="-79"/>
              </a:rPr>
              <a:t>Leaves </a:t>
            </a:r>
            <a:r>
              <a:rPr lang="en-US" dirty="0">
                <a:latin typeface="Aharoni" pitchFamily="2" charset="-79"/>
                <a:cs typeface="Aharoni" pitchFamily="2" charset="-79"/>
              </a:rPr>
              <a:t>Sessile or </a:t>
            </a:r>
            <a:r>
              <a:rPr lang="en-US" dirty="0" err="1">
                <a:latin typeface="Aharoni" pitchFamily="2" charset="-79"/>
                <a:cs typeface="Aharoni" pitchFamily="2" charset="-79"/>
              </a:rPr>
              <a:t>petiolate</a:t>
            </a:r>
            <a:r>
              <a:rPr lang="en-US" dirty="0">
                <a:latin typeface="Aharoni" pitchFamily="2" charset="-79"/>
                <a:cs typeface="Aharoni" pitchFamily="2" charset="-79"/>
              </a:rPr>
              <a:t>; alternate; simple; there is general tendency of reduction in leaves. Sometimes, leaves are reduced to scales or spines.</a:t>
            </a:r>
          </a:p>
          <a:p>
            <a:pPr fontAlgn="base"/>
            <a:endParaRPr lang="en-US" dirty="0">
              <a:latin typeface="Aharoni" pitchFamily="2" charset="-79"/>
              <a:cs typeface="Aharoni" pitchFamily="2" charset="-79"/>
            </a:endParaRPr>
          </a:p>
          <a:p>
            <a:pPr fontAlgn="base"/>
            <a:endParaRPr lang="en-US" dirty="0">
              <a:latin typeface="Aharoni" pitchFamily="2" charset="-79"/>
              <a:cs typeface="Aharoni" pitchFamily="2" charset="-79"/>
            </a:endParaRPr>
          </a:p>
          <a:p>
            <a:pPr fontAlgn="base"/>
            <a:r>
              <a:rPr lang="en-US" b="1" dirty="0">
                <a:latin typeface="Aharoni" pitchFamily="2" charset="-79"/>
                <a:cs typeface="Aharoni" pitchFamily="2" charset="-79"/>
              </a:rPr>
              <a:t>Inflorescence: </a:t>
            </a:r>
            <a:r>
              <a:rPr lang="en-US" dirty="0" err="1">
                <a:latin typeface="Aharoni" pitchFamily="2" charset="-79"/>
                <a:cs typeface="Aharoni" pitchFamily="2" charset="-79"/>
              </a:rPr>
              <a:t>Racemose</a:t>
            </a:r>
            <a:r>
              <a:rPr lang="en-US" dirty="0">
                <a:latin typeface="Aharoni" pitchFamily="2" charset="-79"/>
                <a:cs typeface="Aharoni" pitchFamily="2" charset="-79"/>
              </a:rPr>
              <a:t> or </a:t>
            </a:r>
            <a:r>
              <a:rPr lang="en-US" dirty="0" err="1">
                <a:latin typeface="Aharoni" pitchFamily="2" charset="-79"/>
                <a:cs typeface="Aharoni" pitchFamily="2" charset="-79"/>
              </a:rPr>
              <a:t>cymose</a:t>
            </a:r>
            <a:r>
              <a:rPr lang="en-US" dirty="0">
                <a:latin typeface="Aharoni" pitchFamily="2" charset="-79"/>
                <a:cs typeface="Aharoni" pitchFamily="2" charset="-79"/>
              </a:rPr>
              <a:t>; Often a </a:t>
            </a:r>
            <a:r>
              <a:rPr lang="en-US" b="1" dirty="0" err="1">
                <a:latin typeface="Aharoni" pitchFamily="2" charset="-79"/>
                <a:cs typeface="Aharoni" pitchFamily="2" charset="-79"/>
              </a:rPr>
              <a:t>cyathium</a:t>
            </a:r>
            <a:r>
              <a:rPr lang="en-US" b="1" dirty="0">
                <a:latin typeface="Aharoni" pitchFamily="2" charset="-79"/>
                <a:cs typeface="Aharoni" pitchFamily="2" charset="-79"/>
              </a:rPr>
              <a:t>, </a:t>
            </a:r>
            <a:r>
              <a:rPr lang="en-US" dirty="0" err="1">
                <a:latin typeface="Aharoni" pitchFamily="2" charset="-79"/>
                <a:cs typeface="Aharoni" pitchFamily="2" charset="-79"/>
              </a:rPr>
              <a:t>cyathium</a:t>
            </a:r>
            <a:r>
              <a:rPr lang="en-US" dirty="0">
                <a:latin typeface="Aharoni" pitchFamily="2" charset="-79"/>
                <a:cs typeface="Aharoni" pitchFamily="2" charset="-79"/>
              </a:rPr>
              <a:t> has single naked female flower in the </a:t>
            </a:r>
            <a:r>
              <a:rPr lang="en-US" dirty="0" err="1">
                <a:latin typeface="Aharoni" pitchFamily="2" charset="-79"/>
                <a:cs typeface="Aharoni" pitchFamily="2" charset="-79"/>
              </a:rPr>
              <a:t>centre</a:t>
            </a:r>
            <a:r>
              <a:rPr lang="en-US" dirty="0">
                <a:latin typeface="Aharoni" pitchFamily="2" charset="-79"/>
                <a:cs typeface="Aharoni" pitchFamily="2" charset="-79"/>
              </a:rPr>
              <a:t>. Five </a:t>
            </a:r>
            <a:r>
              <a:rPr lang="en-US" dirty="0" err="1">
                <a:latin typeface="Aharoni" pitchFamily="2" charset="-79"/>
                <a:cs typeface="Aharoni" pitchFamily="2" charset="-79"/>
              </a:rPr>
              <a:t>involucral</a:t>
            </a:r>
            <a:r>
              <a:rPr lang="en-US" dirty="0">
                <a:latin typeface="Aharoni" pitchFamily="2" charset="-79"/>
                <a:cs typeface="Aharoni" pitchFamily="2" charset="-79"/>
              </a:rPr>
              <a:t> bracts surround it. In the axil of each flower, there are naked male flowers.</a:t>
            </a:r>
          </a:p>
          <a:p>
            <a:endParaRPr lang="en-US" dirty="0">
              <a:latin typeface="Aharoni" pitchFamily="2" charset="-79"/>
              <a:cs typeface="Aharoni" pitchFamily="2" charset="-79"/>
            </a:endParaRPr>
          </a:p>
        </p:txBody>
      </p:sp>
    </p:spTree>
    <p:extLst>
      <p:ext uri="{BB962C8B-B14F-4D97-AF65-F5344CB8AC3E}">
        <p14:creationId xmlns:p14="http://schemas.microsoft.com/office/powerpoint/2010/main" val="318630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6324600"/>
          </a:xfrm>
        </p:spPr>
        <p:txBody>
          <a:bodyPr>
            <a:normAutofit/>
          </a:bodyPr>
          <a:lstStyle/>
          <a:p>
            <a:pPr fontAlgn="base"/>
            <a:endParaRPr lang="en-US" b="1" dirty="0"/>
          </a:p>
          <a:p>
            <a:pPr fontAlgn="base"/>
            <a:r>
              <a:rPr lang="en-US" b="1" dirty="0"/>
              <a:t>Flower: </a:t>
            </a:r>
            <a:r>
              <a:rPr lang="en-US" b="1" dirty="0" err="1"/>
              <a:t>Pedicillate</a:t>
            </a:r>
            <a:r>
              <a:rPr lang="en-US" dirty="0"/>
              <a:t>; </a:t>
            </a:r>
            <a:r>
              <a:rPr lang="en-US" dirty="0" err="1"/>
              <a:t>bracteate</a:t>
            </a:r>
            <a:r>
              <a:rPr lang="en-US" dirty="0"/>
              <a:t>; </a:t>
            </a:r>
            <a:r>
              <a:rPr lang="en-US" dirty="0" err="1"/>
              <a:t>actinomorph</a:t>
            </a:r>
            <a:r>
              <a:rPr lang="en-US" dirty="0"/>
              <a:t> </a:t>
            </a:r>
            <a:r>
              <a:rPr lang="en-US" dirty="0" err="1"/>
              <a:t>lc</a:t>
            </a:r>
            <a:r>
              <a:rPr lang="en-US" dirty="0"/>
              <a:t>: Regular; incomplete; unisexual; </a:t>
            </a:r>
            <a:r>
              <a:rPr lang="en-US" dirty="0" err="1"/>
              <a:t>hypogynous</a:t>
            </a:r>
            <a:r>
              <a:rPr lang="en-US" dirty="0"/>
              <a:t>;</a:t>
            </a:r>
          </a:p>
          <a:p>
            <a:pPr fontAlgn="base"/>
            <a:r>
              <a:rPr lang="en-US" b="1" dirty="0" err="1"/>
              <a:t>Perianth</a:t>
            </a:r>
            <a:r>
              <a:rPr lang="en-US" b="1" dirty="0"/>
              <a:t>: </a:t>
            </a:r>
            <a:r>
              <a:rPr lang="en-US" dirty="0"/>
              <a:t>5 </a:t>
            </a:r>
            <a:r>
              <a:rPr lang="en-US" dirty="0" err="1"/>
              <a:t>perianth</a:t>
            </a:r>
            <a:r>
              <a:rPr lang="en-US" dirty="0"/>
              <a:t> leaves; free: sometimes </a:t>
            </a:r>
            <a:r>
              <a:rPr lang="en-US" dirty="0" err="1"/>
              <a:t>perianth</a:t>
            </a:r>
            <a:r>
              <a:rPr lang="en-US" dirty="0"/>
              <a:t> is totally absent.</a:t>
            </a:r>
          </a:p>
          <a:p>
            <a:pPr fontAlgn="base"/>
            <a:r>
              <a:rPr lang="en-US" b="1" dirty="0"/>
              <a:t>Stamens: </a:t>
            </a:r>
            <a:r>
              <a:rPr lang="en-US" dirty="0"/>
              <a:t>5 stamens; free;</a:t>
            </a:r>
          </a:p>
          <a:p>
            <a:pPr fontAlgn="base"/>
            <a:r>
              <a:rPr lang="en-US" b="1" dirty="0"/>
              <a:t>Carpel: </a:t>
            </a:r>
            <a:r>
              <a:rPr lang="en-US" dirty="0" err="1"/>
              <a:t>Tricarpillary</a:t>
            </a:r>
            <a:r>
              <a:rPr lang="en-US" dirty="0"/>
              <a:t>; </a:t>
            </a:r>
            <a:r>
              <a:rPr lang="en-US" dirty="0" err="1"/>
              <a:t>syncarpous</a:t>
            </a:r>
            <a:r>
              <a:rPr lang="en-US" dirty="0"/>
              <a:t> ovary superior; </a:t>
            </a:r>
            <a:r>
              <a:rPr lang="en-US" dirty="0" err="1"/>
              <a:t>Axile</a:t>
            </a:r>
            <a:r>
              <a:rPr lang="en-US" dirty="0"/>
              <a:t> placentation.</a:t>
            </a:r>
          </a:p>
          <a:p>
            <a:pPr fontAlgn="base"/>
            <a:endParaRPr lang="en-US" dirty="0"/>
          </a:p>
          <a:p>
            <a:pPr fontAlgn="base"/>
            <a:endParaRPr lang="en-US" dirty="0"/>
          </a:p>
          <a:p>
            <a:pPr fontAlgn="base"/>
            <a:r>
              <a:rPr lang="en-US" b="1" dirty="0"/>
              <a:t>Fruits: </a:t>
            </a:r>
            <a:r>
              <a:rPr lang="en-US" dirty="0" err="1"/>
              <a:t>Shizocarpic</a:t>
            </a:r>
            <a:r>
              <a:rPr lang="en-US" dirty="0"/>
              <a:t> fruit </a:t>
            </a:r>
            <a:r>
              <a:rPr lang="en-US" b="1" dirty="0" err="1"/>
              <a:t>regma</a:t>
            </a:r>
            <a:r>
              <a:rPr lang="en-US" b="1" dirty="0"/>
              <a:t>, </a:t>
            </a:r>
            <a:r>
              <a:rPr lang="en-US" dirty="0"/>
              <a:t>rarely a capsule </a:t>
            </a:r>
            <a:endParaRPr lang="en-US" b="1" dirty="0"/>
          </a:p>
          <a:p>
            <a:pPr fontAlgn="base"/>
            <a:r>
              <a:rPr lang="en-US" b="1" dirty="0"/>
              <a:t> Seed: </a:t>
            </a:r>
            <a:r>
              <a:rPr lang="en-US" dirty="0"/>
              <a:t>Endospermic. </a:t>
            </a:r>
          </a:p>
        </p:txBody>
      </p:sp>
    </p:spTree>
    <p:extLst>
      <p:ext uri="{BB962C8B-B14F-4D97-AF65-F5344CB8AC3E}">
        <p14:creationId xmlns:p14="http://schemas.microsoft.com/office/powerpoint/2010/main" val="318630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a:t>
            </a:r>
          </a:p>
        </p:txBody>
      </p:sp>
      <p:sp>
        <p:nvSpPr>
          <p:cNvPr id="3" name="Content Placeholder 2"/>
          <p:cNvSpPr>
            <a:spLocks noGrp="1"/>
          </p:cNvSpPr>
          <p:nvPr>
            <p:ph idx="1"/>
          </p:nvPr>
        </p:nvSpPr>
        <p:spPr/>
        <p:txBody>
          <a:bodyPr/>
          <a:lstStyle/>
          <a:p>
            <a:r>
              <a:rPr lang="en-US" b="1" dirty="0"/>
              <a:t>Distribution: </a:t>
            </a:r>
            <a:r>
              <a:rPr lang="en-US" dirty="0" err="1"/>
              <a:t>Euphorbiaceae</a:t>
            </a:r>
            <a:r>
              <a:rPr lang="en-US" dirty="0"/>
              <a:t> includes</a:t>
            </a:r>
            <a:r>
              <a:rPr lang="en-US" b="1" dirty="0"/>
              <a:t> </a:t>
            </a:r>
            <a:r>
              <a:rPr lang="en-US" dirty="0"/>
              <a:t>214 genera and about 5600 species. The plants of this family are found throughout the world. Well represented in Africa and South America.</a:t>
            </a:r>
          </a:p>
        </p:txBody>
      </p:sp>
    </p:spTree>
    <p:extLst>
      <p:ext uri="{BB962C8B-B14F-4D97-AF65-F5344CB8AC3E}">
        <p14:creationId xmlns:p14="http://schemas.microsoft.com/office/powerpoint/2010/main" val="318630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HABIT</a:t>
            </a:r>
          </a:p>
        </p:txBody>
      </p:sp>
      <p:sp>
        <p:nvSpPr>
          <p:cNvPr id="3" name="Content Placeholder 2"/>
          <p:cNvSpPr>
            <a:spLocks noGrp="1"/>
          </p:cNvSpPr>
          <p:nvPr>
            <p:ph idx="1"/>
          </p:nvPr>
        </p:nvSpPr>
        <p:spPr/>
        <p:txBody>
          <a:bodyPr/>
          <a:lstStyle/>
          <a:p>
            <a:r>
              <a:rPr lang="en-US" b="1" dirty="0"/>
              <a:t>Habit: </a:t>
            </a:r>
            <a:r>
              <a:rPr lang="en-US" dirty="0"/>
              <a:t>Mostly shrubs (</a:t>
            </a:r>
            <a:r>
              <a:rPr lang="en-US" i="1" dirty="0" err="1"/>
              <a:t>Ricinus</a:t>
            </a:r>
            <a:r>
              <a:rPr lang="en-US" b="1" dirty="0"/>
              <a:t> </a:t>
            </a:r>
            <a:r>
              <a:rPr lang="en-US" i="1" dirty="0" err="1"/>
              <a:t>communics</a:t>
            </a:r>
            <a:r>
              <a:rPr lang="en-US" i="1" dirty="0"/>
              <a:t>, </a:t>
            </a:r>
            <a:r>
              <a:rPr lang="en-US" i="1" dirty="0" err="1"/>
              <a:t>Jatropha</a:t>
            </a:r>
            <a:r>
              <a:rPr lang="en-US" i="1" dirty="0"/>
              <a:t> </a:t>
            </a:r>
            <a:r>
              <a:rPr lang="en-US" i="1" dirty="0" err="1"/>
              <a:t>gossypifolia</a:t>
            </a:r>
            <a:r>
              <a:rPr lang="en-US" dirty="0"/>
              <a:t>) or tree</a:t>
            </a:r>
            <a:r>
              <a:rPr lang="en-US" i="1" dirty="0"/>
              <a:t> </a:t>
            </a:r>
            <a:r>
              <a:rPr lang="en-US" i="1" dirty="0" err="1"/>
              <a:t>Emblica</a:t>
            </a:r>
            <a:r>
              <a:rPr lang="en-US" i="1" dirty="0"/>
              <a:t> </a:t>
            </a:r>
            <a:r>
              <a:rPr lang="en-US" i="1" dirty="0" err="1"/>
              <a:t>officinalis</a:t>
            </a:r>
            <a:r>
              <a:rPr lang="en-US" dirty="0"/>
              <a:t>, herbs (</a:t>
            </a:r>
            <a:r>
              <a:rPr lang="en-US" i="1" dirty="0" err="1"/>
              <a:t>Phyllanthus</a:t>
            </a:r>
            <a:r>
              <a:rPr lang="en-US" i="1" dirty="0"/>
              <a:t> </a:t>
            </a:r>
            <a:r>
              <a:rPr lang="en-US" i="1" dirty="0" err="1"/>
              <a:t>amarus</a:t>
            </a:r>
            <a:r>
              <a:rPr lang="en-US" dirty="0"/>
              <a:t>) , </a:t>
            </a:r>
            <a:r>
              <a:rPr lang="en-US" dirty="0" err="1"/>
              <a:t>twiners</a:t>
            </a:r>
            <a:r>
              <a:rPr lang="en-US" dirty="0"/>
              <a:t> (</a:t>
            </a:r>
            <a:r>
              <a:rPr lang="en-US" i="1" dirty="0" err="1"/>
              <a:t>Tragia</a:t>
            </a:r>
            <a:r>
              <a:rPr lang="en-US" i="1" dirty="0"/>
              <a:t> </a:t>
            </a:r>
            <a:r>
              <a:rPr lang="en-US" i="1" dirty="0" err="1"/>
              <a:t>involucrata</a:t>
            </a:r>
            <a:r>
              <a:rPr lang="en-US" dirty="0"/>
              <a:t>)</a:t>
            </a:r>
            <a:r>
              <a:rPr lang="en-US" i="1" dirty="0"/>
              <a:t> </a:t>
            </a:r>
            <a:r>
              <a:rPr lang="en-US" dirty="0"/>
              <a:t>some are </a:t>
            </a:r>
            <a:r>
              <a:rPr lang="en-US" dirty="0" err="1"/>
              <a:t>xerophytic</a:t>
            </a:r>
            <a:r>
              <a:rPr lang="en-US" dirty="0"/>
              <a:t> (</a:t>
            </a:r>
            <a:r>
              <a:rPr lang="en-US" i="1" dirty="0"/>
              <a:t>Euphorbia</a:t>
            </a:r>
            <a:r>
              <a:rPr lang="en-US" dirty="0"/>
              <a:t>) with cactus – like (</a:t>
            </a:r>
            <a:r>
              <a:rPr lang="en-US" dirty="0" err="1"/>
              <a:t>phylloclades</a:t>
            </a:r>
            <a:r>
              <a:rPr lang="en-US" dirty="0"/>
              <a:t>) plants usually contain milky or watery sap.</a:t>
            </a:r>
          </a:p>
        </p:txBody>
      </p:sp>
    </p:spTree>
    <p:extLst>
      <p:ext uri="{BB962C8B-B14F-4D97-AF65-F5344CB8AC3E}">
        <p14:creationId xmlns:p14="http://schemas.microsoft.com/office/powerpoint/2010/main" val="318630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8019" y="315436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33400"/>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708" y="100965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42855"/>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810000"/>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8277" y="5238317"/>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90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9956" y="2901950"/>
            <a:ext cx="19431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31432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1828800"/>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3352800"/>
            <a:ext cx="2524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725" y="3886200"/>
            <a:ext cx="20955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953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51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a:t>
            </a:r>
          </a:p>
        </p:txBody>
      </p:sp>
      <p:sp>
        <p:nvSpPr>
          <p:cNvPr id="3" name="Content Placeholder 2"/>
          <p:cNvSpPr>
            <a:spLocks noGrp="1"/>
          </p:cNvSpPr>
          <p:nvPr>
            <p:ph idx="1"/>
          </p:nvPr>
        </p:nvSpPr>
        <p:spPr/>
        <p:txBody>
          <a:bodyPr/>
          <a:lstStyle/>
          <a:p>
            <a:r>
              <a:rPr lang="en-US" b="1" dirty="0"/>
              <a:t>Root</a:t>
            </a:r>
            <a:r>
              <a:rPr lang="en-US" dirty="0"/>
              <a:t>: Well branched tap root system.</a:t>
            </a:r>
          </a:p>
          <a:p>
            <a:r>
              <a:rPr lang="en-US" dirty="0"/>
              <a:t> </a:t>
            </a:r>
          </a:p>
          <a:p>
            <a:endParaRPr lang="en-US" dirty="0"/>
          </a:p>
        </p:txBody>
      </p:sp>
    </p:spTree>
    <p:extLst>
      <p:ext uri="{BB962C8B-B14F-4D97-AF65-F5344CB8AC3E}">
        <p14:creationId xmlns:p14="http://schemas.microsoft.com/office/powerpoint/2010/main" val="3186300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64</TotalTime>
  <Words>972</Words>
  <Application>Microsoft Office PowerPoint</Application>
  <PresentationFormat>On-screen Show (4:3)</PresentationFormat>
  <Paragraphs>64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Aharoni</vt:lpstr>
      <vt:lpstr>Algerian</vt:lpstr>
      <vt:lpstr>Century Gothic</vt:lpstr>
      <vt:lpstr>Wingdings 2</vt:lpstr>
      <vt:lpstr>Austin</vt:lpstr>
      <vt:lpstr>Euphorbiaceae</vt:lpstr>
      <vt:lpstr>Distinguishing characters</vt:lpstr>
      <vt:lpstr>PowerPoint Presentation</vt:lpstr>
      <vt:lpstr>PowerPoint Presentation</vt:lpstr>
      <vt:lpstr>DISTRIBUTION</vt:lpstr>
      <vt:lpstr>HABIT</vt:lpstr>
      <vt:lpstr>PowerPoint Presentation</vt:lpstr>
      <vt:lpstr>PowerPoint Presentation</vt:lpstr>
      <vt:lpstr>ROOT</vt:lpstr>
      <vt:lpstr>STEM</vt:lpstr>
      <vt:lpstr>LEAVES</vt:lpstr>
      <vt:lpstr>INFLORESCENCE</vt:lpstr>
      <vt:lpstr>CYATHIUM</vt:lpstr>
      <vt:lpstr>PowerPoint Presentation</vt:lpstr>
      <vt:lpstr>FLOWERS</vt:lpstr>
      <vt:lpstr>PERIANTH</vt:lpstr>
      <vt:lpstr>ANDROECIUM</vt:lpstr>
      <vt:lpstr>GYNOECIUM</vt:lpstr>
      <vt:lpstr>FRUIT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Euphorbiaceae</dc:title>
  <dc:creator>user</dc:creator>
  <cp:lastModifiedBy>Maajitha A</cp:lastModifiedBy>
  <cp:revision>10</cp:revision>
  <dcterms:created xsi:type="dcterms:W3CDTF">2020-09-08T06:14:12Z</dcterms:created>
  <dcterms:modified xsi:type="dcterms:W3CDTF">2020-10-20T18:42:59Z</dcterms:modified>
</cp:coreProperties>
</file>