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88" r:id="rId2"/>
    <p:sldId id="28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67" r:id="rId14"/>
    <p:sldId id="268" r:id="rId15"/>
    <p:sldId id="269" r:id="rId16"/>
    <p:sldId id="299" r:id="rId17"/>
    <p:sldId id="300" r:id="rId18"/>
    <p:sldId id="301" r:id="rId19"/>
    <p:sldId id="30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5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E24C8-4E9A-4184-BA0C-14CA139034B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3A01-ADBF-4325-B95B-042F1C1AE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2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5943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Algerian" pitchFamily="82" charset="0"/>
              </a:rPr>
              <a:t>Name</a:t>
            </a:r>
            <a:r>
              <a:rPr lang="en-US" dirty="0" smtClean="0"/>
              <a:t> : A.M.RASHIDA BANU, </a:t>
            </a:r>
            <a:r>
              <a:rPr lang="en-US" sz="3200" dirty="0" smtClean="0"/>
              <a:t>M.</a:t>
            </a:r>
            <a:r>
              <a:rPr lang="en-US" sz="3200" dirty="0" err="1" smtClean="0"/>
              <a:t>S</a:t>
            </a:r>
            <a:r>
              <a:rPr lang="en-US" sz="3200" dirty="0" err="1"/>
              <a:t>c</a:t>
            </a:r>
            <a:r>
              <a:rPr lang="en-US" sz="3200" dirty="0" smtClean="0"/>
              <a:t>.,</a:t>
            </a:r>
            <a:r>
              <a:rPr lang="en-US" sz="3200" dirty="0" err="1" smtClean="0"/>
              <a:t>B.E</a:t>
            </a:r>
            <a:r>
              <a:rPr lang="en-US" sz="3200" dirty="0" err="1"/>
              <a:t>d</a:t>
            </a:r>
            <a:r>
              <a:rPr lang="en-US" sz="3200" dirty="0" err="1" smtClean="0"/>
              <a:t>.,SET</a:t>
            </a:r>
            <a:r>
              <a:rPr lang="en-US" sz="32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latin typeface="Algerian" pitchFamily="82" charset="0"/>
              </a:rPr>
              <a:t>department</a:t>
            </a:r>
            <a:r>
              <a:rPr lang="en-US" dirty="0" smtClean="0"/>
              <a:t>: BOTANY</a:t>
            </a:r>
            <a:br>
              <a:rPr lang="en-US" dirty="0" smtClean="0"/>
            </a:br>
            <a:r>
              <a:rPr lang="en-US" b="1" u="sng" dirty="0" err="1" smtClean="0">
                <a:latin typeface="Algerian" pitchFamily="82" charset="0"/>
              </a:rPr>
              <a:t>programme</a:t>
            </a:r>
            <a:r>
              <a:rPr lang="en-US" dirty="0" smtClean="0"/>
              <a:t>: </a:t>
            </a:r>
            <a:r>
              <a:rPr lang="en-US" dirty="0" err="1" smtClean="0"/>
              <a:t>B.S</a:t>
            </a:r>
            <a:r>
              <a:rPr lang="en-US" cap="none" dirty="0" err="1" smtClean="0"/>
              <a:t>c</a:t>
            </a:r>
            <a:r>
              <a:rPr lang="en-US" cap="none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latin typeface="Algerian" pitchFamily="82" charset="0"/>
              </a:rPr>
              <a:t>course code </a:t>
            </a:r>
            <a:r>
              <a:rPr lang="en-US" dirty="0" smtClean="0"/>
              <a:t>:17UBYA11   </a:t>
            </a:r>
            <a:br>
              <a:rPr lang="en-US" dirty="0" smtClean="0"/>
            </a:br>
            <a:r>
              <a:rPr lang="en-US" b="1" u="sng" dirty="0" smtClean="0">
                <a:latin typeface="Algerian" pitchFamily="82" charset="0"/>
              </a:rPr>
              <a:t>TITTLE</a:t>
            </a:r>
            <a:r>
              <a:rPr lang="en-US" dirty="0" smtClean="0"/>
              <a:t>: </a:t>
            </a:r>
            <a:r>
              <a:rPr lang="en-US" sz="3200" dirty="0" smtClean="0"/>
              <a:t>ALGAE, FUNGI, BRYOPHYTES, PTERIDOPHYTES AND GYMNOSPERMS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2672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leaves are simple, small and spirally arranged.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 upper leaves are large and the lower leaves are crowded.</a:t>
            </a:r>
            <a:endParaRPr lang="en-US" sz="3600" dirty="0"/>
          </a:p>
        </p:txBody>
      </p:sp>
      <p:pic>
        <p:nvPicPr>
          <p:cNvPr id="4" name="Picture 2" descr=". Leaves: leaves are&#10;arranged on the axis&#10;in spiral fashion. The&#10;leaves are sessile,&#10;simple, green&#10;and distinct mid rib.&#10;T..."/>
          <p:cNvPicPr>
            <a:picLocks noChangeAspect="1" noChangeArrowheads="1"/>
          </p:cNvPicPr>
          <p:nvPr/>
        </p:nvPicPr>
        <p:blipFill rotWithShape="1">
          <a:blip r:embed="rId2" cstate="print"/>
          <a:srcRect l="50000"/>
          <a:stretch/>
        </p:blipFill>
        <p:spPr bwMode="auto">
          <a:xfrm>
            <a:off x="4572000" y="533400"/>
            <a:ext cx="45720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9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INTERNAL STRUCTURE - STEM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181600" cy="5943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Epidermis- outermost, single layered and made up of thick walled cells. </a:t>
            </a:r>
          </a:p>
          <a:p>
            <a:r>
              <a:rPr lang="en-US" sz="3200" dirty="0" smtClean="0"/>
              <a:t>Cortex – multilayered, </a:t>
            </a:r>
            <a:r>
              <a:rPr lang="en-US" sz="3200" dirty="0" err="1" smtClean="0"/>
              <a:t>parenchymatous</a:t>
            </a:r>
            <a:r>
              <a:rPr lang="en-US" sz="3200" dirty="0" smtClean="0"/>
              <a:t> situated just below the epidermis.</a:t>
            </a:r>
          </a:p>
          <a:p>
            <a:r>
              <a:rPr lang="en-US" sz="3200" dirty="0" smtClean="0"/>
              <a:t>Central cylinder – vertically elongated, thin walled cells, provide mechanical strength and does conduction of water and minerals.</a:t>
            </a:r>
          </a:p>
          <a:p>
            <a:endParaRPr lang="en-US" dirty="0"/>
          </a:p>
        </p:txBody>
      </p:sp>
      <p:pic>
        <p:nvPicPr>
          <p:cNvPr id="4" name="Picture 2" descr="Funaria"/>
          <p:cNvPicPr>
            <a:picLocks noChangeAspect="1" noChangeArrowheads="1"/>
          </p:cNvPicPr>
          <p:nvPr/>
        </p:nvPicPr>
        <p:blipFill rotWithShape="1">
          <a:blip r:embed="rId2" cstate="print"/>
          <a:srcRect l="55834" r="2500"/>
          <a:stretch/>
        </p:blipFill>
        <p:spPr bwMode="auto">
          <a:xfrm>
            <a:off x="5486400" y="1150143"/>
            <a:ext cx="36576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9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INTERNAL STRUCTURE - LEAVES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6482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Leaves are arranged around the stem in spiral manner. These are simple, sessile, green and distinct midrib. </a:t>
            </a:r>
          </a:p>
          <a:p>
            <a:r>
              <a:rPr lang="en-US" sz="3200" dirty="0" smtClean="0"/>
              <a:t>The leaves are single layer thick except midrib. The central part is similar to the central cylinder of the axis.</a:t>
            </a:r>
            <a:endParaRPr lang="en-US" sz="3200" dirty="0"/>
          </a:p>
        </p:txBody>
      </p:sp>
      <p:pic>
        <p:nvPicPr>
          <p:cNvPr id="4" name="Picture 2" descr="Funaria"/>
          <p:cNvPicPr>
            <a:picLocks noChangeAspect="1" noChangeArrowheads="1"/>
          </p:cNvPicPr>
          <p:nvPr/>
        </p:nvPicPr>
        <p:blipFill rotWithShape="1">
          <a:blip r:embed="rId2" cstate="print"/>
          <a:srcRect l="47500"/>
          <a:stretch/>
        </p:blipFill>
        <p:spPr bwMode="auto">
          <a:xfrm>
            <a:off x="4953000" y="1554162"/>
            <a:ext cx="4191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SEXUAL REPRODUCTION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3886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Monoecious</a:t>
            </a:r>
            <a:r>
              <a:rPr lang="en-US" sz="2800" dirty="0" smtClean="0"/>
              <a:t>, </a:t>
            </a:r>
            <a:r>
              <a:rPr lang="en-US" sz="2800" dirty="0" err="1" smtClean="0"/>
              <a:t>autoicous</a:t>
            </a:r>
            <a:r>
              <a:rPr lang="en-US" sz="2800" dirty="0" smtClean="0"/>
              <a:t> and </a:t>
            </a:r>
            <a:r>
              <a:rPr lang="en-US" sz="2800" dirty="0" err="1" smtClean="0"/>
              <a:t>protandrous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sex organs are developed in groups at the apex of stem </a:t>
            </a:r>
            <a:r>
              <a:rPr lang="en-US" sz="2800" dirty="0" smtClean="0">
                <a:solidFill>
                  <a:schemeClr val="tx1"/>
                </a:solidFill>
              </a:rPr>
              <a:t>(male branch) and lateral branch (female branch).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male sex </a:t>
            </a:r>
            <a:r>
              <a:rPr lang="en-US" sz="2800" dirty="0" err="1" smtClean="0">
                <a:solidFill>
                  <a:schemeClr val="tx1"/>
                </a:solidFill>
              </a:rPr>
              <a:t>oragn</a:t>
            </a:r>
            <a:r>
              <a:rPr lang="en-US" sz="2800" dirty="0" smtClean="0">
                <a:solidFill>
                  <a:schemeClr val="tx1"/>
                </a:solidFill>
              </a:rPr>
              <a:t> is known as antheridia and female sex organ is known as archegonia.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the lateral female branch eventually grow taller than the male branch.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Funaria"/>
          <p:cNvPicPr>
            <a:picLocks noChangeAspect="1" noChangeArrowheads="1"/>
          </p:cNvPicPr>
          <p:nvPr/>
        </p:nvPicPr>
        <p:blipFill rotWithShape="1">
          <a:blip r:embed="rId2" cstate="print"/>
          <a:srcRect t="55405"/>
          <a:stretch/>
        </p:blipFill>
        <p:spPr bwMode="auto">
          <a:xfrm>
            <a:off x="0" y="4267200"/>
            <a:ext cx="9144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7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MALE BRANCH -ANTHERIDIUM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029200" cy="5089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0.25 mm in length.</a:t>
            </a:r>
          </a:p>
          <a:p>
            <a:r>
              <a:rPr lang="en-US" sz="2800" dirty="0" smtClean="0"/>
              <a:t>Elongated, club shaped, orange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body raised on a short, multicellular stalk.</a:t>
            </a:r>
          </a:p>
          <a:p>
            <a:r>
              <a:rPr lang="en-US" sz="2800" dirty="0" smtClean="0"/>
              <a:t>Body has a jacket layer of polyhedral and flattened cells.</a:t>
            </a:r>
          </a:p>
          <a:p>
            <a:r>
              <a:rPr lang="en-US" sz="2800" dirty="0" smtClean="0"/>
              <a:t>Within the </a:t>
            </a:r>
            <a:r>
              <a:rPr lang="en-US" sz="2800" dirty="0" err="1" smtClean="0"/>
              <a:t>antheridial</a:t>
            </a:r>
            <a:r>
              <a:rPr lang="en-US" sz="2800" dirty="0" smtClean="0"/>
              <a:t> wall is a dense mass of small cells. They are known as </a:t>
            </a:r>
            <a:r>
              <a:rPr lang="en-US" sz="2800" dirty="0" err="1" smtClean="0"/>
              <a:t>androcytes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Each </a:t>
            </a:r>
            <a:r>
              <a:rPr lang="en-US" sz="2800" dirty="0" err="1" smtClean="0"/>
              <a:t>androcyte</a:t>
            </a:r>
            <a:r>
              <a:rPr lang="en-US" sz="2800" dirty="0" smtClean="0"/>
              <a:t> produces a single </a:t>
            </a:r>
            <a:r>
              <a:rPr lang="en-US" sz="2800" dirty="0" err="1" smtClean="0"/>
              <a:t>biflagellated</a:t>
            </a:r>
            <a:r>
              <a:rPr lang="en-US" sz="2800" dirty="0" smtClean="0"/>
              <a:t> sperm cell.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Funaria"/>
          <p:cNvPicPr>
            <a:picLocks noChangeAspect="1" noChangeArrowheads="1"/>
          </p:cNvPicPr>
          <p:nvPr/>
        </p:nvPicPr>
        <p:blipFill rotWithShape="1">
          <a:blip r:embed="rId2" cstate="print"/>
          <a:srcRect t="19730" r="50833"/>
          <a:stretch/>
        </p:blipFill>
        <p:spPr bwMode="auto">
          <a:xfrm>
            <a:off x="5241132" y="830262"/>
            <a:ext cx="3795712" cy="3276600"/>
          </a:xfrm>
          <a:prstGeom prst="rect">
            <a:avLst/>
          </a:prstGeom>
          <a:noFill/>
        </p:spPr>
      </p:pic>
      <p:pic>
        <p:nvPicPr>
          <p:cNvPr id="5" name="Picture 2" descr="Funaria"/>
          <p:cNvPicPr>
            <a:picLocks noChangeAspect="1" noChangeArrowheads="1"/>
          </p:cNvPicPr>
          <p:nvPr/>
        </p:nvPicPr>
        <p:blipFill rotWithShape="1">
          <a:blip r:embed="rId3" cstate="print"/>
          <a:srcRect l="36666" t="55405" r="11667"/>
          <a:stretch/>
        </p:blipFill>
        <p:spPr bwMode="auto">
          <a:xfrm>
            <a:off x="5181600" y="4106862"/>
            <a:ext cx="39624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8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FEMALE BRANCH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2819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springs from the base of male shoot.</a:t>
            </a:r>
          </a:p>
          <a:p>
            <a:r>
              <a:rPr lang="en-US" sz="2800" dirty="0" smtClean="0"/>
              <a:t>Archegonia is aggregated into a terminal cluster, stand erect and project from the surface of the female receptacle.</a:t>
            </a:r>
          </a:p>
          <a:p>
            <a:r>
              <a:rPr lang="en-US" sz="2800" dirty="0" smtClean="0"/>
              <a:t>The leaves surrounding the </a:t>
            </a:r>
            <a:r>
              <a:rPr lang="en-US" sz="2800" dirty="0" err="1" smtClean="0"/>
              <a:t>archegonial</a:t>
            </a:r>
            <a:r>
              <a:rPr lang="en-US" sz="2800" dirty="0" smtClean="0"/>
              <a:t> clusters are known as </a:t>
            </a:r>
            <a:r>
              <a:rPr lang="en-US" sz="2800" dirty="0" err="1" smtClean="0"/>
              <a:t>perichaetial</a:t>
            </a:r>
            <a:r>
              <a:rPr lang="en-US" sz="2800" dirty="0" smtClean="0"/>
              <a:t> leaves.</a:t>
            </a:r>
          </a:p>
          <a:p>
            <a:endParaRPr lang="en-US" dirty="0"/>
          </a:p>
        </p:txBody>
      </p:sp>
      <p:pic>
        <p:nvPicPr>
          <p:cNvPr id="4" name="Picture 2" descr="Funaria"/>
          <p:cNvPicPr>
            <a:picLocks noChangeAspect="1" noChangeArrowheads="1"/>
          </p:cNvPicPr>
          <p:nvPr/>
        </p:nvPicPr>
        <p:blipFill rotWithShape="1">
          <a:blip r:embed="rId2" cstate="print"/>
          <a:srcRect t="49139"/>
          <a:stretch/>
        </p:blipFill>
        <p:spPr bwMode="auto">
          <a:xfrm>
            <a:off x="0" y="3733800"/>
            <a:ext cx="9144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8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6868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ARCHEGONIUM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4864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Flask shaped consist of venter and neck.</a:t>
            </a:r>
          </a:p>
          <a:p>
            <a:r>
              <a:rPr lang="en-US" sz="2800" dirty="0" err="1" smtClean="0"/>
              <a:t>Archegonium</a:t>
            </a:r>
            <a:r>
              <a:rPr lang="en-US" sz="2800" dirty="0" smtClean="0"/>
              <a:t> is borne on a distinct multicellular stalk which is long and massive.</a:t>
            </a:r>
          </a:p>
          <a:p>
            <a:r>
              <a:rPr lang="en-US" sz="2800" dirty="0" smtClean="0"/>
              <a:t>Venter consist of a double layer of sterile cells. In it lie a egg cell below and venter canal cell above it.</a:t>
            </a:r>
          </a:p>
          <a:p>
            <a:r>
              <a:rPr lang="en-US" sz="2800" dirty="0" smtClean="0"/>
              <a:t>Long, tubular and slightly twisted neck consist of six rows of neck cells</a:t>
            </a:r>
          </a:p>
          <a:p>
            <a:endParaRPr lang="en-US" dirty="0"/>
          </a:p>
        </p:txBody>
      </p:sp>
      <p:pic>
        <p:nvPicPr>
          <p:cNvPr id="4" name="Picture 2" descr="Funaria"/>
          <p:cNvPicPr>
            <a:picLocks noChangeAspect="1" noChangeArrowheads="1"/>
          </p:cNvPicPr>
          <p:nvPr/>
        </p:nvPicPr>
        <p:blipFill rotWithShape="1">
          <a:blip r:embed="rId2" cstate="print"/>
          <a:srcRect t="16438" r="50833"/>
          <a:stretch/>
        </p:blipFill>
        <p:spPr bwMode="auto">
          <a:xfrm>
            <a:off x="5791200" y="152400"/>
            <a:ext cx="33909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5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unaria&#10; "/>
          <p:cNvPicPr>
            <a:picLocks noChangeAspect="1" noChangeArrowheads="1"/>
          </p:cNvPicPr>
          <p:nvPr/>
        </p:nvPicPr>
        <p:blipFill rotWithShape="1">
          <a:blip r:embed="rId2" cstate="print"/>
          <a:srcRect l="11668" t="29333" r="8333" b="4001"/>
          <a:stretch/>
        </p:blipFill>
        <p:spPr bwMode="auto">
          <a:xfrm>
            <a:off x="1066800" y="2286000"/>
            <a:ext cx="7315200" cy="3810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/>
              <a:t>FUNARIA</a:t>
            </a:r>
            <a:endParaRPr lang="en-US" sz="60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unaria"/>
          <p:cNvPicPr>
            <a:picLocks noChangeAspect="1" noChangeArrowheads="1"/>
          </p:cNvPicPr>
          <p:nvPr/>
        </p:nvPicPr>
        <p:blipFill rotWithShape="1">
          <a:blip r:embed="rId2" cstate="print"/>
          <a:srcRect t="4286"/>
          <a:stretch/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u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5052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THANK YOU</a:t>
            </a:r>
            <a:br>
              <a:rPr lang="en-US" sz="8000" b="1" dirty="0" smtClean="0"/>
            </a:b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44176"/>
            <a:ext cx="7543800" cy="72262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SYSTEMATIC POSITION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52600"/>
            <a:ext cx="7543801" cy="41164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Kingdom – Plantae</a:t>
            </a:r>
          </a:p>
          <a:p>
            <a:r>
              <a:rPr lang="en-US" sz="2800" dirty="0" smtClean="0"/>
              <a:t>Division   - </a:t>
            </a:r>
            <a:r>
              <a:rPr lang="en-US" sz="2800" dirty="0" err="1"/>
              <a:t>B</a:t>
            </a:r>
            <a:r>
              <a:rPr lang="en-US" sz="2800" dirty="0" err="1" smtClean="0"/>
              <a:t>ryophyta</a:t>
            </a:r>
            <a:endParaRPr lang="en-US" sz="2800" dirty="0" smtClean="0"/>
          </a:p>
          <a:p>
            <a:r>
              <a:rPr lang="en-US" sz="2800" dirty="0" smtClean="0"/>
              <a:t>Class       - </a:t>
            </a:r>
            <a:r>
              <a:rPr lang="en-US" sz="2800" dirty="0" err="1" smtClean="0"/>
              <a:t>Bryopsida</a:t>
            </a:r>
            <a:endParaRPr lang="en-US" sz="2800" dirty="0" smtClean="0"/>
          </a:p>
          <a:p>
            <a:r>
              <a:rPr lang="en-US" sz="2800" dirty="0" smtClean="0"/>
              <a:t>Order       - </a:t>
            </a:r>
            <a:r>
              <a:rPr lang="en-US" sz="2800" dirty="0" err="1" smtClean="0"/>
              <a:t>Funariales</a:t>
            </a:r>
            <a:endParaRPr lang="en-US" sz="2800" dirty="0" smtClean="0"/>
          </a:p>
          <a:p>
            <a:r>
              <a:rPr lang="en-US" sz="2800" dirty="0" smtClean="0"/>
              <a:t>Family	  - </a:t>
            </a:r>
            <a:r>
              <a:rPr lang="en-US" sz="2800" dirty="0" err="1" smtClean="0"/>
              <a:t>Funariaceae</a:t>
            </a:r>
            <a:endParaRPr lang="en-US" sz="2800" dirty="0" smtClean="0"/>
          </a:p>
          <a:p>
            <a:r>
              <a:rPr lang="en-US" sz="2800" dirty="0" smtClean="0"/>
              <a:t>Genus      - </a:t>
            </a:r>
            <a:r>
              <a:rPr lang="en-US" sz="2800" i="1" dirty="0" err="1" smtClean="0"/>
              <a:t>Funaria</a:t>
            </a:r>
            <a:endParaRPr lang="en-US" sz="2800" i="1" dirty="0" smtClean="0"/>
          </a:p>
          <a:p>
            <a:endParaRPr lang="en-US" dirty="0"/>
          </a:p>
        </p:txBody>
      </p:sp>
      <p:pic>
        <p:nvPicPr>
          <p:cNvPr id="4" name="Picture 2" descr="Systematic position of Funaria&#10;Kingdom: Plantae&#10;Division: Bryophyta&#10;Class: Bryopsida&#10;Subclass: Funariidae&#10;Order: Funariale..."/>
          <p:cNvPicPr>
            <a:picLocks noChangeAspect="1" noChangeArrowheads="1"/>
          </p:cNvPicPr>
          <p:nvPr/>
        </p:nvPicPr>
        <p:blipFill rotWithShape="1">
          <a:blip r:embed="rId2" cstate="print"/>
          <a:srcRect l="54167" t="21250" r="4166" b="35000"/>
          <a:stretch/>
        </p:blipFill>
        <p:spPr bwMode="auto">
          <a:xfrm>
            <a:off x="4953000" y="1600200"/>
            <a:ext cx="3810000" cy="2667000"/>
          </a:xfrm>
          <a:prstGeom prst="rect">
            <a:avLst/>
          </a:prstGeom>
          <a:noFill/>
        </p:spPr>
      </p:pic>
      <p:pic>
        <p:nvPicPr>
          <p:cNvPr id="5" name="Picture 2" descr="Systematic position of Funaria&#10;Kingdom: Plantae&#10;Division: Bryophyta&#10;Class: Bryopsida&#10;Subclass: Funariidae&#10;Order: Funariale..."/>
          <p:cNvPicPr>
            <a:picLocks noChangeAspect="1" noChangeArrowheads="1"/>
          </p:cNvPicPr>
          <p:nvPr/>
        </p:nvPicPr>
        <p:blipFill rotWithShape="1">
          <a:blip r:embed="rId2" cstate="print"/>
          <a:srcRect l="3333" t="65000" r="38333"/>
          <a:stretch/>
        </p:blipFill>
        <p:spPr bwMode="auto">
          <a:xfrm>
            <a:off x="4038599" y="4572000"/>
            <a:ext cx="4943475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0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GENERAL CHARACTERS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879848" cy="6172200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sz="2800" i="1" dirty="0" err="1" smtClean="0"/>
              <a:t>Funaria</a:t>
            </a:r>
            <a:r>
              <a:rPr lang="en-US" sz="2800" dirty="0" smtClean="0"/>
              <a:t> is a genus of approximately 210 species of moss and 18 species found in </a:t>
            </a:r>
            <a:r>
              <a:rPr lang="en-US" sz="2800" dirty="0" err="1" smtClean="0"/>
              <a:t>india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name is derived from Latin word ‘</a:t>
            </a:r>
            <a:r>
              <a:rPr lang="en-US" sz="2800" dirty="0" err="1" smtClean="0"/>
              <a:t>Funis</a:t>
            </a:r>
            <a:r>
              <a:rPr lang="en-US" sz="2800" dirty="0" smtClean="0"/>
              <a:t>’ meaning a Rope.</a:t>
            </a:r>
          </a:p>
          <a:p>
            <a:r>
              <a:rPr lang="en-US" sz="2800" i="1" dirty="0" err="1" smtClean="0"/>
              <a:t>Funaria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hygrometrica</a:t>
            </a:r>
            <a:r>
              <a:rPr lang="en-US" sz="2800" i="1" dirty="0" smtClean="0"/>
              <a:t> </a:t>
            </a:r>
            <a:r>
              <a:rPr lang="en-US" sz="2800" dirty="0" smtClean="0"/>
              <a:t>is the most common species. </a:t>
            </a:r>
            <a:r>
              <a:rPr lang="en-US" sz="2800" i="1" dirty="0" err="1" smtClean="0"/>
              <a:t>Funaria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hygrometrica</a:t>
            </a:r>
            <a:r>
              <a:rPr lang="en-US" sz="2800" i="1" dirty="0" smtClean="0"/>
              <a:t> </a:t>
            </a:r>
            <a:r>
              <a:rPr lang="en-US" sz="2800" dirty="0" smtClean="0"/>
              <a:t>is </a:t>
            </a:r>
            <a:r>
              <a:rPr lang="en-US" sz="2800" dirty="0" err="1" smtClean="0"/>
              <a:t>called”cord</a:t>
            </a:r>
            <a:r>
              <a:rPr lang="en-US" sz="2800" dirty="0" smtClean="0"/>
              <a:t> moss” because of a twisted seta.</a:t>
            </a:r>
          </a:p>
          <a:p>
            <a:endParaRPr lang="en-US" dirty="0"/>
          </a:p>
        </p:txBody>
      </p:sp>
      <p:pic>
        <p:nvPicPr>
          <p:cNvPr id="5" name="Picture 2" descr="General characters&#10;•Funaria is a genus of&#10;approximately 210 species of&#10;moss and 18 species reported&#10;from India.&#10;• Funaria ..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63235" t="17327"/>
          <a:stretch/>
        </p:blipFill>
        <p:spPr bwMode="auto">
          <a:xfrm>
            <a:off x="5702808" y="1143002"/>
            <a:ext cx="2812542" cy="4317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9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-304800"/>
            <a:ext cx="5029200" cy="7162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err="1" smtClean="0"/>
              <a:t>Funaria</a:t>
            </a:r>
            <a:r>
              <a:rPr lang="en-US" sz="3200" dirty="0" smtClean="0"/>
              <a:t> are primitive, multicellular, autotrophic, shade loving , amphibious plants.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Grows in dense patches or cushions in moist shady and cool places during rainy seasons.</a:t>
            </a:r>
          </a:p>
        </p:txBody>
      </p:sp>
      <p:pic>
        <p:nvPicPr>
          <p:cNvPr id="5" name="Content Placeholder 4" descr="Moss plant Funaria grows in dense&#10;patches or cushions in moist shady and&#10;cool places during the rainy seasons.&#10;It has a ..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61275"/>
          <a:stretch/>
        </p:blipFill>
        <p:spPr bwMode="auto">
          <a:xfrm>
            <a:off x="5562600" y="609600"/>
            <a:ext cx="2952750" cy="4850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6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Height of 3-5 cm, a radial symmetry differentiated into an axis or </a:t>
            </a:r>
            <a:r>
              <a:rPr lang="en-US" sz="2800" dirty="0" err="1"/>
              <a:t>stem,leaves</a:t>
            </a:r>
            <a:r>
              <a:rPr lang="en-US" sz="2800" dirty="0"/>
              <a:t> or </a:t>
            </a:r>
            <a:r>
              <a:rPr lang="en-US" sz="2800" dirty="0" err="1"/>
              <a:t>phylloids</a:t>
            </a:r>
            <a:r>
              <a:rPr lang="en-US" sz="2800" dirty="0"/>
              <a:t> and multicellular, </a:t>
            </a:r>
            <a:r>
              <a:rPr lang="en-US" sz="2800" dirty="0" err="1"/>
              <a:t>colourless</a:t>
            </a:r>
            <a:r>
              <a:rPr lang="en-US" sz="2800" dirty="0"/>
              <a:t>, branched rhizoids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No </a:t>
            </a:r>
            <a:r>
              <a:rPr lang="en-US" sz="2800" dirty="0"/>
              <a:t>vascular </a:t>
            </a:r>
            <a:r>
              <a:rPr lang="en-US" sz="2800" dirty="0" smtClean="0"/>
              <a:t>system.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Reproduce by spore </a:t>
            </a:r>
            <a:r>
              <a:rPr lang="en-US" sz="2800" dirty="0" smtClean="0"/>
              <a:t>formation.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Shows alternation of generation i.e. the </a:t>
            </a:r>
            <a:r>
              <a:rPr lang="en-US" sz="2800" dirty="0" err="1"/>
              <a:t>gametophytic</a:t>
            </a:r>
            <a:r>
              <a:rPr lang="en-US" sz="2800" dirty="0"/>
              <a:t> stage alternates with the </a:t>
            </a:r>
            <a:r>
              <a:rPr lang="en-US" sz="2800" dirty="0" err="1"/>
              <a:t>sporophytic</a:t>
            </a:r>
            <a:r>
              <a:rPr lang="en-US" sz="2800" dirty="0"/>
              <a:t> </a:t>
            </a:r>
            <a:r>
              <a:rPr lang="en-US" sz="2800" dirty="0" smtClean="0"/>
              <a:t>stage.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03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GAMETOPHYTIC PHASE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This phase in the life cycle of </a:t>
            </a:r>
            <a:r>
              <a:rPr lang="en-US" sz="3200" dirty="0" err="1" smtClean="0"/>
              <a:t>funaria</a:t>
            </a:r>
            <a:r>
              <a:rPr lang="en-US" sz="3200" dirty="0" smtClean="0"/>
              <a:t> consists of two growth stages:</a:t>
            </a:r>
          </a:p>
          <a:p>
            <a:r>
              <a:rPr lang="en-US" sz="3200" dirty="0" smtClean="0"/>
              <a:t>Juvenile stage</a:t>
            </a:r>
          </a:p>
          <a:p>
            <a:r>
              <a:rPr lang="en-US" sz="3200" dirty="0" smtClean="0"/>
              <a:t>The leafy gametophore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6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JUVENILE STAGE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results from the germinating </a:t>
            </a:r>
            <a:r>
              <a:rPr lang="en-US" sz="2800" dirty="0" err="1" smtClean="0"/>
              <a:t>meiospores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It consists of the slender, green, branching system of filaments known as </a:t>
            </a:r>
            <a:r>
              <a:rPr lang="en-US" sz="2800" dirty="0" err="1" smtClean="0"/>
              <a:t>protonema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2" descr="•Plant is small about 1-3 cm&#10;long, stem is erect and&#10;branched.&#10;•It is differentiated into&#10;rhizoids, axis, and leaves.&#10;•The..."/>
          <p:cNvPicPr>
            <a:picLocks noChangeAspect="1" noChangeArrowheads="1"/>
          </p:cNvPicPr>
          <p:nvPr/>
        </p:nvPicPr>
        <p:blipFill rotWithShape="1">
          <a:blip r:embed="rId2" cstate="print"/>
          <a:srcRect t="32877"/>
          <a:stretch/>
        </p:blipFill>
        <p:spPr bwMode="auto">
          <a:xfrm>
            <a:off x="0" y="3276600"/>
            <a:ext cx="91440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7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GAMETOPHORE STAGE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943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Dominant stage in the life cycle.</a:t>
            </a:r>
          </a:p>
          <a:p>
            <a:r>
              <a:rPr lang="en-US" sz="3200" dirty="0" smtClean="0"/>
              <a:t>Erect leafy structure that reaches </a:t>
            </a:r>
            <a:r>
              <a:rPr lang="en-US" sz="3200" dirty="0" err="1" smtClean="0"/>
              <a:t>upto</a:t>
            </a:r>
            <a:r>
              <a:rPr lang="en-US" sz="3200" dirty="0" smtClean="0"/>
              <a:t> 3 cm in height.</a:t>
            </a:r>
          </a:p>
          <a:p>
            <a:r>
              <a:rPr lang="en-US" sz="3200" dirty="0" smtClean="0"/>
              <a:t>It has slender cylindrical upright central axis known as </a:t>
            </a:r>
            <a:r>
              <a:rPr lang="en-US" sz="3200" dirty="0" err="1" smtClean="0"/>
              <a:t>cauloid</a:t>
            </a:r>
            <a:r>
              <a:rPr lang="en-US" sz="3200" dirty="0" smtClean="0"/>
              <a:t> or stem on which the flat, green and lateral expansions </a:t>
            </a:r>
            <a:r>
              <a:rPr lang="en-US" sz="3200" dirty="0" err="1" smtClean="0"/>
              <a:t>phylloids</a:t>
            </a:r>
            <a:r>
              <a:rPr lang="en-US" sz="3200" dirty="0" smtClean="0"/>
              <a:t> or leaves are present.</a:t>
            </a:r>
          </a:p>
          <a:p>
            <a:r>
              <a:rPr lang="en-US" sz="3200" dirty="0" err="1" smtClean="0"/>
              <a:t>Cauloid</a:t>
            </a:r>
            <a:r>
              <a:rPr lang="en-US" sz="3200" dirty="0" smtClean="0"/>
              <a:t> and </a:t>
            </a:r>
            <a:r>
              <a:rPr lang="en-US" sz="3200" dirty="0" err="1" smtClean="0"/>
              <a:t>phylloids</a:t>
            </a:r>
            <a:r>
              <a:rPr lang="en-US" sz="3200" dirty="0" smtClean="0"/>
              <a:t> are not structurally similar to stem and leaves. Because these are without vascular tissues and </a:t>
            </a:r>
            <a:r>
              <a:rPr lang="en-US" sz="3200" dirty="0" err="1" smtClean="0"/>
              <a:t>gametophytic</a:t>
            </a:r>
            <a:r>
              <a:rPr lang="en-US" sz="3200" dirty="0" smtClean="0"/>
              <a:t> in origin.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25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622</Words>
  <Application>Microsoft Office PowerPoint</Application>
  <PresentationFormat>On-screen Show (4:3)</PresentationFormat>
  <Paragraphs>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Wingdings</vt:lpstr>
      <vt:lpstr>Office Theme</vt:lpstr>
      <vt:lpstr>Name : A.M.RASHIDA BANU, M.Sc.,B.Ed.,SET. department: BOTANY programme: B.Sc  course code :17UBYA11    TITTLE: ALGAE, FUNGI, BRYOPHYTES, PTERIDOPHYTES AND GYMNOSPERMS</vt:lpstr>
      <vt:lpstr>FUNARIA</vt:lpstr>
      <vt:lpstr>SYSTEMATIC POSITION</vt:lpstr>
      <vt:lpstr>GENERAL CHARACTERS</vt:lpstr>
      <vt:lpstr>PowerPoint Presentation</vt:lpstr>
      <vt:lpstr>PowerPoint Presentation</vt:lpstr>
      <vt:lpstr>GAMETOPHYTIC PHASE</vt:lpstr>
      <vt:lpstr>JUVENILE STAGE</vt:lpstr>
      <vt:lpstr>GAMETOPHORE STAGE</vt:lpstr>
      <vt:lpstr>PowerPoint Presentation</vt:lpstr>
      <vt:lpstr>INTERNAL STRUCTURE - STEM</vt:lpstr>
      <vt:lpstr>INTERNAL STRUCTURE - LEAVES</vt:lpstr>
      <vt:lpstr>PowerPoint Presentation</vt:lpstr>
      <vt:lpstr>PowerPoint Presentation</vt:lpstr>
      <vt:lpstr>PowerPoint Presentation</vt:lpstr>
      <vt:lpstr>SEXUAL REPRODUCTION</vt:lpstr>
      <vt:lpstr>MALE BRANCH -ANTHERIDIUM</vt:lpstr>
      <vt:lpstr>FEMALE BRANCH </vt:lpstr>
      <vt:lpstr>ARCHEGONIUM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Admin</cp:lastModifiedBy>
  <cp:revision>63</cp:revision>
  <dcterms:created xsi:type="dcterms:W3CDTF">2017-12-24T12:11:09Z</dcterms:created>
  <dcterms:modified xsi:type="dcterms:W3CDTF">2019-11-07T04:13:53Z</dcterms:modified>
</cp:coreProperties>
</file>