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3" r:id="rId9"/>
    <p:sldId id="263" r:id="rId10"/>
    <p:sldId id="274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76279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30142B31-7198-4BDB-A427-5818C28EFE2E}" type="datetimeFigureOut">
              <a:rPr lang="en-IN" smtClean="0"/>
              <a:pPr/>
              <a:t>20-10-2020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63575" y="3226820"/>
            <a:ext cx="3859795" cy="304801"/>
          </a:xfrm>
        </p:spPr>
        <p:txBody>
          <a:bodyPr anchor="b"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n-IN"/>
          </a:p>
        </p:txBody>
      </p:sp>
      <p:sp>
        <p:nvSpPr>
          <p:cNvPr id="17" name="Rectangle 16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/>
            </a:lvl1pPr>
          </a:lstStyle>
          <a:p>
            <a:fld id="{CD3D99E7-6DC8-4EFB-836C-72EE4BBA626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25565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5945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2683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42B31-7198-4BDB-A427-5818C28EFE2E}" type="datetimeFigureOut">
              <a:rPr lang="en-IN" smtClean="0"/>
              <a:pPr/>
              <a:t>20-10-2020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D99E7-6DC8-4EFB-836C-72EE4BBA626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40848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42B31-7198-4BDB-A427-5818C28EFE2E}" type="datetimeFigureOut">
              <a:rPr lang="en-IN" smtClean="0"/>
              <a:pPr/>
              <a:t>20-10-2020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D99E7-6DC8-4EFB-836C-72EE4BBA626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972944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1" name="TextBox 10"/>
          <p:cNvSpPr txBox="1"/>
          <p:nvPr/>
        </p:nvSpPr>
        <p:spPr bwMode="gray">
          <a:xfrm>
            <a:off x="898295" y="603589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705137" y="261378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705034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86515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14393"/>
            <a:ext cx="8825659" cy="101266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42B31-7198-4BDB-A427-5818C28EFE2E}" type="datetimeFigureOut">
              <a:rPr lang="en-IN" smtClean="0"/>
              <a:pPr/>
              <a:t>20-10-2020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24" name="Rectangle 23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D99E7-6DC8-4EFB-836C-72EE4BBA626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491215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2404477"/>
            <a:ext cx="8825659" cy="178870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8587" y="5024967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42B31-7198-4BDB-A427-5818C28EFE2E}" type="datetimeFigureOut">
              <a:rPr lang="en-IN" smtClean="0"/>
              <a:pPr/>
              <a:t>20-10-2020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2" name="Rectangle 11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D99E7-6DC8-4EFB-836C-72EE4BBA626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461364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09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87261"/>
            <a:ext cx="3129168" cy="28397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10999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87261"/>
            <a:ext cx="3145380" cy="28397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1" y="2603500"/>
            <a:ext cx="315744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87261"/>
            <a:ext cx="3161029" cy="283979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42B31-7198-4BDB-A427-5818C28EFE2E}" type="datetimeFigureOut">
              <a:rPr lang="en-IN" smtClean="0"/>
              <a:pPr/>
              <a:t>20-10-2020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D99E7-6DC8-4EFB-836C-72EE4BBA626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244777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20744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1246"/>
            <a:ext cx="2691242" cy="158376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20745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42840"/>
            <a:ext cx="2691242" cy="155217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7"/>
            <a:ext cx="3050438" cy="92140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18992"/>
            <a:ext cx="2691242" cy="157601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09107"/>
            <a:ext cx="3054127" cy="89634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42B31-7198-4BDB-A427-5818C28EFE2E}" type="datetimeFigureOut">
              <a:rPr lang="en-IN" smtClean="0"/>
              <a:pPr/>
              <a:t>20-10-2020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D99E7-6DC8-4EFB-836C-72EE4BBA626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515429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42B31-7198-4BDB-A427-5818C28EFE2E}" type="datetimeFigureOut">
              <a:rPr lang="en-IN" smtClean="0"/>
              <a:pPr/>
              <a:t>20-10-2020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D99E7-6DC8-4EFB-836C-72EE4BBA626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985023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97430"/>
            <a:ext cx="1409965" cy="4729626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97429"/>
            <a:ext cx="6247546" cy="472962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42B31-7198-4BDB-A427-5818C28EFE2E}" type="datetimeFigureOut">
              <a:rPr lang="en-IN" smtClean="0"/>
              <a:pPr/>
              <a:t>20-10-2020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8" name="Rectangle 17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D99E7-6DC8-4EFB-836C-72EE4BBA626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73284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42B31-7198-4BDB-A427-5818C28EFE2E}" type="datetimeFigureOut">
              <a:rPr lang="en-IN" smtClean="0"/>
              <a:pPr/>
              <a:t>20-10-2020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D99E7-6DC8-4EFB-836C-72EE4BBA626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62662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4"/>
            <a:ext cx="4351023" cy="2283823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42B31-7198-4BDB-A427-5818C28EFE2E}" type="datetimeFigureOut">
              <a:rPr lang="en-IN" smtClean="0"/>
              <a:pPr/>
              <a:t>20-10-2020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D99E7-6DC8-4EFB-836C-72EE4BBA626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19139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1368" y="2603500"/>
            <a:ext cx="4828744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1" y="2603500"/>
            <a:ext cx="4825159" cy="3377705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42B31-7198-4BDB-A427-5818C28EFE2E}" type="datetimeFigureOut">
              <a:rPr lang="en-IN" smtClean="0"/>
              <a:pPr/>
              <a:t>20-10-2020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D99E7-6DC8-4EFB-836C-72EE4BBA626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12703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36063"/>
            <a:ext cx="48251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212326"/>
            <a:ext cx="4825158" cy="280747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1" y="2603499"/>
            <a:ext cx="4825160" cy="60882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212327"/>
            <a:ext cx="4825159" cy="280747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42B31-7198-4BDB-A427-5818C28EFE2E}" type="datetimeFigureOut">
              <a:rPr lang="en-IN" smtClean="0"/>
              <a:pPr/>
              <a:t>20-10-2020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D99E7-6DC8-4EFB-836C-72EE4BBA626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46431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42B31-7198-4BDB-A427-5818C28EFE2E}" type="datetimeFigureOut">
              <a:rPr lang="en-IN" smtClean="0"/>
              <a:pPr/>
              <a:t>20-10-2020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D99E7-6DC8-4EFB-836C-72EE4BBA626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14647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42B31-7198-4BDB-A427-5818C28EFE2E}" type="datetimeFigureOut">
              <a:rPr lang="en-IN" smtClean="0"/>
              <a:pPr/>
              <a:t>20-10-2020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Rectangle 5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D99E7-6DC8-4EFB-836C-72EE4BBA626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36521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42B31-7198-4BDB-A427-5818C28EFE2E}" type="datetimeFigureOut">
              <a:rPr lang="en-IN" smtClean="0"/>
              <a:pPr/>
              <a:t>20-10-2020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D99E7-6DC8-4EFB-836C-72EE4BBA626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33376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2" y="1143000"/>
            <a:ext cx="3227192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42B31-7198-4BDB-A427-5818C28EFE2E}" type="datetimeFigureOut">
              <a:rPr lang="en-IN" smtClean="0"/>
              <a:pPr/>
              <a:t>20-10-2020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D99E7-6DC8-4EFB-836C-72EE4BBA626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62109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Oval 4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Oval 3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Oval 3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Oval 48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407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30142B31-7198-4BDB-A427-5818C28EFE2E}" type="datetimeFigureOut">
              <a:rPr lang="en-IN" smtClean="0"/>
              <a:pPr/>
              <a:t>20-10-2020</a:t>
            </a:fld>
            <a:endParaRPr lang="en-IN"/>
          </a:p>
        </p:txBody>
      </p:sp>
      <p:sp>
        <p:nvSpPr>
          <p:cNvPr id="20" name="Rectangle 19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CD3D99E7-6DC8-4EFB-836C-72EE4BBA626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42861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Horticulture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Herb" TargetMode="External"/><Relationship Id="rId3" Type="http://schemas.openxmlformats.org/officeDocument/2006/relationships/hyperlink" Target="https://en.wikipedia.org/wiki/Flower" TargetMode="External"/><Relationship Id="rId7" Type="http://schemas.openxmlformats.org/officeDocument/2006/relationships/hyperlink" Target="https://en.wikipedia.org/wiki/Fruit" TargetMode="External"/><Relationship Id="rId2" Type="http://schemas.openxmlformats.org/officeDocument/2006/relationships/hyperlink" Target="https://en.wikipedia.org/wiki/Ornamental_plan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Leaf_vegetable" TargetMode="External"/><Relationship Id="rId11" Type="http://schemas.openxmlformats.org/officeDocument/2006/relationships/hyperlink" Target="https://en.wikipedia.org/wiki/Cosmetics" TargetMode="External"/><Relationship Id="rId5" Type="http://schemas.openxmlformats.org/officeDocument/2006/relationships/hyperlink" Target="https://en.wikipedia.org/wiki/List_of_root_vegetables" TargetMode="External"/><Relationship Id="rId10" Type="http://schemas.openxmlformats.org/officeDocument/2006/relationships/hyperlink" Target="https://en.wikipedia.org/wiki/Medicine" TargetMode="External"/><Relationship Id="rId4" Type="http://schemas.openxmlformats.org/officeDocument/2006/relationships/hyperlink" Target="https://en.wikipedia.org/wiki/Leaf" TargetMode="External"/><Relationship Id="rId9" Type="http://schemas.openxmlformats.org/officeDocument/2006/relationships/hyperlink" Target="https://en.wikipedia.org/wiki/Dye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Tree" TargetMode="External"/><Relationship Id="rId2" Type="http://schemas.openxmlformats.org/officeDocument/2006/relationships/hyperlink" Target="https://en.wikipedia.org/wiki/Shrub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Container_garden" TargetMode="External"/><Relationship Id="rId5" Type="http://schemas.openxmlformats.org/officeDocument/2006/relationships/hyperlink" Target="https://en.wikipedia.org/wiki/Back_garden" TargetMode="External"/><Relationship Id="rId4" Type="http://schemas.openxmlformats.org/officeDocument/2006/relationships/hyperlink" Target="https://en.wikipedia.org/wiki/Herbaceous_plant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FBDC2-E148-4FCC-B385-686F89CB55A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/>
              <a:t>GARDENING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4ECAA1-7316-4126-87FF-DAEF715B53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5" y="4777379"/>
            <a:ext cx="8825658" cy="1503347"/>
          </a:xfrm>
        </p:spPr>
        <p:txBody>
          <a:bodyPr>
            <a:normAutofit/>
          </a:bodyPr>
          <a:lstStyle/>
          <a:p>
            <a:pPr algn="r"/>
            <a:r>
              <a:rPr lang="en-IN" b="1" dirty="0" err="1">
                <a:solidFill>
                  <a:schemeClr val="bg1"/>
                </a:solidFill>
              </a:rPr>
              <a:t>Dr.</a:t>
            </a:r>
            <a:r>
              <a:rPr lang="en-IN" b="1" dirty="0">
                <a:solidFill>
                  <a:schemeClr val="bg1"/>
                </a:solidFill>
              </a:rPr>
              <a:t> A. </a:t>
            </a:r>
            <a:r>
              <a:rPr lang="en-IN" b="1" dirty="0" err="1">
                <a:solidFill>
                  <a:schemeClr val="bg1"/>
                </a:solidFill>
              </a:rPr>
              <a:t>Maajitha</a:t>
            </a:r>
            <a:r>
              <a:rPr lang="en-IN" b="1" dirty="0">
                <a:solidFill>
                  <a:schemeClr val="bg1"/>
                </a:solidFill>
              </a:rPr>
              <a:t> </a:t>
            </a:r>
            <a:r>
              <a:rPr lang="en-IN" b="1" dirty="0" err="1">
                <a:solidFill>
                  <a:schemeClr val="bg1"/>
                </a:solidFill>
              </a:rPr>
              <a:t>Begam</a:t>
            </a:r>
            <a:r>
              <a:rPr lang="en-IN" b="1" dirty="0">
                <a:solidFill>
                  <a:schemeClr val="bg1"/>
                </a:solidFill>
              </a:rPr>
              <a:t>, M. Sc., M. Phil, Ph. D., SET, DCA.,</a:t>
            </a:r>
          </a:p>
          <a:p>
            <a:pPr algn="r"/>
            <a:r>
              <a:rPr lang="en-IN" b="1" dirty="0">
                <a:solidFill>
                  <a:schemeClr val="bg1"/>
                </a:solidFill>
              </a:rPr>
              <a:t>Assistant Professor of Botany</a:t>
            </a:r>
          </a:p>
          <a:p>
            <a:pPr algn="r"/>
            <a:r>
              <a:rPr lang="en-IN" b="1" dirty="0" err="1">
                <a:solidFill>
                  <a:schemeClr val="bg1"/>
                </a:solidFill>
              </a:rPr>
              <a:t>HKrh</a:t>
            </a:r>
            <a:r>
              <a:rPr lang="en-IN" b="1" dirty="0">
                <a:solidFill>
                  <a:schemeClr val="bg1"/>
                </a:solidFill>
              </a:rPr>
              <a:t> college, </a:t>
            </a:r>
            <a:r>
              <a:rPr lang="en-IN" b="1" dirty="0" err="1">
                <a:solidFill>
                  <a:schemeClr val="bg1"/>
                </a:solidFill>
              </a:rPr>
              <a:t>uthamapalayam</a:t>
            </a:r>
            <a:endParaRPr lang="en-IN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6278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4E715F-364A-4BCB-9566-E1477AB05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AE9A0CD-0A4C-45B7-B990-0C94559700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064" y="76382"/>
            <a:ext cx="5997936" cy="39913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AA08C7E-05F1-49DE-82BA-530A2D5686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1" y="2392009"/>
            <a:ext cx="5963492" cy="4465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5366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4A016-651A-40FB-9E6A-CF22D1D84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advantages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04B16D-B7C1-4E13-84B6-2FFC48D3E1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b="1" dirty="0"/>
              <a:t>The designer can use his imagination to create a wide range of designs</a:t>
            </a:r>
          </a:p>
          <a:p>
            <a:r>
              <a:rPr lang="en-IN" b="1" dirty="0"/>
              <a:t>Existing place need not be altered drastically since symmetry is not essential</a:t>
            </a:r>
          </a:p>
          <a:p>
            <a:r>
              <a:rPr lang="en-IN" b="1" dirty="0"/>
              <a:t>Decorative material can be used</a:t>
            </a:r>
          </a:p>
          <a:p>
            <a:r>
              <a:rPr lang="en-IN" b="1" dirty="0"/>
              <a:t>Ca be mixed with other style of gardens.</a:t>
            </a:r>
          </a:p>
          <a:p>
            <a:endParaRPr lang="en-IN" b="1" dirty="0"/>
          </a:p>
          <a:p>
            <a:r>
              <a:rPr lang="en-IN" b="1" dirty="0" err="1"/>
              <a:t>Eg</a:t>
            </a:r>
            <a:r>
              <a:rPr lang="en-IN" b="1" dirty="0"/>
              <a:t>: Japanese, Zen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1ED18E-9764-40AA-A2C4-948912D07A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2619" y="1117601"/>
            <a:ext cx="2475490" cy="31940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7E086AA-F845-4D87-9144-29BE9B886C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3939" y="3676073"/>
            <a:ext cx="3298680" cy="3022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7390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51922-C94D-4573-891F-822B32316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2800" b="1" dirty="0"/>
              <a:t>Living Elements-Hedges</a:t>
            </a:r>
            <a:r>
              <a:rPr lang="en-US" sz="2800" b="1" dirty="0"/>
              <a:t> </a:t>
            </a:r>
            <a:br>
              <a:rPr lang="en-US" sz="2800" b="1" dirty="0"/>
            </a:br>
            <a:r>
              <a:rPr lang="en-US" sz="2800" b="1" dirty="0"/>
              <a:t>(living wall composed of plants</a:t>
            </a:r>
            <a:r>
              <a:rPr lang="en-IN" sz="2800" b="1" dirty="0"/>
              <a:t>)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BF6AC58-03AE-4403-8EFF-9877FD9626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94605" y="67398"/>
            <a:ext cx="3232726" cy="3026786"/>
          </a:xfrm>
          <a:prstGeom prst="rect">
            <a:avLst/>
          </a:prstGeom>
        </p:spPr>
      </p:pic>
      <p:sp>
        <p:nvSpPr>
          <p:cNvPr id="8194" name="AutoShape 2" descr="Image result for Hed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96" name="AutoShape 4" descr="Image result for Hed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1C49A5-C899-424D-B366-847B842153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2109" y="4142077"/>
            <a:ext cx="3500582" cy="259310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B1FFAD5-852F-4858-8C7B-4C1345C6004C}"/>
              </a:ext>
            </a:extLst>
          </p:cNvPr>
          <p:cNvSpPr txBox="1"/>
          <p:nvPr/>
        </p:nvSpPr>
        <p:spPr>
          <a:xfrm>
            <a:off x="129309" y="1905506"/>
            <a:ext cx="902392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/>
              <a:t>A row of shrubs planted close together to form a boundary for field or garden </a:t>
            </a:r>
          </a:p>
          <a:p>
            <a:endParaRPr lang="en-IN" sz="2400" b="1" dirty="0"/>
          </a:p>
          <a:p>
            <a:r>
              <a:rPr lang="en-IN" sz="2400" b="1" dirty="0"/>
              <a:t>It is essential to enclose the garden</a:t>
            </a:r>
          </a:p>
          <a:p>
            <a:r>
              <a:rPr lang="en-IN" sz="2400" b="1" dirty="0"/>
              <a:t>Plants in hedges are frequently pruned to maintain a height of 50-100cm.</a:t>
            </a:r>
          </a:p>
          <a:p>
            <a:endParaRPr lang="en-IN" sz="2400" b="1" dirty="0"/>
          </a:p>
          <a:p>
            <a:r>
              <a:rPr lang="en-IN" sz="2400" b="1" i="1" dirty="0" err="1"/>
              <a:t>Thevetia</a:t>
            </a:r>
            <a:r>
              <a:rPr lang="en-IN" sz="2400" b="1" i="1" dirty="0"/>
              <a:t> </a:t>
            </a:r>
            <a:r>
              <a:rPr lang="en-IN" sz="2400" b="1" i="1" dirty="0" err="1"/>
              <a:t>nereifolia</a:t>
            </a:r>
            <a:r>
              <a:rPr lang="en-IN" sz="2400" b="1" i="1" dirty="0"/>
              <a:t>, </a:t>
            </a:r>
            <a:r>
              <a:rPr lang="en-IN" sz="2400" b="1" i="1" dirty="0" err="1"/>
              <a:t>Divi</a:t>
            </a:r>
            <a:r>
              <a:rPr lang="en-IN" sz="2400" b="1" i="1" dirty="0"/>
              <a:t> </a:t>
            </a:r>
            <a:r>
              <a:rPr lang="en-IN" sz="2400" b="1" i="1" dirty="0" err="1"/>
              <a:t>Divi</a:t>
            </a:r>
            <a:r>
              <a:rPr lang="en-IN" sz="2400" b="1" i="1" dirty="0"/>
              <a:t>, Plumbago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8AE5CC9-83C9-40D5-AFD3-A865AED7DE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880363"/>
            <a:ext cx="2466975" cy="18478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693F9A5-1F9C-4C80-8157-B420254D14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6975" y="4894506"/>
            <a:ext cx="2466975" cy="18478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93D932-3B75-4CBA-9FF1-25AB9F002A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33950" y="4880363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0953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CC816-E4B0-440B-B2E0-581892E110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Demarcation plants &amp;Internal Hedges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48C26C1-EEF6-4443-B49F-3F450B2F33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58589" y="1950027"/>
            <a:ext cx="2619375" cy="17430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F44F1D1-0EED-45B0-BEE3-46A9F37DE2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1442" y="4033837"/>
            <a:ext cx="2609850" cy="1752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0BFC933-6765-4BAB-A4BA-91F8AC652A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036" y="2390775"/>
            <a:ext cx="1971675" cy="23241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D38B709-2E08-4938-AF93-FCDF4106C7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16861" y="3966730"/>
            <a:ext cx="2143125" cy="21431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76AEC2A-CF16-4788-BB6B-6D426612F6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03778" y="4714875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6387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FA2F4-8DD6-4847-92B8-7B1B291DE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Lawn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423456D-18B6-438E-9CBC-0E2F2F6983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30108" y="12699"/>
            <a:ext cx="5639313" cy="68453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8BCCDB9-5377-46F9-AEB4-D124657E892E}"/>
              </a:ext>
            </a:extLst>
          </p:cNvPr>
          <p:cNvSpPr txBox="1"/>
          <p:nvPr/>
        </p:nvSpPr>
        <p:spPr>
          <a:xfrm>
            <a:off x="230909" y="2447636"/>
            <a:ext cx="607342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400" b="1" dirty="0"/>
              <a:t>Dense growth of grasses over the soil is called lawn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400" b="1" dirty="0"/>
              <a:t>It looks </a:t>
            </a:r>
            <a:r>
              <a:rPr lang="en-IN" sz="2400" b="1"/>
              <a:t>like a green </a:t>
            </a:r>
            <a:r>
              <a:rPr lang="en-IN" sz="2400" b="1" dirty="0"/>
              <a:t>carpet over the land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400" b="1" dirty="0"/>
              <a:t>Important component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400" b="1" dirty="0"/>
              <a:t>Without lawn, garden is not completed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400" b="1" dirty="0"/>
              <a:t>Receives full sunshine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400" b="1" dirty="0" err="1"/>
              <a:t>Eg</a:t>
            </a:r>
            <a:r>
              <a:rPr lang="en-IN" sz="2400" b="1" dirty="0"/>
              <a:t>: </a:t>
            </a:r>
            <a:r>
              <a:rPr lang="en-IN" sz="2400" b="1" i="1" dirty="0" err="1"/>
              <a:t>Cyanodon</a:t>
            </a:r>
            <a:r>
              <a:rPr lang="en-IN" sz="2400" b="1" i="1" dirty="0"/>
              <a:t> </a:t>
            </a:r>
            <a:r>
              <a:rPr lang="en-IN" sz="2400" b="1" i="1" dirty="0" err="1"/>
              <a:t>dactylon</a:t>
            </a:r>
            <a:r>
              <a:rPr lang="en-IN" sz="2400" b="1" i="1" dirty="0"/>
              <a:t>, </a:t>
            </a:r>
            <a:r>
              <a:rPr lang="en-IN" sz="2400" b="1" i="1" dirty="0" err="1"/>
              <a:t>Stenolaphrum</a:t>
            </a:r>
            <a:r>
              <a:rPr lang="en-IN" sz="2400" b="1" i="1" dirty="0"/>
              <a:t> </a:t>
            </a:r>
            <a:r>
              <a:rPr lang="en-IN" sz="2400" b="1" i="1" dirty="0" err="1"/>
              <a:t>secundatum</a:t>
            </a:r>
            <a:r>
              <a:rPr lang="en-IN" sz="2400" b="1" i="1" dirty="0"/>
              <a:t>, Festuca rubra, Zoysia japonica</a:t>
            </a:r>
          </a:p>
        </p:txBody>
      </p:sp>
    </p:spTree>
    <p:extLst>
      <p:ext uri="{BB962C8B-B14F-4D97-AF65-F5344CB8AC3E}">
        <p14:creationId xmlns:p14="http://schemas.microsoft.com/office/powerpoint/2010/main" val="35702733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F54A4-E437-42B8-9662-D1F853937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Rockery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218C93A-D11B-4AD8-82FC-FE6CA71965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77382" y="3429001"/>
            <a:ext cx="3814618" cy="3429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AD95612-C212-4407-ACAC-088BF371EE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7383" y="-1"/>
            <a:ext cx="3814618" cy="34289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E78303C-BA75-47D8-B036-A84140D9562D}"/>
              </a:ext>
            </a:extLst>
          </p:cNvPr>
          <p:cNvSpPr txBox="1"/>
          <p:nvPr/>
        </p:nvSpPr>
        <p:spPr>
          <a:xfrm>
            <a:off x="489527" y="2068945"/>
            <a:ext cx="724130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IN" sz="3200" b="1" dirty="0"/>
              <a:t>Artificial mound of large stones and mud planted with rock plants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N" sz="3200" b="1" dirty="0"/>
              <a:t>Mountain like appearance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N" sz="3200" b="1" dirty="0"/>
              <a:t>Plants are planted in the crevices of the stones or between the stones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N" sz="3200" b="1" dirty="0"/>
              <a:t>Increases the </a:t>
            </a:r>
            <a:r>
              <a:rPr lang="en-IN" sz="3200" b="1" dirty="0" err="1"/>
              <a:t>asthetic</a:t>
            </a:r>
            <a:r>
              <a:rPr lang="en-IN" sz="3200" b="1" dirty="0"/>
              <a:t> value of the garden</a:t>
            </a:r>
          </a:p>
        </p:txBody>
      </p:sp>
    </p:spTree>
    <p:extLst>
      <p:ext uri="{BB962C8B-B14F-4D97-AF65-F5344CB8AC3E}">
        <p14:creationId xmlns:p14="http://schemas.microsoft.com/office/powerpoint/2010/main" val="31030384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4440EE-07C2-474E-BBF7-B03B98821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Topiary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58A040D-0773-45D2-89C5-8C49E319A4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44365" y="4138430"/>
            <a:ext cx="2447636" cy="17716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2362F5B-5FD5-4743-9F1D-7F448BCEDC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8909" y="0"/>
            <a:ext cx="3833091" cy="41863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1528D3B-26D4-4341-A77B-715975CCBB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6989" y="4212646"/>
            <a:ext cx="2642465" cy="264535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5269E78-36DD-4F83-8471-D15206E8D536}"/>
              </a:ext>
            </a:extLst>
          </p:cNvPr>
          <p:cNvSpPr txBox="1"/>
          <p:nvPr/>
        </p:nvSpPr>
        <p:spPr>
          <a:xfrm>
            <a:off x="979054" y="2549236"/>
            <a:ext cx="583738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IN" sz="2800" b="1" dirty="0"/>
              <a:t>Plant which is trimmed and clipped into ornament shapes such as cone or bird or animal.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N" sz="2800" b="1" dirty="0"/>
              <a:t>Bushy shrubs generally suitable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N" sz="2800" b="1" dirty="0"/>
              <a:t>Casuarina, Cupressus, Bougainvillaea</a:t>
            </a:r>
          </a:p>
        </p:txBody>
      </p:sp>
    </p:spTree>
    <p:extLst>
      <p:ext uri="{BB962C8B-B14F-4D97-AF65-F5344CB8AC3E}">
        <p14:creationId xmlns:p14="http://schemas.microsoft.com/office/powerpoint/2010/main" val="37861589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2A637-E00B-466E-9BB7-5571F293B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Water Garden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A293EE-C01C-454C-A96D-E9AC8E275E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7213191" cy="3416300"/>
          </a:xfrm>
        </p:spPr>
        <p:txBody>
          <a:bodyPr>
            <a:normAutofit/>
          </a:bodyPr>
          <a:lstStyle/>
          <a:p>
            <a:r>
              <a:rPr lang="en-IN" sz="2800" b="1" dirty="0"/>
              <a:t>Water pool of a garden with attractive plants is called water garden or lily pool.</a:t>
            </a:r>
          </a:p>
          <a:p>
            <a:r>
              <a:rPr lang="en-IN" sz="2800" b="1" dirty="0"/>
              <a:t>Adding the beauty of garden.</a:t>
            </a:r>
          </a:p>
          <a:p>
            <a:r>
              <a:rPr lang="en-IN" sz="2800" b="1" i="1" dirty="0"/>
              <a:t>Water lilies, </a:t>
            </a:r>
            <a:r>
              <a:rPr lang="en-IN" sz="2800" b="1" i="1" dirty="0" err="1"/>
              <a:t>Pistia</a:t>
            </a:r>
            <a:r>
              <a:rPr lang="en-IN" sz="2800" b="1" i="1" dirty="0"/>
              <a:t>, Lemma, Nymphaea, </a:t>
            </a:r>
            <a:r>
              <a:rPr lang="en-IN" sz="2800" b="1" i="1" dirty="0" err="1"/>
              <a:t>Cypreus</a:t>
            </a:r>
            <a:r>
              <a:rPr lang="en-IN" sz="2800" b="1" i="1" dirty="0"/>
              <a:t> </a:t>
            </a:r>
            <a:r>
              <a:rPr lang="en-IN" sz="2800" b="1" i="1" dirty="0" err="1"/>
              <a:t>alternifolius</a:t>
            </a:r>
            <a:r>
              <a:rPr lang="en-IN" sz="2800" b="1" i="1" dirty="0"/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41B0E0-E7E4-4B54-8D28-590CF61AA2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7055" y="23995"/>
            <a:ext cx="3084945" cy="350429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B3E0D29-2724-4D7B-9B44-47C258439D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7055" y="3731780"/>
            <a:ext cx="3084945" cy="310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0972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757B02E-3E6E-4630-9E0D-E0DEBC6D93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67054" y="2286080"/>
            <a:ext cx="2567709" cy="26193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68F2418-A1CE-4EE3-A528-59DB4FBB42E8}"/>
              </a:ext>
            </a:extLst>
          </p:cNvPr>
          <p:cNvSpPr txBox="1"/>
          <p:nvPr/>
        </p:nvSpPr>
        <p:spPr>
          <a:xfrm>
            <a:off x="4285673" y="2826327"/>
            <a:ext cx="32234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400" b="1" i="1" dirty="0"/>
              <a:t>THANKS</a:t>
            </a:r>
          </a:p>
        </p:txBody>
      </p:sp>
    </p:spTree>
    <p:extLst>
      <p:ext uri="{BB962C8B-B14F-4D97-AF65-F5344CB8AC3E}">
        <p14:creationId xmlns:p14="http://schemas.microsoft.com/office/powerpoint/2010/main" val="28252710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036E26-B328-4A2C-90D6-61A911218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>
                <a:solidFill>
                  <a:schemeClr val="bg1"/>
                </a:solidFill>
              </a:rPr>
              <a:t>GARDENING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927708-D769-495E-8522-8E1FC37C53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1" dirty="0"/>
              <a:t>Gardening</a:t>
            </a:r>
            <a:r>
              <a:rPr lang="en-US" sz="3200" dirty="0"/>
              <a:t> is the practice of growing and cultivating plants as part of </a:t>
            </a:r>
            <a:r>
              <a:rPr lang="en-US" sz="3200" dirty="0">
                <a:hlinkClick r:id="rId2" tooltip="Horticulture"/>
              </a:rPr>
              <a:t>horticulture</a:t>
            </a:r>
            <a:r>
              <a:rPr lang="en-US" sz="3200" dirty="0"/>
              <a:t>.</a:t>
            </a:r>
          </a:p>
          <a:p>
            <a:r>
              <a:rPr lang="en-US" sz="3200" dirty="0"/>
              <a:t>Gardening is the art of growing plants with the aim of creating a beautiful landscape.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291663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09DE7-D148-4A6D-B9FB-632A724EE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 GARDENING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4FDC04-94FE-4E53-93BD-6915B789AF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595418"/>
            <a:ext cx="10556755" cy="4110182"/>
          </a:xfrm>
        </p:spPr>
        <p:txBody>
          <a:bodyPr>
            <a:normAutofit/>
          </a:bodyPr>
          <a:lstStyle/>
          <a:p>
            <a:r>
              <a:rPr lang="en-IN" sz="2800" dirty="0"/>
              <a:t>IT IMPROVES THE SCENERY OF THE LOCATION.</a:t>
            </a:r>
          </a:p>
          <a:p>
            <a:r>
              <a:rPr lang="en-US" sz="2800" dirty="0"/>
              <a:t>In gardens, </a:t>
            </a:r>
            <a:r>
              <a:rPr lang="en-US" sz="2800" dirty="0">
                <a:hlinkClick r:id="rId2" tooltip="Ornamental plant"/>
              </a:rPr>
              <a:t>ornamental plants</a:t>
            </a:r>
            <a:r>
              <a:rPr lang="en-US" sz="2800" dirty="0"/>
              <a:t> are often grown for their </a:t>
            </a:r>
            <a:r>
              <a:rPr lang="en-US" sz="2800" dirty="0">
                <a:hlinkClick r:id="rId3" tooltip="Flower"/>
              </a:rPr>
              <a:t>flowers</a:t>
            </a:r>
            <a:r>
              <a:rPr lang="en-US" sz="2800" dirty="0"/>
              <a:t>, </a:t>
            </a:r>
            <a:r>
              <a:rPr lang="en-US" sz="2800" dirty="0">
                <a:hlinkClick r:id="rId4" tooltip="Leaf"/>
              </a:rPr>
              <a:t>foliage</a:t>
            </a:r>
            <a:r>
              <a:rPr lang="en-US" sz="2800" dirty="0"/>
              <a:t>, or overall appearance; useful plants, such as </a:t>
            </a:r>
            <a:r>
              <a:rPr lang="en-US" sz="2800" dirty="0">
                <a:hlinkClick r:id="rId5" tooltip="List of root vegetables"/>
              </a:rPr>
              <a:t>root vegetables</a:t>
            </a:r>
            <a:r>
              <a:rPr lang="en-US" sz="2800" dirty="0"/>
              <a:t>, </a:t>
            </a:r>
            <a:r>
              <a:rPr lang="en-US" sz="2800" dirty="0">
                <a:hlinkClick r:id="rId6" tooltip="Leaf vegetable"/>
              </a:rPr>
              <a:t>leaf vegetables</a:t>
            </a:r>
            <a:r>
              <a:rPr lang="en-US" sz="2800" dirty="0"/>
              <a:t>, </a:t>
            </a:r>
            <a:r>
              <a:rPr lang="en-US" sz="2800" dirty="0">
                <a:hlinkClick r:id="rId7" tooltip="Fruit"/>
              </a:rPr>
              <a:t>fruits</a:t>
            </a:r>
            <a:r>
              <a:rPr lang="en-US" sz="2800" dirty="0"/>
              <a:t>, and </a:t>
            </a:r>
            <a:r>
              <a:rPr lang="en-US" sz="2800" dirty="0">
                <a:hlinkClick r:id="rId8" tooltip="Herb"/>
              </a:rPr>
              <a:t>herbs</a:t>
            </a:r>
            <a:r>
              <a:rPr lang="en-US" sz="2800" dirty="0"/>
              <a:t>, are grown for consumption, for use as </a:t>
            </a:r>
            <a:r>
              <a:rPr lang="en-US" sz="2800" dirty="0">
                <a:hlinkClick r:id="rId9" tooltip="Dye"/>
              </a:rPr>
              <a:t>dyes</a:t>
            </a:r>
            <a:r>
              <a:rPr lang="en-US" sz="2800" dirty="0"/>
              <a:t>, or for </a:t>
            </a:r>
            <a:r>
              <a:rPr lang="en-US" sz="2800" dirty="0">
                <a:hlinkClick r:id="rId10" tooltip="Medicine"/>
              </a:rPr>
              <a:t>medicinal</a:t>
            </a:r>
            <a:r>
              <a:rPr lang="en-US" sz="2800" dirty="0"/>
              <a:t> or </a:t>
            </a:r>
            <a:r>
              <a:rPr lang="en-US" sz="2800" dirty="0">
                <a:hlinkClick r:id="rId11" tooltip="Cosmetics"/>
              </a:rPr>
              <a:t>cosmetic</a:t>
            </a:r>
            <a:r>
              <a:rPr lang="en-US" sz="2800" dirty="0"/>
              <a:t> use. </a:t>
            </a:r>
          </a:p>
          <a:p>
            <a:r>
              <a:rPr lang="en-US" sz="2800" dirty="0"/>
              <a:t>Gardening is considered by many people to be a relaxing activity.</a:t>
            </a:r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val="27958494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18B434-9774-4878-B573-976AA72A0D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489" y="180892"/>
            <a:ext cx="10418210" cy="4717473"/>
          </a:xfrm>
        </p:spPr>
        <p:txBody>
          <a:bodyPr>
            <a:noAutofit/>
          </a:bodyPr>
          <a:lstStyle/>
          <a:p>
            <a:pPr>
              <a:lnSpc>
                <a:spcPct val="160000"/>
              </a:lnSpc>
            </a:pPr>
            <a:r>
              <a:rPr lang="en-IN" sz="2800" b="1" dirty="0">
                <a:solidFill>
                  <a:schemeClr val="tx1"/>
                </a:solidFill>
              </a:rPr>
              <a:t>The plants can be chosen based on climate, soil type, water condition and personal choice of the grower.</a:t>
            </a:r>
          </a:p>
          <a:p>
            <a:pPr>
              <a:lnSpc>
                <a:spcPct val="160000"/>
              </a:lnSpc>
            </a:pPr>
            <a:r>
              <a:rPr lang="en-US" sz="2800" b="1" dirty="0">
                <a:solidFill>
                  <a:schemeClr val="tx1"/>
                </a:solidFill>
              </a:rPr>
              <a:t>It has one or more different types of </a:t>
            </a:r>
            <a:r>
              <a:rPr lang="en-US" sz="2800" b="1" u="sng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shrubs</a:t>
            </a:r>
            <a:r>
              <a:rPr lang="en-US" sz="2800" b="1" dirty="0">
                <a:solidFill>
                  <a:schemeClr val="tx1"/>
                </a:solidFill>
              </a:rPr>
              <a:t>, </a:t>
            </a:r>
            <a:r>
              <a:rPr lang="en-US" sz="2800" b="1" dirty="0">
                <a:solidFill>
                  <a:schemeClr val="tx1"/>
                </a:solidFill>
                <a:hlinkClick r:id="rId3" tooltip="Tre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trees</a:t>
            </a:r>
            <a:r>
              <a:rPr lang="en-US" sz="2800" b="1" dirty="0">
                <a:solidFill>
                  <a:schemeClr val="tx1"/>
                </a:solidFill>
              </a:rPr>
              <a:t>, and </a:t>
            </a:r>
            <a:r>
              <a:rPr lang="en-US" sz="2800" b="1" dirty="0">
                <a:solidFill>
                  <a:schemeClr val="tx1"/>
                </a:solidFill>
                <a:hlinkClick r:id="rId4" tooltip="Herbaceous plant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herbaceous plants</a:t>
            </a:r>
            <a:r>
              <a:rPr lang="en-US" sz="2800" b="1" dirty="0">
                <a:solidFill>
                  <a:schemeClr val="tx1"/>
                </a:solidFill>
              </a:rPr>
              <a:t>, to residential </a:t>
            </a:r>
            <a:r>
              <a:rPr lang="en-US" sz="2800" b="1" dirty="0">
                <a:solidFill>
                  <a:schemeClr val="tx1"/>
                </a:solidFill>
                <a:hlinkClick r:id="rId5" tooltip="Back garde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back gardens</a:t>
            </a:r>
            <a:r>
              <a:rPr lang="en-US" sz="2800" b="1" dirty="0">
                <a:solidFill>
                  <a:schemeClr val="tx1"/>
                </a:solidFill>
              </a:rPr>
              <a:t> including lawns and foundation plantings, and to </a:t>
            </a:r>
            <a:r>
              <a:rPr lang="en-US" sz="2800" b="1" dirty="0">
                <a:solidFill>
                  <a:schemeClr val="tx1"/>
                </a:solidFill>
                <a:hlinkClick r:id="rId6" tooltip="Container garde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container gardens</a:t>
            </a:r>
            <a:r>
              <a:rPr lang="en-US" sz="2800" b="1" dirty="0">
                <a:solidFill>
                  <a:schemeClr val="tx1"/>
                </a:solidFill>
              </a:rPr>
              <a:t> grown inside or outside.</a:t>
            </a:r>
          </a:p>
          <a:p>
            <a:pPr>
              <a:lnSpc>
                <a:spcPct val="160000"/>
              </a:lnSpc>
            </a:pPr>
            <a:r>
              <a:rPr lang="en-US" sz="2800" b="1" dirty="0">
                <a:solidFill>
                  <a:schemeClr val="tx1"/>
                </a:solidFill>
              </a:rPr>
              <a:t> Gardening may be very specialized, with only one type of plant grown, or involve a variety of plants in mixed plantings.</a:t>
            </a:r>
            <a:endParaRPr lang="en-IN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5550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C8FAD-582A-4FBC-AEAE-412563091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Types of Garden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11CAEC-C91B-42B9-A29D-0402739C10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sz="2400" b="1" dirty="0"/>
              <a:t>Formal Garden – Formal Style (Gardens in which garden components are arranged in some symmetric manner)</a:t>
            </a:r>
          </a:p>
          <a:p>
            <a:pPr lvl="1"/>
            <a:r>
              <a:rPr lang="en-IN" sz="2000" b="1" dirty="0" err="1"/>
              <a:t>Eg</a:t>
            </a:r>
            <a:r>
              <a:rPr lang="en-IN" sz="2000" b="1" dirty="0"/>
              <a:t>: Mughal Garden- </a:t>
            </a:r>
            <a:r>
              <a:rPr lang="en-IN" sz="2000" b="1" dirty="0" err="1"/>
              <a:t>Tajmahal</a:t>
            </a:r>
            <a:r>
              <a:rPr lang="en-IN" sz="2000" b="1" dirty="0"/>
              <a:t>, Akbar Tomb</a:t>
            </a:r>
          </a:p>
          <a:p>
            <a:r>
              <a:rPr lang="en-IN" sz="2400" b="1" dirty="0"/>
              <a:t>Informal Garden – In formal Style(Garden looks so </a:t>
            </a:r>
            <a:r>
              <a:rPr lang="en-IN" sz="2400" b="1" dirty="0" err="1"/>
              <a:t>natutral</a:t>
            </a:r>
            <a:r>
              <a:rPr lang="en-IN" sz="2400" b="1" dirty="0"/>
              <a:t>)</a:t>
            </a:r>
          </a:p>
          <a:p>
            <a:pPr lvl="1"/>
            <a:r>
              <a:rPr lang="en-IN" sz="2000" b="1" dirty="0" err="1"/>
              <a:t>Eg</a:t>
            </a:r>
            <a:r>
              <a:rPr lang="en-IN" sz="2000" b="1" dirty="0"/>
              <a:t>: British Style garden</a:t>
            </a:r>
          </a:p>
          <a:p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952711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7365B-FB9F-4538-89CC-F19DA0D1E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Formal Garden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7278D-A4BD-4B3B-8FAB-451EF5497A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373745"/>
            <a:ext cx="9984101" cy="4294910"/>
          </a:xfrm>
        </p:spPr>
        <p:txBody>
          <a:bodyPr>
            <a:normAutofit/>
          </a:bodyPr>
          <a:lstStyle/>
          <a:p>
            <a:r>
              <a:rPr lang="en-IN" b="1" dirty="0">
                <a:solidFill>
                  <a:schemeClr val="tx1"/>
                </a:solidFill>
              </a:rPr>
              <a:t>Garden elements are in very formal way.</a:t>
            </a:r>
          </a:p>
          <a:p>
            <a:r>
              <a:rPr lang="en-IN" b="1" dirty="0">
                <a:solidFill>
                  <a:schemeClr val="tx1"/>
                </a:solidFill>
              </a:rPr>
              <a:t>Right Side is the replica of left side.</a:t>
            </a:r>
          </a:p>
          <a:p>
            <a:r>
              <a:rPr lang="en-IN" b="1" dirty="0">
                <a:solidFill>
                  <a:schemeClr val="tx1"/>
                </a:solidFill>
              </a:rPr>
              <a:t>Almost all features can be seen from one side of the garden.</a:t>
            </a:r>
          </a:p>
          <a:p>
            <a:r>
              <a:rPr lang="en-IN" b="1" dirty="0">
                <a:solidFill>
                  <a:schemeClr val="tx1"/>
                </a:solidFill>
              </a:rPr>
              <a:t>There is perfect symmetry in the design.</a:t>
            </a:r>
          </a:p>
          <a:p>
            <a:r>
              <a:rPr lang="en-IN" b="1" dirty="0">
                <a:solidFill>
                  <a:schemeClr val="tx1"/>
                </a:solidFill>
              </a:rPr>
              <a:t>Features  - Layout is symmetric with squares / rectangle and roads cut at right angles.</a:t>
            </a:r>
          </a:p>
          <a:p>
            <a:r>
              <a:rPr lang="en-IN" b="1" dirty="0">
                <a:solidFill>
                  <a:schemeClr val="tx1"/>
                </a:solidFill>
              </a:rPr>
              <a:t>A boundary around the garden</a:t>
            </a:r>
          </a:p>
          <a:p>
            <a:r>
              <a:rPr lang="en-IN" b="1" dirty="0">
                <a:solidFill>
                  <a:schemeClr val="tx1"/>
                </a:solidFill>
              </a:rPr>
              <a:t>Flowerbeds are in geometric designs</a:t>
            </a:r>
          </a:p>
          <a:p>
            <a:r>
              <a:rPr lang="en-IN" b="1" dirty="0">
                <a:solidFill>
                  <a:schemeClr val="tx1"/>
                </a:solidFill>
              </a:rPr>
              <a:t>Fountain, pools, cascades, are for further attraction.</a:t>
            </a:r>
          </a:p>
          <a:p>
            <a:r>
              <a:rPr lang="en-IN" b="1" dirty="0">
                <a:solidFill>
                  <a:schemeClr val="tx1"/>
                </a:solidFill>
              </a:rPr>
              <a:t>Baradari – Arbour like stone and </a:t>
            </a:r>
            <a:r>
              <a:rPr lang="en-IN" b="1" dirty="0" err="1">
                <a:solidFill>
                  <a:schemeClr val="tx1"/>
                </a:solidFill>
              </a:rPr>
              <a:t>masonary</a:t>
            </a:r>
            <a:r>
              <a:rPr lang="en-IN" b="1" dirty="0">
                <a:solidFill>
                  <a:schemeClr val="tx1"/>
                </a:solidFill>
              </a:rPr>
              <a:t> structure with a pucca roof and a raised platform for </a:t>
            </a:r>
            <a:r>
              <a:rPr lang="en-IN" b="1">
                <a:solidFill>
                  <a:schemeClr val="tx1"/>
                </a:solidFill>
              </a:rPr>
              <a:t>sitting. There </a:t>
            </a:r>
            <a:r>
              <a:rPr lang="en-IN" b="1" dirty="0">
                <a:solidFill>
                  <a:schemeClr val="tx1"/>
                </a:solidFill>
              </a:rPr>
              <a:t>are 12 or more doors.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21EAB6-CF23-475F-A567-BF7D72CBE3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0692" y="0"/>
            <a:ext cx="4533178" cy="27616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A90D37F-2392-49F1-9F3B-BC2BAC5450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1309" y="3753"/>
            <a:ext cx="2789383" cy="2249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1688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5116CC-8E5B-41C5-A29B-CC7BEE936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07E991C-7D79-43EB-8D05-4229E6E398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541" y="0"/>
            <a:ext cx="5447516" cy="35467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4F3C25D-8576-4D10-A5D3-B526BCAD49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1154" y="4065876"/>
            <a:ext cx="3600903" cy="270899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4CEB96D-9C05-4FEC-BB45-9AC8156FF4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3066" y="117764"/>
            <a:ext cx="51453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2959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40B37-6DBF-4B56-BE47-D91FFF049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Formal garden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4D7C7F-0E50-4A18-B651-F9E71A5D26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000" b="1" dirty="0"/>
              <a:t>Cypress represents death and eternity</a:t>
            </a:r>
          </a:p>
          <a:p>
            <a:r>
              <a:rPr lang="en-IN" sz="2000" b="1" dirty="0"/>
              <a:t>Fruit trees considered as symbols of life</a:t>
            </a:r>
          </a:p>
          <a:p>
            <a:r>
              <a:rPr lang="en-IN" sz="2000" b="1" dirty="0"/>
              <a:t>Seasonal flowerbeds are in geometric patterns includes</a:t>
            </a:r>
          </a:p>
          <a:p>
            <a:pPr lvl="1"/>
            <a:r>
              <a:rPr lang="en-IN" sz="1800" b="1" dirty="0"/>
              <a:t>Rose, jasmine, carnation, hollyhock, </a:t>
            </a:r>
            <a:r>
              <a:rPr lang="en-IN" sz="1800" b="1" dirty="0" err="1"/>
              <a:t>phinium</a:t>
            </a:r>
            <a:endParaRPr lang="en-IN" sz="18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FC4FC0-41BB-4689-AE10-952B3B14F4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6367" y="2483819"/>
            <a:ext cx="1743075" cy="26193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981C965-264B-4EC2-8704-AB20119006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0905" y="5103194"/>
            <a:ext cx="2619375" cy="17430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979CF54-4595-4046-A171-86F028CFD2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1693" y="4703144"/>
            <a:ext cx="2143125" cy="21431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A46A57D-958C-40B4-AE03-684ACAAA39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394200"/>
            <a:ext cx="2133600" cy="2133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9301044-9C0A-450D-BBD0-67A69EE660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41720" y="4714875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5632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E3354-E6D7-44BF-8A95-9F28F2EE4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Informal garden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13DEA4-E39B-4531-BEF4-4F48A75A68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059709"/>
            <a:ext cx="8761413" cy="3960091"/>
          </a:xfrm>
        </p:spPr>
        <p:txBody>
          <a:bodyPr/>
          <a:lstStyle/>
          <a:p>
            <a:r>
              <a:rPr lang="en-IN" sz="2400" b="1" dirty="0"/>
              <a:t>There is no symmetry anywhere in the design</a:t>
            </a:r>
          </a:p>
          <a:p>
            <a:r>
              <a:rPr lang="en-IN" sz="2400" b="1" dirty="0"/>
              <a:t>There is no repetition </a:t>
            </a:r>
          </a:p>
          <a:p>
            <a:r>
              <a:rPr lang="en-IN" sz="2400" b="1" dirty="0"/>
              <a:t>Looks amazingly different</a:t>
            </a:r>
          </a:p>
          <a:p>
            <a:r>
              <a:rPr lang="en-IN" sz="2400" b="1" dirty="0"/>
              <a:t>Elements like umbrella, seats, cascades, rockery, water pool are used</a:t>
            </a:r>
          </a:p>
          <a:p>
            <a:r>
              <a:rPr lang="en-IN" sz="2400" b="1" dirty="0"/>
              <a:t>Contrast to the formal style</a:t>
            </a:r>
          </a:p>
          <a:p>
            <a:r>
              <a:rPr lang="en-IN" sz="2400" b="1" dirty="0"/>
              <a:t>Irregular shape of water bodies</a:t>
            </a:r>
          </a:p>
          <a:p>
            <a:r>
              <a:rPr lang="en-IN" sz="2400" b="1" dirty="0"/>
              <a:t>No trimmed plants and bordered beds</a:t>
            </a:r>
          </a:p>
          <a:p>
            <a:endParaRPr lang="en-IN" sz="2400" b="1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340543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 Boardroom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F1C4790-FE3C-4020-8CA7-00621DA7BBB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105</TotalTime>
  <Words>689</Words>
  <Application>Microsoft Office PowerPoint</Application>
  <PresentationFormat>Widescreen</PresentationFormat>
  <Paragraphs>78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Century Gothic</vt:lpstr>
      <vt:lpstr>Wingdings 3</vt:lpstr>
      <vt:lpstr>Ion Boardroom</vt:lpstr>
      <vt:lpstr>GARDENING</vt:lpstr>
      <vt:lpstr>GARDENING</vt:lpstr>
      <vt:lpstr> GARDENING</vt:lpstr>
      <vt:lpstr>PowerPoint Presentation</vt:lpstr>
      <vt:lpstr>Types of Garden</vt:lpstr>
      <vt:lpstr>Formal Garden</vt:lpstr>
      <vt:lpstr>PowerPoint Presentation</vt:lpstr>
      <vt:lpstr>Formal garden</vt:lpstr>
      <vt:lpstr>Informal garden</vt:lpstr>
      <vt:lpstr>PowerPoint Presentation</vt:lpstr>
      <vt:lpstr>advantages</vt:lpstr>
      <vt:lpstr>Living Elements-Hedges  (living wall composed of plants)</vt:lpstr>
      <vt:lpstr>Demarcation plants &amp;Internal Hedges</vt:lpstr>
      <vt:lpstr>Lawn</vt:lpstr>
      <vt:lpstr>Rockery</vt:lpstr>
      <vt:lpstr>Topiary</vt:lpstr>
      <vt:lpstr>Water Garden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GARDENING</dc:title>
  <dc:creator>maajithahkrh@gmail.com</dc:creator>
  <cp:lastModifiedBy>Maajitha A</cp:lastModifiedBy>
  <cp:revision>23</cp:revision>
  <dcterms:created xsi:type="dcterms:W3CDTF">2020-02-21T05:25:13Z</dcterms:created>
  <dcterms:modified xsi:type="dcterms:W3CDTF">2020-10-20T16:49:39Z</dcterms:modified>
</cp:coreProperties>
</file>