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99" r:id="rId2"/>
    <p:sldId id="300" r:id="rId3"/>
    <p:sldId id="261" r:id="rId4"/>
    <p:sldId id="257" r:id="rId5"/>
    <p:sldId id="297" r:id="rId6"/>
    <p:sldId id="298" r:id="rId7"/>
    <p:sldId id="262" r:id="rId8"/>
    <p:sldId id="264" r:id="rId9"/>
    <p:sldId id="265" r:id="rId10"/>
    <p:sldId id="296" r:id="rId11"/>
    <p:sldId id="267" r:id="rId12"/>
    <p:sldId id="294" r:id="rId13"/>
    <p:sldId id="268" r:id="rId14"/>
    <p:sldId id="272" r:id="rId15"/>
    <p:sldId id="274" r:id="rId16"/>
    <p:sldId id="273" r:id="rId17"/>
    <p:sldId id="275" r:id="rId18"/>
    <p:sldId id="276" r:id="rId19"/>
    <p:sldId id="278" r:id="rId20"/>
    <p:sldId id="279" r:id="rId21"/>
    <p:sldId id="290" r:id="rId22"/>
    <p:sldId id="280" r:id="rId23"/>
    <p:sldId id="281" r:id="rId24"/>
    <p:sldId id="282" r:id="rId25"/>
    <p:sldId id="284" r:id="rId26"/>
    <p:sldId id="292" r:id="rId27"/>
    <p:sldId id="293" r:id="rId28"/>
    <p:sldId id="291" r:id="rId29"/>
    <p:sldId id="287" r:id="rId30"/>
    <p:sldId id="288"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114" y="-3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E11BB1-9A7C-4CBF-8CFD-5FC1B88A56BD}"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755AC-EE13-40FB-A2AC-1CA59598077A}" type="slidenum">
              <a:rPr lang="en-US" smtClean="0"/>
              <a:t>‹#›</a:t>
            </a:fld>
            <a:endParaRPr lang="en-US"/>
          </a:p>
        </p:txBody>
      </p:sp>
    </p:spTree>
    <p:extLst>
      <p:ext uri="{BB962C8B-B14F-4D97-AF65-F5344CB8AC3E}">
        <p14:creationId xmlns:p14="http://schemas.microsoft.com/office/powerpoint/2010/main" val="3800810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E11BB1-9A7C-4CBF-8CFD-5FC1B88A56BD}"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755AC-EE13-40FB-A2AC-1CA59598077A}" type="slidenum">
              <a:rPr lang="en-US" smtClean="0"/>
              <a:t>‹#›</a:t>
            </a:fld>
            <a:endParaRPr lang="en-US"/>
          </a:p>
        </p:txBody>
      </p:sp>
    </p:spTree>
    <p:extLst>
      <p:ext uri="{BB962C8B-B14F-4D97-AF65-F5344CB8AC3E}">
        <p14:creationId xmlns:p14="http://schemas.microsoft.com/office/powerpoint/2010/main" val="676686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E11BB1-9A7C-4CBF-8CFD-5FC1B88A56BD}"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755AC-EE13-40FB-A2AC-1CA59598077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90993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E11BB1-9A7C-4CBF-8CFD-5FC1B88A56BD}"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755AC-EE13-40FB-A2AC-1CA59598077A}" type="slidenum">
              <a:rPr lang="en-US" smtClean="0"/>
              <a:t>‹#›</a:t>
            </a:fld>
            <a:endParaRPr lang="en-US"/>
          </a:p>
        </p:txBody>
      </p:sp>
    </p:spTree>
    <p:extLst>
      <p:ext uri="{BB962C8B-B14F-4D97-AF65-F5344CB8AC3E}">
        <p14:creationId xmlns:p14="http://schemas.microsoft.com/office/powerpoint/2010/main" val="22805025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E11BB1-9A7C-4CBF-8CFD-5FC1B88A56BD}"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755AC-EE13-40FB-A2AC-1CA59598077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73396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E11BB1-9A7C-4CBF-8CFD-5FC1B88A56BD}"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755AC-EE13-40FB-A2AC-1CA59598077A}" type="slidenum">
              <a:rPr lang="en-US" smtClean="0"/>
              <a:t>‹#›</a:t>
            </a:fld>
            <a:endParaRPr lang="en-US"/>
          </a:p>
        </p:txBody>
      </p:sp>
    </p:spTree>
    <p:extLst>
      <p:ext uri="{BB962C8B-B14F-4D97-AF65-F5344CB8AC3E}">
        <p14:creationId xmlns:p14="http://schemas.microsoft.com/office/powerpoint/2010/main" val="13572889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E11BB1-9A7C-4CBF-8CFD-5FC1B88A56BD}"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755AC-EE13-40FB-A2AC-1CA59598077A}" type="slidenum">
              <a:rPr lang="en-US" smtClean="0"/>
              <a:t>‹#›</a:t>
            </a:fld>
            <a:endParaRPr lang="en-US"/>
          </a:p>
        </p:txBody>
      </p:sp>
    </p:spTree>
    <p:extLst>
      <p:ext uri="{BB962C8B-B14F-4D97-AF65-F5344CB8AC3E}">
        <p14:creationId xmlns:p14="http://schemas.microsoft.com/office/powerpoint/2010/main" val="16145010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E11BB1-9A7C-4CBF-8CFD-5FC1B88A56BD}"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755AC-EE13-40FB-A2AC-1CA59598077A}" type="slidenum">
              <a:rPr lang="en-US" smtClean="0"/>
              <a:t>‹#›</a:t>
            </a:fld>
            <a:endParaRPr lang="en-US"/>
          </a:p>
        </p:txBody>
      </p:sp>
    </p:spTree>
    <p:extLst>
      <p:ext uri="{BB962C8B-B14F-4D97-AF65-F5344CB8AC3E}">
        <p14:creationId xmlns:p14="http://schemas.microsoft.com/office/powerpoint/2010/main" val="3392624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E11BB1-9A7C-4CBF-8CFD-5FC1B88A56BD}"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755AC-EE13-40FB-A2AC-1CA59598077A}" type="slidenum">
              <a:rPr lang="en-US" smtClean="0"/>
              <a:t>‹#›</a:t>
            </a:fld>
            <a:endParaRPr lang="en-US"/>
          </a:p>
        </p:txBody>
      </p:sp>
    </p:spTree>
    <p:extLst>
      <p:ext uri="{BB962C8B-B14F-4D97-AF65-F5344CB8AC3E}">
        <p14:creationId xmlns:p14="http://schemas.microsoft.com/office/powerpoint/2010/main" val="3407233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E11BB1-9A7C-4CBF-8CFD-5FC1B88A56BD}"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755AC-EE13-40FB-A2AC-1CA59598077A}" type="slidenum">
              <a:rPr lang="en-US" smtClean="0"/>
              <a:t>‹#›</a:t>
            </a:fld>
            <a:endParaRPr lang="en-US"/>
          </a:p>
        </p:txBody>
      </p:sp>
    </p:spTree>
    <p:extLst>
      <p:ext uri="{BB962C8B-B14F-4D97-AF65-F5344CB8AC3E}">
        <p14:creationId xmlns:p14="http://schemas.microsoft.com/office/powerpoint/2010/main" val="3249076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E11BB1-9A7C-4CBF-8CFD-5FC1B88A56BD}"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0755AC-EE13-40FB-A2AC-1CA59598077A}" type="slidenum">
              <a:rPr lang="en-US" smtClean="0"/>
              <a:t>‹#›</a:t>
            </a:fld>
            <a:endParaRPr lang="en-US"/>
          </a:p>
        </p:txBody>
      </p:sp>
    </p:spTree>
    <p:extLst>
      <p:ext uri="{BB962C8B-B14F-4D97-AF65-F5344CB8AC3E}">
        <p14:creationId xmlns:p14="http://schemas.microsoft.com/office/powerpoint/2010/main" val="96923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E11BB1-9A7C-4CBF-8CFD-5FC1B88A56BD}" type="datetimeFigureOut">
              <a:rPr lang="en-US" smtClean="0"/>
              <a:t>10/20/2020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0755AC-EE13-40FB-A2AC-1CA59598077A}" type="slidenum">
              <a:rPr lang="en-US" smtClean="0"/>
              <a:t>‹#›</a:t>
            </a:fld>
            <a:endParaRPr lang="en-US"/>
          </a:p>
        </p:txBody>
      </p:sp>
    </p:spTree>
    <p:extLst>
      <p:ext uri="{BB962C8B-B14F-4D97-AF65-F5344CB8AC3E}">
        <p14:creationId xmlns:p14="http://schemas.microsoft.com/office/powerpoint/2010/main" val="3902482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E11BB1-9A7C-4CBF-8CFD-5FC1B88A56BD}" type="datetimeFigureOut">
              <a:rPr lang="en-US" smtClean="0"/>
              <a:t>10/20/2020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0755AC-EE13-40FB-A2AC-1CA59598077A}" type="slidenum">
              <a:rPr lang="en-US" smtClean="0"/>
              <a:t>‹#›</a:t>
            </a:fld>
            <a:endParaRPr lang="en-US"/>
          </a:p>
        </p:txBody>
      </p:sp>
    </p:spTree>
    <p:extLst>
      <p:ext uri="{BB962C8B-B14F-4D97-AF65-F5344CB8AC3E}">
        <p14:creationId xmlns:p14="http://schemas.microsoft.com/office/powerpoint/2010/main" val="847717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E11BB1-9A7C-4CBF-8CFD-5FC1B88A56BD}" type="datetimeFigureOut">
              <a:rPr lang="en-US" smtClean="0"/>
              <a:t>10/20/2020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0755AC-EE13-40FB-A2AC-1CA59598077A}" type="slidenum">
              <a:rPr lang="en-US" smtClean="0"/>
              <a:t>‹#›</a:t>
            </a:fld>
            <a:endParaRPr lang="en-US"/>
          </a:p>
        </p:txBody>
      </p:sp>
    </p:spTree>
    <p:extLst>
      <p:ext uri="{BB962C8B-B14F-4D97-AF65-F5344CB8AC3E}">
        <p14:creationId xmlns:p14="http://schemas.microsoft.com/office/powerpoint/2010/main" val="2182720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E11BB1-9A7C-4CBF-8CFD-5FC1B88A56BD}"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0755AC-EE13-40FB-A2AC-1CA59598077A}" type="slidenum">
              <a:rPr lang="en-US" smtClean="0"/>
              <a:t>‹#›</a:t>
            </a:fld>
            <a:endParaRPr lang="en-US"/>
          </a:p>
        </p:txBody>
      </p:sp>
    </p:spTree>
    <p:extLst>
      <p:ext uri="{BB962C8B-B14F-4D97-AF65-F5344CB8AC3E}">
        <p14:creationId xmlns:p14="http://schemas.microsoft.com/office/powerpoint/2010/main" val="4041403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E11BB1-9A7C-4CBF-8CFD-5FC1B88A56BD}"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0755AC-EE13-40FB-A2AC-1CA59598077A}" type="slidenum">
              <a:rPr lang="en-US" smtClean="0"/>
              <a:t>‹#›</a:t>
            </a:fld>
            <a:endParaRPr lang="en-US"/>
          </a:p>
        </p:txBody>
      </p:sp>
    </p:spTree>
    <p:extLst>
      <p:ext uri="{BB962C8B-B14F-4D97-AF65-F5344CB8AC3E}">
        <p14:creationId xmlns:p14="http://schemas.microsoft.com/office/powerpoint/2010/main" val="3112895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E11BB1-9A7C-4CBF-8CFD-5FC1B88A56BD}" type="datetimeFigureOut">
              <a:rPr lang="en-US" smtClean="0"/>
              <a:t>10/20/2020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70755AC-EE13-40FB-A2AC-1CA59598077A}" type="slidenum">
              <a:rPr lang="en-US" smtClean="0"/>
              <a:t>‹#›</a:t>
            </a:fld>
            <a:endParaRPr lang="en-US"/>
          </a:p>
        </p:txBody>
      </p:sp>
    </p:spTree>
    <p:extLst>
      <p:ext uri="{BB962C8B-B14F-4D97-AF65-F5344CB8AC3E}">
        <p14:creationId xmlns:p14="http://schemas.microsoft.com/office/powerpoint/2010/main" val="257344298"/>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Grapes" TargetMode="External"/><Relationship Id="rId2" Type="http://schemas.openxmlformats.org/officeDocument/2006/relationships/hyperlink" Target="https://en.wikipedia.org/wiki/Viticulture" TargetMode="Externa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t>
            </a:r>
            <a:r>
              <a:rPr lang="en-US" sz="6000" b="1" dirty="0" smtClean="0"/>
              <a:t>HORTICULTURE</a:t>
            </a:r>
            <a:endParaRPr lang="en-US" sz="6000" b="1"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85502" y="3153296"/>
            <a:ext cx="3981033" cy="1896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1544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r>
            <a:br>
              <a:rPr lang="en-US" dirty="0" smtClean="0"/>
            </a:br>
            <a:endParaRPr lang="en-US" dirty="0"/>
          </a:p>
        </p:txBody>
      </p:sp>
      <p:sp>
        <p:nvSpPr>
          <p:cNvPr id="6" name="Subtitle 5"/>
          <p:cNvSpPr>
            <a:spLocks noGrp="1"/>
          </p:cNvSpPr>
          <p:nvPr>
            <p:ph type="subTitle" idx="1"/>
          </p:nvPr>
        </p:nvSpPr>
        <p:spPr>
          <a:xfrm>
            <a:off x="349624" y="917007"/>
            <a:ext cx="4612341" cy="5120721"/>
          </a:xfrm>
        </p:spPr>
        <p:txBody>
          <a:bodyPr>
            <a:normAutofit/>
          </a:bodyPr>
          <a:lstStyle/>
          <a:p>
            <a:pPr>
              <a:lnSpc>
                <a:spcPct val="115000"/>
              </a:lnSpc>
              <a:spcBef>
                <a:spcPts val="0"/>
              </a:spcBef>
            </a:pPr>
            <a:r>
              <a:rPr lang="en-US" sz="3600" b="1" dirty="0" smtClean="0">
                <a:solidFill>
                  <a:srgbClr val="92D050"/>
                </a:solidFill>
                <a:latin typeface="Times New Roman" panose="02020603050405020304" pitchFamily="18" charset="0"/>
                <a:ea typeface="Times New Roman" panose="02020603050405020304" pitchFamily="18" charset="0"/>
                <a:cs typeface="Calibri" panose="020F0502020204030204" pitchFamily="34" charset="0"/>
              </a:rPr>
              <a:t>0LERICULTURE</a:t>
            </a:r>
            <a:r>
              <a:rPr lang="en-US" sz="2400" dirty="0" smtClean="0">
                <a:latin typeface="Times New Roman" panose="02020603050405020304" pitchFamily="18" charset="0"/>
                <a:ea typeface="Times New Roman" panose="02020603050405020304" pitchFamily="18" charset="0"/>
                <a:cs typeface="Calibri" panose="020F0502020204030204" pitchFamily="34" charset="0"/>
              </a:rPr>
              <a:t> refers </a:t>
            </a:r>
            <a:r>
              <a:rPr lang="en-US" sz="2400" dirty="0">
                <a:latin typeface="Times New Roman" panose="02020603050405020304" pitchFamily="18" charset="0"/>
                <a:ea typeface="Times New Roman" panose="02020603050405020304" pitchFamily="18" charset="0"/>
                <a:cs typeface="Calibri" panose="020F0502020204030204" pitchFamily="34" charset="0"/>
              </a:rPr>
              <a:t>to cultivation of </a:t>
            </a:r>
            <a:r>
              <a:rPr lang="en-US" sz="2400" dirty="0" smtClean="0">
                <a:solidFill>
                  <a:schemeClr val="accent2"/>
                </a:solidFill>
                <a:latin typeface="Times New Roman" panose="02020603050405020304" pitchFamily="18" charset="0"/>
                <a:ea typeface="Times New Roman" panose="02020603050405020304" pitchFamily="18" charset="0"/>
                <a:cs typeface="Calibri" panose="020F0502020204030204" pitchFamily="34" charset="0"/>
              </a:rPr>
              <a:t>vegetables.</a:t>
            </a:r>
            <a:r>
              <a:rPr lang="en-US" sz="2400" dirty="0" smtClean="0">
                <a:solidFill>
                  <a:srgbClr val="000000"/>
                </a:solidFill>
                <a:latin typeface="Times New Roman" panose="02020603050405020304" pitchFamily="18" charset="0"/>
                <a:ea typeface="Times New Roman" panose="02020603050405020304" pitchFamily="18" charset="0"/>
                <a:cs typeface="Calibri" panose="020F0502020204030204" pitchFamily="34" charset="0"/>
              </a:rPr>
              <a:t>.</a:t>
            </a:r>
          </a:p>
          <a:p>
            <a:pPr>
              <a:lnSpc>
                <a:spcPct val="115000"/>
              </a:lnSpc>
              <a:spcBef>
                <a:spcPts val="0"/>
              </a:spcBef>
            </a:pPr>
            <a:endParaRPr lang="en-US" sz="2400" dirty="0">
              <a:solidFill>
                <a:srgbClr val="000000"/>
              </a:solidFill>
              <a:latin typeface="Times New Roman" panose="02020603050405020304" pitchFamily="18" charset="0"/>
              <a:ea typeface="Times New Roman" panose="02020603050405020304" pitchFamily="18" charset="0"/>
              <a:cs typeface="Calibri" panose="020F0502020204030204" pitchFamily="34" charset="0"/>
            </a:endParaRPr>
          </a:p>
          <a:p>
            <a:r>
              <a:rPr lang="en-US" sz="3200"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endParaRPr lang="en-US" sz="3200" dirty="0" smtClean="0">
              <a:solidFill>
                <a:srgbClr val="000000"/>
              </a:solidFill>
              <a:latin typeface="Times New Roman" panose="02020603050405020304" pitchFamily="18" charset="0"/>
              <a:ea typeface="Times New Roman" panose="02020603050405020304" pitchFamily="18" charset="0"/>
              <a:cs typeface="Calibri" panose="020F0502020204030204" pitchFamily="34" charset="0"/>
            </a:endParaRPr>
          </a:p>
          <a:p>
            <a:endParaRPr lang="en-US" sz="3200" dirty="0">
              <a:solidFill>
                <a:srgbClr val="000000"/>
              </a:solidFill>
              <a:latin typeface="Times New Roman" panose="02020603050405020304" pitchFamily="18" charset="0"/>
              <a:hlinkClick r:id="rId2" tooltip="Viticulture"/>
            </a:endParaRPr>
          </a:p>
          <a:p>
            <a:r>
              <a:rPr lang="en-US" sz="3600" b="1" dirty="0" smtClean="0">
                <a:solidFill>
                  <a:schemeClr val="tx1"/>
                </a:solidFill>
                <a:latin typeface="Baskerville Old Face" panose="02020602080505020303" pitchFamily="18" charset="0"/>
                <a:hlinkClick r:id="rId2" tooltip="Viticulture"/>
              </a:rPr>
              <a:t>VITICULTURE</a:t>
            </a:r>
            <a:r>
              <a:rPr lang="en-US" sz="2400" dirty="0" smtClean="0"/>
              <a:t> </a:t>
            </a:r>
            <a:r>
              <a:rPr lang="en-US" dirty="0" smtClean="0"/>
              <a:t>includes </a:t>
            </a:r>
            <a:r>
              <a:rPr lang="en-US" dirty="0"/>
              <a:t>the production and marketing of </a:t>
            </a:r>
            <a:r>
              <a:rPr lang="en-US" dirty="0" smtClean="0">
                <a:hlinkClick r:id="rId3" tooltip="Grapes"/>
              </a:rPr>
              <a:t>grapes</a:t>
            </a:r>
            <a:r>
              <a:rPr lang="en-US" dirty="0"/>
              <a:t>.</a:t>
            </a:r>
            <a:endParaRPr lang="en-US" dirty="0" smtClean="0"/>
          </a:p>
          <a:p>
            <a:endParaRPr lang="en-US" dirty="0"/>
          </a:p>
          <a:p>
            <a:r>
              <a:rPr lang="en-US" dirty="0" smtClean="0"/>
              <a:t>.</a:t>
            </a:r>
            <a:endParaRPr lang="en-US" dirty="0"/>
          </a:p>
          <a:p>
            <a:endParaRPr lang="en-US" dirty="0"/>
          </a:p>
        </p:txBody>
      </p:sp>
      <p:sp>
        <p:nvSpPr>
          <p:cNvPr id="94" name="Rectangle 179"/>
          <p:cNvSpPr>
            <a:spLocks noChangeArrowheads="1"/>
          </p:cNvSpPr>
          <p:nvPr/>
        </p:nvSpPr>
        <p:spPr bwMode="auto">
          <a:xfrm>
            <a:off x="-107577" y="-23018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82" name="Rectangle 183"/>
          <p:cNvSpPr>
            <a:spLocks noChangeArrowheads="1"/>
          </p:cNvSpPr>
          <p:nvPr/>
        </p:nvSpPr>
        <p:spPr bwMode="auto">
          <a:xfrm>
            <a:off x="-107577" y="3818591"/>
            <a:ext cx="184731"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400" b="0" i="0" u="none" strike="noStrike" cap="none" normalizeH="0" baseline="0" dirty="0" smtClean="0">
              <a:ln>
                <a:noFill/>
              </a:ln>
              <a:solidFill>
                <a:srgbClr val="FF3300"/>
              </a:solidFill>
              <a:effectLst/>
              <a:latin typeface="Arial" panose="020B060402020202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34435" y="319114"/>
            <a:ext cx="3008612" cy="2569999"/>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34435" y="3576544"/>
            <a:ext cx="3362704" cy="2237727"/>
          </a:xfrm>
          <a:prstGeom prst="rect">
            <a:avLst/>
          </a:prstGeom>
        </p:spPr>
      </p:pic>
    </p:spTree>
    <p:extLst>
      <p:ext uri="{BB962C8B-B14F-4D97-AF65-F5344CB8AC3E}">
        <p14:creationId xmlns:p14="http://schemas.microsoft.com/office/powerpoint/2010/main" val="2540073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FLORICULTURE</a:t>
            </a:r>
            <a:r>
              <a:rPr lang="en-US" dirty="0"/>
              <a:t/>
            </a:r>
            <a:br>
              <a:rPr lang="en-US" dirty="0"/>
            </a:br>
            <a:endParaRPr lang="en-US" dirty="0"/>
          </a:p>
        </p:txBody>
      </p:sp>
      <p:sp>
        <p:nvSpPr>
          <p:cNvPr id="3" name="Content Placeholder 2"/>
          <p:cNvSpPr>
            <a:spLocks noGrp="1"/>
          </p:cNvSpPr>
          <p:nvPr>
            <p:ph idx="1"/>
          </p:nvPr>
        </p:nvSpPr>
        <p:spPr>
          <a:xfrm>
            <a:off x="677334" y="1600201"/>
            <a:ext cx="8596668" cy="4441162"/>
          </a:xfrm>
        </p:spPr>
        <p:txBody>
          <a:bodyPr>
            <a:normAutofit/>
          </a:bodyPr>
          <a:lstStyle/>
          <a:p>
            <a:pPr marL="0" lvl="0" indent="0" fontAlgn="base">
              <a:buNone/>
            </a:pPr>
            <a:r>
              <a:rPr lang="en-US" sz="2800" dirty="0" smtClean="0"/>
              <a:t>Floriculture</a:t>
            </a:r>
            <a:r>
              <a:rPr lang="en-US" sz="2800" dirty="0"/>
              <a:t>: is a branch of Horticulture which deals with </a:t>
            </a:r>
            <a:r>
              <a:rPr lang="en-US" sz="2800" dirty="0">
                <a:solidFill>
                  <a:srgbClr val="FF0000"/>
                </a:solidFill>
              </a:rPr>
              <a:t>commercial growing, marketing and arranging flowers and ornamental plants</a:t>
            </a:r>
            <a:r>
              <a:rPr lang="en-US" sz="2800" dirty="0"/>
              <a:t>, which includes annuals, biennials and perennials viz., trees, shrubs, climbers and herbaceous perennials.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3476" y="3820782"/>
            <a:ext cx="5715000" cy="28575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9627" y="4303059"/>
            <a:ext cx="3645820" cy="2056763"/>
          </a:xfrm>
          <a:prstGeom prst="rect">
            <a:avLst/>
          </a:prstGeom>
        </p:spPr>
      </p:pic>
    </p:spTree>
    <p:extLst>
      <p:ext uri="{BB962C8B-B14F-4D97-AF65-F5344CB8AC3E}">
        <p14:creationId xmlns:p14="http://schemas.microsoft.com/office/powerpoint/2010/main" val="4022447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860613"/>
            <a:ext cx="8596668" cy="5180750"/>
          </a:xfrm>
        </p:spPr>
        <p:txBody>
          <a:bodyPr/>
          <a:lstStyle/>
          <a:p>
            <a:pPr marL="0" lvl="0" indent="0">
              <a:buNone/>
            </a:pPr>
            <a:r>
              <a:rPr lang="en-US" sz="3600" b="1" dirty="0" smtClean="0"/>
              <a:t>LANDSCAPING</a:t>
            </a:r>
            <a:r>
              <a:rPr lang="en-US" sz="3600" dirty="0" smtClean="0"/>
              <a:t>: </a:t>
            </a:r>
            <a:r>
              <a:rPr lang="en-US" sz="3600" dirty="0"/>
              <a:t>is the </a:t>
            </a:r>
            <a:r>
              <a:rPr lang="en-US" sz="3600" dirty="0">
                <a:solidFill>
                  <a:srgbClr val="92D050"/>
                </a:solidFill>
              </a:rPr>
              <a:t>design and alternation </a:t>
            </a:r>
            <a:r>
              <a:rPr lang="en-US" sz="3600" dirty="0"/>
              <a:t>of a portion of land by use of </a:t>
            </a:r>
            <a:r>
              <a:rPr lang="en-US" sz="3600" dirty="0">
                <a:solidFill>
                  <a:srgbClr val="92D050"/>
                </a:solidFill>
              </a:rPr>
              <a:t>planting material and land reconstructions.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2048" y="2689412"/>
            <a:ext cx="5816694" cy="355002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7334" y="3509682"/>
            <a:ext cx="3267075" cy="2354917"/>
          </a:xfrm>
          <a:prstGeom prst="rect">
            <a:avLst/>
          </a:prstGeom>
        </p:spPr>
      </p:pic>
    </p:spTree>
    <p:extLst>
      <p:ext uri="{BB962C8B-B14F-4D97-AF65-F5344CB8AC3E}">
        <p14:creationId xmlns:p14="http://schemas.microsoft.com/office/powerpoint/2010/main" val="1502348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Post Harvest Technology</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lvl="0" fontAlgn="base"/>
            <a:r>
              <a:rPr lang="en-US" sz="3200" dirty="0" smtClean="0"/>
              <a:t>It </a:t>
            </a:r>
            <a:r>
              <a:rPr lang="en-US" sz="3200" dirty="0"/>
              <a:t>deals with post harvest handling, </a:t>
            </a:r>
            <a:endParaRPr lang="en-US" sz="3200" dirty="0" smtClean="0"/>
          </a:p>
          <a:p>
            <a:pPr lvl="0" fontAlgn="base"/>
            <a:r>
              <a:rPr lang="en-US" sz="3200" dirty="0" smtClean="0"/>
              <a:t>Grading</a:t>
            </a:r>
          </a:p>
          <a:p>
            <a:pPr lvl="0" fontAlgn="base"/>
            <a:r>
              <a:rPr lang="en-US" sz="3200" dirty="0" smtClean="0"/>
              <a:t> packaging</a:t>
            </a:r>
          </a:p>
          <a:p>
            <a:pPr lvl="0" fontAlgn="base"/>
            <a:r>
              <a:rPr lang="en-US" sz="3200" dirty="0" smtClean="0"/>
              <a:t> storage</a:t>
            </a:r>
          </a:p>
          <a:p>
            <a:pPr lvl="0" fontAlgn="base"/>
            <a:r>
              <a:rPr lang="en-US" sz="3200" dirty="0" smtClean="0"/>
              <a:t>Processing</a:t>
            </a:r>
          </a:p>
          <a:p>
            <a:pPr lvl="0" fontAlgn="base"/>
            <a:r>
              <a:rPr lang="en-US" sz="3200" dirty="0" smtClean="0"/>
              <a:t>marketing</a:t>
            </a:r>
            <a:endParaRPr lang="en-US" dirty="0"/>
          </a:p>
        </p:txBody>
      </p:sp>
    </p:spTree>
    <p:extLst>
      <p:ext uri="{BB962C8B-B14F-4D97-AF65-F5344CB8AC3E}">
        <p14:creationId xmlns:p14="http://schemas.microsoft.com/office/powerpoint/2010/main" val="39071992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18565"/>
            <a:ext cx="8596668" cy="5422797"/>
          </a:xfrm>
        </p:spPr>
        <p:txBody>
          <a:bodyPr/>
          <a:lstStyle/>
          <a:p>
            <a:pPr marL="0" lvl="0" indent="0" defTabSz="914400" eaLnBrk="0" fontAlgn="base" hangingPunct="0">
              <a:spcBef>
                <a:spcPct val="0"/>
              </a:spcBef>
              <a:spcAft>
                <a:spcPct val="0"/>
              </a:spcAft>
              <a:buClrTx/>
              <a:buSzTx/>
              <a:buNone/>
            </a:pPr>
            <a:r>
              <a:rPr lang="en-US" sz="3200" b="1" dirty="0">
                <a:solidFill>
                  <a:srgbClr val="FF3300"/>
                </a:solidFill>
                <a:latin typeface="Arial" panose="020B0604020202020204" pitchFamily="34" charset="0"/>
                <a:ea typeface="Times New Roman" panose="02020603050405020304" pitchFamily="18" charset="0"/>
                <a:cs typeface="Calibri" panose="020F0502020204030204" pitchFamily="34" charset="0"/>
              </a:rPr>
              <a:t>IMPORTANCE </a:t>
            </a:r>
            <a:r>
              <a:rPr lang="en-US" sz="3600" b="1" dirty="0">
                <a:solidFill>
                  <a:srgbClr val="FF3300"/>
                </a:solidFill>
                <a:latin typeface="Arial" panose="020B0604020202020204" pitchFamily="34" charset="0"/>
                <a:ea typeface="Times New Roman" panose="02020603050405020304" pitchFamily="18" charset="0"/>
                <a:cs typeface="Calibri" panose="020F0502020204030204" pitchFamily="34" charset="0"/>
              </a:rPr>
              <a:t>OF HORTICULTURE</a:t>
            </a:r>
            <a:endParaRPr lang="en-US" sz="1050" dirty="0">
              <a:solidFill>
                <a:schemeClr val="tx1"/>
              </a:solidFill>
              <a:latin typeface="Arial" panose="020B0604020202020204" pitchFamily="34" charset="0"/>
            </a:endParaRPr>
          </a:p>
          <a:p>
            <a:pPr marL="0" lvl="0" indent="0" defTabSz="914400" eaLnBrk="0" fontAlgn="base" hangingPunct="0">
              <a:spcBef>
                <a:spcPct val="0"/>
              </a:spcBef>
              <a:spcAft>
                <a:spcPct val="0"/>
              </a:spcAft>
              <a:buClrTx/>
              <a:buSzTx/>
              <a:buFontTx/>
              <a:buChar char="•"/>
            </a:pPr>
            <a:r>
              <a:rPr lang="en-US" sz="2800" dirty="0">
                <a:solidFill>
                  <a:srgbClr val="33CC33"/>
                </a:solidFill>
                <a:latin typeface="Arial" panose="020B0604020202020204" pitchFamily="34" charset="0"/>
                <a:ea typeface="Times New Roman" panose="02020603050405020304" pitchFamily="18" charset="0"/>
                <a:cs typeface="Calibri" panose="020F0502020204030204" pitchFamily="34" charset="0"/>
              </a:rPr>
              <a:t>Diet</a:t>
            </a:r>
            <a:endParaRPr lang="en-US" sz="1050" dirty="0">
              <a:solidFill>
                <a:schemeClr val="tx1"/>
              </a:solidFill>
              <a:latin typeface="Arial" panose="020B0604020202020204" pitchFamily="34" charset="0"/>
            </a:endParaRPr>
          </a:p>
          <a:p>
            <a:pPr marL="0" lvl="0" indent="0" defTabSz="914400" eaLnBrk="0" fontAlgn="base" hangingPunct="0">
              <a:spcBef>
                <a:spcPct val="0"/>
              </a:spcBef>
              <a:spcAft>
                <a:spcPct val="0"/>
              </a:spcAft>
              <a:buClrTx/>
              <a:buSzTx/>
              <a:buFontTx/>
              <a:buChar char="•"/>
            </a:pPr>
            <a:r>
              <a:rPr lang="en-US" sz="2800" dirty="0">
                <a:solidFill>
                  <a:srgbClr val="FFC000"/>
                </a:solidFill>
                <a:latin typeface="Arial" panose="020B0604020202020204" pitchFamily="34" charset="0"/>
                <a:ea typeface="Times New Roman" panose="02020603050405020304" pitchFamily="18" charset="0"/>
                <a:cs typeface="Calibri" panose="020F0502020204030204" pitchFamily="34" charset="0"/>
              </a:rPr>
              <a:t>Entertainment</a:t>
            </a:r>
            <a:endParaRPr lang="en-US" sz="1050" dirty="0">
              <a:solidFill>
                <a:schemeClr val="tx1"/>
              </a:solidFill>
              <a:latin typeface="Arial" panose="020B0604020202020204" pitchFamily="34" charset="0"/>
            </a:endParaRPr>
          </a:p>
          <a:p>
            <a:pPr marL="0" lvl="0" indent="0" defTabSz="914400" eaLnBrk="0" fontAlgn="base" hangingPunct="0">
              <a:spcBef>
                <a:spcPct val="0"/>
              </a:spcBef>
              <a:spcAft>
                <a:spcPct val="0"/>
              </a:spcAft>
              <a:buClrTx/>
              <a:buSzTx/>
              <a:buFontTx/>
              <a:buChar char="•"/>
            </a:pPr>
            <a:r>
              <a:rPr lang="en-US" sz="2800" dirty="0">
                <a:solidFill>
                  <a:srgbClr val="00B0F0"/>
                </a:solidFill>
                <a:latin typeface="Arial" panose="020B0604020202020204" pitchFamily="34" charset="0"/>
                <a:ea typeface="Times New Roman" panose="02020603050405020304" pitchFamily="18" charset="0"/>
                <a:cs typeface="Calibri" panose="020F0502020204030204" pitchFamily="34" charset="0"/>
              </a:rPr>
              <a:t>Medicinal purposes</a:t>
            </a:r>
            <a:endParaRPr lang="en-US" sz="1050" dirty="0">
              <a:solidFill>
                <a:schemeClr val="tx1"/>
              </a:solidFill>
              <a:latin typeface="Arial" panose="020B0604020202020204" pitchFamily="34" charset="0"/>
            </a:endParaRPr>
          </a:p>
          <a:p>
            <a:pPr marL="0" lvl="0" indent="0" defTabSz="914400" eaLnBrk="0" fontAlgn="base" hangingPunct="0">
              <a:spcBef>
                <a:spcPct val="0"/>
              </a:spcBef>
              <a:spcAft>
                <a:spcPct val="0"/>
              </a:spcAft>
              <a:buClrTx/>
              <a:buSzTx/>
              <a:buFontTx/>
              <a:buChar char="•"/>
            </a:pPr>
            <a:r>
              <a:rPr lang="en-US" sz="2800" dirty="0" smtClean="0">
                <a:solidFill>
                  <a:srgbClr val="33CC33"/>
                </a:solidFill>
                <a:latin typeface="Arial" panose="020B0604020202020204" pitchFamily="34" charset="0"/>
                <a:ea typeface="Times New Roman" panose="02020603050405020304" pitchFamily="18" charset="0"/>
                <a:cs typeface="Calibri" panose="020F0502020204030204" pitchFamily="34" charset="0"/>
              </a:rPr>
              <a:t>Employment</a:t>
            </a:r>
            <a:endParaRPr lang="en-US" sz="1050" dirty="0">
              <a:solidFill>
                <a:schemeClr val="tx1"/>
              </a:solidFill>
              <a:latin typeface="Arial" panose="020B0604020202020204" pitchFamily="34" charset="0"/>
            </a:endParaRPr>
          </a:p>
          <a:p>
            <a:pPr marL="0" lvl="0" indent="0" defTabSz="914400" eaLnBrk="0" fontAlgn="base" hangingPunct="0">
              <a:spcBef>
                <a:spcPct val="0"/>
              </a:spcBef>
              <a:spcAft>
                <a:spcPct val="0"/>
              </a:spcAft>
              <a:buClrTx/>
              <a:buSzTx/>
              <a:buFontTx/>
              <a:buChar char="•"/>
            </a:pPr>
            <a:r>
              <a:rPr lang="en-US" sz="2800" dirty="0">
                <a:solidFill>
                  <a:srgbClr val="FF00FF"/>
                </a:solidFill>
                <a:latin typeface="Arial" panose="020B0604020202020204" pitchFamily="34" charset="0"/>
                <a:ea typeface="Times New Roman" panose="02020603050405020304" pitchFamily="18" charset="0"/>
                <a:cs typeface="Calibri" panose="020F0502020204030204" pitchFamily="34" charset="0"/>
              </a:rPr>
              <a:t>Aesthetic value</a:t>
            </a:r>
            <a:endParaRPr lang="en-US" sz="2800" dirty="0">
              <a:solidFill>
                <a:srgbClr val="FF0000"/>
              </a:solidFill>
              <a:latin typeface="Arial" panose="020B0604020202020204" pitchFamily="34" charset="0"/>
              <a:ea typeface="Times New Roman" panose="02020603050405020304" pitchFamily="18" charset="0"/>
            </a:endParaRPr>
          </a:p>
          <a:p>
            <a:pPr marL="0" lvl="0" indent="0" defTabSz="914400" eaLnBrk="0" fontAlgn="base" hangingPunct="0">
              <a:spcBef>
                <a:spcPct val="0"/>
              </a:spcBef>
              <a:spcAft>
                <a:spcPct val="0"/>
              </a:spcAft>
              <a:buClrTx/>
              <a:buSzTx/>
              <a:buNone/>
            </a:pPr>
            <a:r>
              <a:rPr lang="en-US" sz="2800" dirty="0">
                <a:solidFill>
                  <a:srgbClr val="FF0000"/>
                </a:solidFill>
                <a:latin typeface="Arial" panose="020B0604020202020204" pitchFamily="34" charset="0"/>
                <a:ea typeface="Times New Roman" panose="02020603050405020304" pitchFamily="18" charset="0"/>
              </a:rPr>
              <a:t>Economic value </a:t>
            </a:r>
            <a:endParaRPr lang="en-US" sz="1600" dirty="0">
              <a:solidFill>
                <a:schemeClr val="tx1"/>
              </a:solidFill>
              <a:latin typeface="Arial" panose="020B0604020202020204" pitchFamily="34" charset="0"/>
            </a:endParaRPr>
          </a:p>
          <a:p>
            <a:endParaRPr lang="en-US" dirty="0"/>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63104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Economic Importance</a:t>
            </a:r>
            <a:br>
              <a:rPr lang="en-US" b="1" dirty="0"/>
            </a:br>
            <a:endParaRPr lang="en-US" dirty="0"/>
          </a:p>
        </p:txBody>
      </p:sp>
      <p:sp>
        <p:nvSpPr>
          <p:cNvPr id="3" name="Content Placeholder 2"/>
          <p:cNvSpPr>
            <a:spLocks noGrp="1"/>
          </p:cNvSpPr>
          <p:nvPr>
            <p:ph idx="1"/>
          </p:nvPr>
        </p:nvSpPr>
        <p:spPr>
          <a:xfrm>
            <a:off x="677334" y="1519519"/>
            <a:ext cx="8596668" cy="4521844"/>
          </a:xfrm>
        </p:spPr>
        <p:txBody>
          <a:bodyPr>
            <a:normAutofit/>
          </a:bodyPr>
          <a:lstStyle/>
          <a:p>
            <a:pPr lvl="0" fontAlgn="base"/>
            <a:r>
              <a:rPr lang="en-US" sz="2800" b="1" dirty="0" smtClean="0"/>
              <a:t>Increased  </a:t>
            </a:r>
            <a:r>
              <a:rPr lang="en-US" sz="2800" b="1" dirty="0"/>
              <a:t>production  possible in  comparison to  other  Agronomical  crops because trees have a </a:t>
            </a:r>
            <a:r>
              <a:rPr lang="en-US" sz="2800" b="1" dirty="0">
                <a:solidFill>
                  <a:srgbClr val="92D050"/>
                </a:solidFill>
              </a:rPr>
              <a:t>longer life and their production increases</a:t>
            </a:r>
            <a:r>
              <a:rPr lang="en-US" sz="2800" b="1" dirty="0"/>
              <a:t> with advancement in age provided a proper care is taken. </a:t>
            </a:r>
            <a:endParaRPr lang="en-US" sz="2800" b="1" dirty="0" smtClean="0"/>
          </a:p>
          <a:p>
            <a:pPr lvl="0" fontAlgn="base"/>
            <a:r>
              <a:rPr lang="en-US" sz="2800" b="1" dirty="0" smtClean="0"/>
              <a:t>Similarly </a:t>
            </a:r>
            <a:r>
              <a:rPr lang="en-US" sz="2800" b="1" dirty="0"/>
              <a:t>vegetables can also be grown </a:t>
            </a:r>
            <a:r>
              <a:rPr lang="en-US" sz="2800" b="1" dirty="0">
                <a:solidFill>
                  <a:srgbClr val="92D050"/>
                </a:solidFill>
              </a:rPr>
              <a:t>3 to 4 times each year giving the products </a:t>
            </a:r>
            <a:r>
              <a:rPr lang="en-US" sz="2800" b="1" dirty="0"/>
              <a:t>all the time they are grown. More number of crops can be grown from same piece of land. </a:t>
            </a:r>
            <a:endParaRPr lang="en-US" sz="2800" dirty="0"/>
          </a:p>
          <a:p>
            <a:endParaRPr lang="en-US" dirty="0"/>
          </a:p>
        </p:txBody>
      </p:sp>
    </p:spTree>
    <p:extLst>
      <p:ext uri="{BB962C8B-B14F-4D97-AF65-F5344CB8AC3E}">
        <p14:creationId xmlns:p14="http://schemas.microsoft.com/office/powerpoint/2010/main" val="2809387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a:xfrm>
            <a:off x="1507067" y="3376246"/>
            <a:ext cx="7766936" cy="674590"/>
          </a:xfrm>
        </p:spPr>
        <p:txBody>
          <a:bodyPr/>
          <a:lstStyle/>
          <a:p>
            <a:pPr lvl="0" algn="l"/>
            <a:r>
              <a:rPr lang="en-US" sz="2800" b="1" dirty="0">
                <a:solidFill>
                  <a:srgbClr val="FF3300"/>
                </a:solidFill>
                <a:latin typeface="Arial" panose="020B0604020202020204" pitchFamily="34" charset="0"/>
                <a:ea typeface="Times New Roman" panose="02020603050405020304" pitchFamily="18" charset="0"/>
                <a:cs typeface="Calibri" panose="020F0502020204030204" pitchFamily="34" charset="0"/>
              </a:rPr>
              <a:t>More profitable since the average income per unit area is more in horticulture crops than agriculture crops e.g. </a:t>
            </a:r>
            <a:r>
              <a:rPr lang="en-US" sz="4800" dirty="0">
                <a:solidFill>
                  <a:schemeClr val="tx1"/>
                </a:solidFill>
                <a:latin typeface="Arial" panose="020B0604020202020204" pitchFamily="34" charset="0"/>
              </a:rPr>
              <a:t/>
            </a:r>
            <a:br>
              <a:rPr lang="en-US" sz="4800" dirty="0">
                <a:solidFill>
                  <a:schemeClr val="tx1"/>
                </a:solidFill>
                <a:latin typeface="Arial" panose="020B0604020202020204" pitchFamily="34" charset="0"/>
              </a:rPr>
            </a:br>
            <a:endParaRPr lang="en-US" dirty="0"/>
          </a:p>
        </p:txBody>
      </p:sp>
      <p:graphicFrame>
        <p:nvGraphicFramePr>
          <p:cNvPr id="14" name="Table 13"/>
          <p:cNvGraphicFramePr>
            <a:graphicFrameLocks noGrp="1"/>
          </p:cNvGraphicFramePr>
          <p:nvPr>
            <p:extLst>
              <p:ext uri="{D42A27DB-BD31-4B8C-83A1-F6EECF244321}">
                <p14:modId xmlns:p14="http://schemas.microsoft.com/office/powerpoint/2010/main" val="3350291954"/>
              </p:ext>
            </p:extLst>
          </p:nvPr>
        </p:nvGraphicFramePr>
        <p:xfrm>
          <a:off x="1871003" y="3259979"/>
          <a:ext cx="6573068" cy="3225229"/>
        </p:xfrm>
        <a:graphic>
          <a:graphicData uri="http://schemas.openxmlformats.org/drawingml/2006/table">
            <a:tbl>
              <a:tblPr firstRow="1" firstCol="1" bandRow="1">
                <a:tableStyleId>{5C22544A-7EE6-4342-B048-85BDC9FD1C3A}</a:tableStyleId>
              </a:tblPr>
              <a:tblGrid>
                <a:gridCol w="3493240"/>
                <a:gridCol w="3079828"/>
              </a:tblGrid>
              <a:tr h="860341">
                <a:tc>
                  <a:txBody>
                    <a:bodyPr/>
                    <a:lstStyle/>
                    <a:p>
                      <a:pPr marL="27305" marR="0">
                        <a:lnSpc>
                          <a:spcPct val="115000"/>
                        </a:lnSpc>
                        <a:spcBef>
                          <a:spcPts val="0"/>
                        </a:spcBef>
                        <a:spcAft>
                          <a:spcPts val="0"/>
                        </a:spcAft>
                      </a:pPr>
                      <a:r>
                        <a:rPr lang="en-US" sz="2000" dirty="0">
                          <a:effectLst/>
                        </a:rPr>
                        <a:t>Fruits</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0" algn="just">
                        <a:lnSpc>
                          <a:spcPct val="115000"/>
                        </a:lnSpc>
                        <a:spcBef>
                          <a:spcPts val="0"/>
                        </a:spcBef>
                        <a:spcAft>
                          <a:spcPts val="0"/>
                        </a:spcAft>
                      </a:pPr>
                      <a:r>
                        <a:rPr lang="en-US" sz="2000">
                          <a:effectLst/>
                        </a:rPr>
                        <a:t>Income( in Rs)  / year / hectare</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r>
              <a:tr h="415962">
                <a:tc>
                  <a:txBody>
                    <a:bodyPr/>
                    <a:lstStyle/>
                    <a:p>
                      <a:pPr marL="0" marR="0">
                        <a:lnSpc>
                          <a:spcPct val="115000"/>
                        </a:lnSpc>
                        <a:spcBef>
                          <a:spcPts val="0"/>
                        </a:spcBef>
                        <a:spcAft>
                          <a:spcPts val="0"/>
                        </a:spcAft>
                      </a:pPr>
                      <a:r>
                        <a:rPr lang="en-US" sz="2000">
                          <a:effectLst/>
                        </a:rPr>
                        <a:t>-------------------------</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6350" marR="0">
                        <a:lnSpc>
                          <a:spcPct val="115000"/>
                        </a:lnSpc>
                        <a:spcBef>
                          <a:spcPts val="0"/>
                        </a:spcBef>
                        <a:spcAft>
                          <a:spcPts val="0"/>
                        </a:spcAft>
                      </a:pPr>
                      <a:r>
                        <a:rPr lang="en-US" sz="2000">
                          <a:effectLst/>
                        </a:rPr>
                        <a:t>----------------------------------</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r>
              <a:tr h="415962">
                <a:tc>
                  <a:txBody>
                    <a:bodyPr/>
                    <a:lstStyle/>
                    <a:p>
                      <a:pPr marL="27305" marR="0">
                        <a:lnSpc>
                          <a:spcPct val="115000"/>
                        </a:lnSpc>
                        <a:spcBef>
                          <a:spcPts val="0"/>
                        </a:spcBef>
                        <a:spcAft>
                          <a:spcPts val="0"/>
                        </a:spcAft>
                      </a:pPr>
                      <a:r>
                        <a:rPr lang="en-US" sz="2000">
                          <a:effectLst/>
                        </a:rPr>
                        <a:t>Grape</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0">
                        <a:lnSpc>
                          <a:spcPct val="115000"/>
                        </a:lnSpc>
                        <a:spcBef>
                          <a:spcPts val="0"/>
                        </a:spcBef>
                        <a:spcAft>
                          <a:spcPts val="0"/>
                        </a:spcAft>
                      </a:pPr>
                      <a:r>
                        <a:rPr lang="en-US" sz="2000">
                          <a:effectLst/>
                        </a:rPr>
                        <a:t>62000- 63000</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r>
              <a:tr h="415962">
                <a:tc>
                  <a:txBody>
                    <a:bodyPr/>
                    <a:lstStyle/>
                    <a:p>
                      <a:pPr marL="27305" marR="0">
                        <a:lnSpc>
                          <a:spcPct val="115000"/>
                        </a:lnSpc>
                        <a:spcBef>
                          <a:spcPts val="0"/>
                        </a:spcBef>
                        <a:spcAft>
                          <a:spcPts val="0"/>
                        </a:spcAft>
                      </a:pPr>
                      <a:r>
                        <a:rPr lang="en-US" sz="2000">
                          <a:effectLst/>
                        </a:rPr>
                        <a:t>Papaya- fruit</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0">
                        <a:lnSpc>
                          <a:spcPct val="115000"/>
                        </a:lnSpc>
                        <a:spcBef>
                          <a:spcPts val="0"/>
                        </a:spcBef>
                        <a:spcAft>
                          <a:spcPts val="0"/>
                        </a:spcAft>
                      </a:pPr>
                      <a:r>
                        <a:rPr lang="en-US" sz="2000">
                          <a:effectLst/>
                        </a:rPr>
                        <a:t>20000</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r>
              <a:tr h="415962">
                <a:tc>
                  <a:txBody>
                    <a:bodyPr/>
                    <a:lstStyle/>
                    <a:p>
                      <a:pPr marL="27305" marR="0">
                        <a:lnSpc>
                          <a:spcPct val="115000"/>
                        </a:lnSpc>
                        <a:spcBef>
                          <a:spcPts val="0"/>
                        </a:spcBef>
                        <a:spcAft>
                          <a:spcPts val="0"/>
                        </a:spcAft>
                      </a:pPr>
                      <a:r>
                        <a:rPr lang="en-US" sz="2000">
                          <a:effectLst/>
                        </a:rPr>
                        <a:t>- papain</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0">
                        <a:lnSpc>
                          <a:spcPct val="115000"/>
                        </a:lnSpc>
                        <a:spcBef>
                          <a:spcPts val="0"/>
                        </a:spcBef>
                        <a:spcAft>
                          <a:spcPts val="0"/>
                        </a:spcAft>
                      </a:pPr>
                      <a:r>
                        <a:rPr lang="en-US" sz="2000">
                          <a:effectLst/>
                        </a:rPr>
                        <a:t>40000- 50000</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r>
              <a:tr h="415962">
                <a:tc>
                  <a:txBody>
                    <a:bodyPr/>
                    <a:lstStyle/>
                    <a:p>
                      <a:pPr marL="27305" marR="0">
                        <a:lnSpc>
                          <a:spcPct val="115000"/>
                        </a:lnSpc>
                        <a:spcBef>
                          <a:spcPts val="0"/>
                        </a:spcBef>
                        <a:spcAft>
                          <a:spcPts val="0"/>
                        </a:spcAft>
                      </a:pPr>
                      <a:r>
                        <a:rPr lang="en-US" sz="2000">
                          <a:effectLst/>
                        </a:rPr>
                        <a:t>Aonla</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0">
                        <a:lnSpc>
                          <a:spcPct val="115000"/>
                        </a:lnSpc>
                        <a:spcBef>
                          <a:spcPts val="0"/>
                        </a:spcBef>
                        <a:spcAft>
                          <a:spcPts val="0"/>
                        </a:spcAft>
                      </a:pPr>
                      <a:r>
                        <a:rPr lang="en-US" sz="2000" dirty="0">
                          <a:effectLst/>
                        </a:rPr>
                        <a:t>20000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r>
            </a:tbl>
          </a:graphicData>
        </a:graphic>
      </p:graphicFrame>
    </p:spTree>
    <p:extLst>
      <p:ext uri="{BB962C8B-B14F-4D97-AF65-F5344CB8AC3E}">
        <p14:creationId xmlns:p14="http://schemas.microsoft.com/office/powerpoint/2010/main" val="40533111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371600"/>
            <a:ext cx="8596668" cy="4669762"/>
          </a:xfrm>
        </p:spPr>
        <p:txBody>
          <a:bodyPr>
            <a:normAutofit/>
          </a:bodyPr>
          <a:lstStyle/>
          <a:p>
            <a:pPr lvl="0" fontAlgn="base"/>
            <a:r>
              <a:rPr lang="en-US" sz="2800" b="1" dirty="0"/>
              <a:t>With the support of horticulture, many agro – industries can spring up in villages itself. It is an acceptable fact that </a:t>
            </a:r>
            <a:r>
              <a:rPr lang="en-US" sz="2800" b="1" dirty="0">
                <a:solidFill>
                  <a:srgbClr val="FF0000"/>
                </a:solidFill>
              </a:rPr>
              <a:t>horticulture can come in a big way to solve the problem of unemployment</a:t>
            </a:r>
            <a:r>
              <a:rPr lang="en-US" sz="2800" b="1" dirty="0"/>
              <a:t>. Source of other industries e.g. rubber, oil, gum, dyes, chemicals etc. raw material for fruit and </a:t>
            </a:r>
            <a:r>
              <a:rPr lang="en-US" sz="2800" b="1" dirty="0" smtClean="0"/>
              <a:t>vegetable processing  </a:t>
            </a:r>
            <a:r>
              <a:rPr lang="en-US" sz="2800" b="1" dirty="0"/>
              <a:t>plants, hence  becomes  a  solution to  reduce  unemployment.</a:t>
            </a:r>
            <a:endParaRPr lang="en-US" sz="2800" dirty="0"/>
          </a:p>
          <a:p>
            <a:endParaRPr lang="en-US" dirty="0"/>
          </a:p>
        </p:txBody>
      </p:sp>
    </p:spTree>
    <p:extLst>
      <p:ext uri="{BB962C8B-B14F-4D97-AF65-F5344CB8AC3E}">
        <p14:creationId xmlns:p14="http://schemas.microsoft.com/office/powerpoint/2010/main" val="8180624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102659"/>
            <a:ext cx="8596668" cy="4938703"/>
          </a:xfrm>
        </p:spPr>
        <p:txBody>
          <a:bodyPr>
            <a:noAutofit/>
          </a:bodyPr>
          <a:lstStyle/>
          <a:p>
            <a:pPr lvl="0"/>
            <a:r>
              <a:rPr lang="en-US" sz="2800" b="1" dirty="0"/>
              <a:t>Employment is also generated in doing field operations like fruit picking / harvesting, grading, packing, selling etc. In cereals labor engagement is of </a:t>
            </a:r>
            <a:r>
              <a:rPr lang="en-US" sz="2800" b="1" dirty="0">
                <a:solidFill>
                  <a:srgbClr val="FF0000"/>
                </a:solidFill>
              </a:rPr>
              <a:t>143 days and in fruits it is of 850 days</a:t>
            </a:r>
            <a:r>
              <a:rPr lang="en-US" sz="2800" b="1" dirty="0"/>
              <a:t> ( in intensively grown fruits like grapes, banana and pineapple it is 1000 to 2500 </a:t>
            </a:r>
            <a:r>
              <a:rPr lang="en-US" sz="2800" b="1" dirty="0" smtClean="0"/>
              <a:t>days).</a:t>
            </a:r>
          </a:p>
          <a:p>
            <a:pPr lvl="0"/>
            <a:endParaRPr lang="en-US" sz="2800" dirty="0"/>
          </a:p>
          <a:p>
            <a:r>
              <a:rPr lang="en-US" sz="2800" dirty="0" smtClean="0">
                <a:solidFill>
                  <a:srgbClr val="FF0000"/>
                </a:solidFill>
              </a:rPr>
              <a:t>Dependence </a:t>
            </a:r>
            <a:r>
              <a:rPr lang="en-US" sz="2800" dirty="0">
                <a:solidFill>
                  <a:srgbClr val="FF0000"/>
                </a:solidFill>
              </a:rPr>
              <a:t>on cereals </a:t>
            </a:r>
            <a:r>
              <a:rPr lang="en-US" sz="2800" dirty="0"/>
              <a:t>can be decreased since the fruits and vegetables provide almost every nutrient and mineral required for the human body as the food.</a:t>
            </a:r>
          </a:p>
        </p:txBody>
      </p:sp>
    </p:spTree>
    <p:extLst>
      <p:ext uri="{BB962C8B-B14F-4D97-AF65-F5344CB8AC3E}">
        <p14:creationId xmlns:p14="http://schemas.microsoft.com/office/powerpoint/2010/main" val="11868158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39589"/>
            <a:ext cx="8596668" cy="5301774"/>
          </a:xfrm>
        </p:spPr>
        <p:txBody>
          <a:bodyPr>
            <a:noAutofit/>
          </a:bodyPr>
          <a:lstStyle/>
          <a:p>
            <a:pPr marL="0" marR="0">
              <a:lnSpc>
                <a:spcPct val="101000"/>
              </a:lnSpc>
              <a:spcBef>
                <a:spcPts val="0"/>
              </a:spcBef>
              <a:spcAft>
                <a:spcPts val="190"/>
              </a:spcAft>
            </a:pPr>
            <a:r>
              <a:rPr lang="en-US" sz="2800" dirty="0" smtClean="0">
                <a:solidFill>
                  <a:srgbClr val="FF0000"/>
                </a:solidFill>
              </a:rPr>
              <a:t>Foreign exchange can be earned </a:t>
            </a:r>
            <a:r>
              <a:rPr lang="en-US" sz="2800" dirty="0" smtClean="0"/>
              <a:t>by exporting the fruits and vegetables and their quality products </a:t>
            </a:r>
          </a:p>
          <a:p>
            <a:pPr marL="0" marR="0">
              <a:lnSpc>
                <a:spcPct val="101000"/>
              </a:lnSpc>
              <a:spcBef>
                <a:spcPts val="0"/>
              </a:spcBef>
              <a:spcAft>
                <a:spcPts val="190"/>
              </a:spcAft>
            </a:pPr>
            <a:endParaRPr lang="en-US" sz="1100" dirty="0" smtClean="0"/>
          </a:p>
          <a:p>
            <a:pPr marL="0">
              <a:lnSpc>
                <a:spcPct val="115000"/>
              </a:lnSpc>
              <a:spcBef>
                <a:spcPts val="0"/>
              </a:spcBef>
            </a:pPr>
            <a:r>
              <a:rPr lang="en-US" sz="2800" dirty="0" smtClean="0"/>
              <a:t>e.g. mango, almond, saffron etc. (export of fruit is &gt; 52% of total agriculture production). </a:t>
            </a:r>
          </a:p>
          <a:p>
            <a:pPr marL="0" indent="0">
              <a:lnSpc>
                <a:spcPct val="115000"/>
              </a:lnSpc>
              <a:spcBef>
                <a:spcPts val="0"/>
              </a:spcBef>
              <a:buNone/>
            </a:pPr>
            <a:endParaRPr lang="en-US" sz="2800" dirty="0" smtClean="0"/>
          </a:p>
          <a:p>
            <a:pPr marL="0">
              <a:lnSpc>
                <a:spcPct val="115000"/>
              </a:lnSpc>
              <a:spcBef>
                <a:spcPts val="0"/>
              </a:spcBef>
            </a:pPr>
            <a:r>
              <a:rPr lang="en-US" sz="2800" dirty="0" smtClean="0"/>
              <a:t>Products like jams, jelly, pickles etc. are exported and similarly making them indigenously thus saving the foreign exchange minimizes the import of wines and other horticulture-based products. </a:t>
            </a:r>
            <a:endParaRPr lang="en-US" sz="1100" dirty="0" smtClean="0">
              <a:solidFill>
                <a:srgbClr val="000000"/>
              </a:solidFill>
              <a:latin typeface="Calibri" panose="020F0502020204030204" pitchFamily="34" charset="0"/>
              <a:ea typeface="Calibri" panose="020F0502020204030204" pitchFamily="34" charset="0"/>
              <a:cs typeface="Calibri" panose="020F0502020204030204" pitchFamily="34" charset="0"/>
            </a:endParaRPr>
          </a:p>
          <a:p>
            <a:endParaRPr lang="en-US" sz="2000" dirty="0"/>
          </a:p>
        </p:txBody>
      </p:sp>
    </p:spTree>
    <p:extLst>
      <p:ext uri="{BB962C8B-B14F-4D97-AF65-F5344CB8AC3E}">
        <p14:creationId xmlns:p14="http://schemas.microsoft.com/office/powerpoint/2010/main" val="2795418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941295"/>
            <a:ext cx="8596668" cy="5100068"/>
          </a:xfrm>
        </p:spPr>
        <p:txBody>
          <a:bodyPr/>
          <a:lstStyle/>
          <a:p>
            <a:pPr marL="0" indent="0">
              <a:buNone/>
            </a:pPr>
            <a:r>
              <a:rPr lang="en-US" sz="3600" dirty="0"/>
              <a:t>What is Horticulture ?</a:t>
            </a:r>
          </a:p>
          <a:p>
            <a:pPr marL="0" lvl="0" indent="0" fontAlgn="base">
              <a:buNone/>
            </a:pPr>
            <a:r>
              <a:rPr lang="en-US" sz="3600" dirty="0"/>
              <a:t>Horticulture consists of two parts, viz.</a:t>
            </a:r>
          </a:p>
          <a:p>
            <a:pPr marL="0" lvl="0" indent="0" fontAlgn="base">
              <a:buNone/>
            </a:pPr>
            <a:r>
              <a:rPr lang="en-US" sz="3600" i="1" dirty="0" err="1">
                <a:solidFill>
                  <a:schemeClr val="accent2">
                    <a:lumMod val="60000"/>
                    <a:lumOff val="40000"/>
                  </a:schemeClr>
                </a:solidFill>
              </a:rPr>
              <a:t>Hortus</a:t>
            </a:r>
            <a:r>
              <a:rPr lang="en-US" sz="3600" i="1" dirty="0">
                <a:solidFill>
                  <a:schemeClr val="accent2">
                    <a:lumMod val="60000"/>
                    <a:lumOff val="40000"/>
                  </a:schemeClr>
                </a:solidFill>
              </a:rPr>
              <a:t> </a:t>
            </a:r>
            <a:r>
              <a:rPr lang="en-US" sz="3600" dirty="0">
                <a:solidFill>
                  <a:schemeClr val="accent2">
                    <a:lumMod val="60000"/>
                    <a:lumOff val="40000"/>
                  </a:schemeClr>
                </a:solidFill>
              </a:rPr>
              <a:t>meaning garden and</a:t>
            </a:r>
          </a:p>
          <a:p>
            <a:pPr marL="0" lvl="0" indent="0" fontAlgn="base">
              <a:buNone/>
            </a:pPr>
            <a:r>
              <a:rPr lang="en-US" sz="3600" i="1" dirty="0" err="1">
                <a:solidFill>
                  <a:schemeClr val="accent2">
                    <a:lumMod val="60000"/>
                    <a:lumOff val="40000"/>
                  </a:schemeClr>
                </a:solidFill>
              </a:rPr>
              <a:t>Colere</a:t>
            </a:r>
            <a:r>
              <a:rPr lang="en-US" sz="3600" i="1" dirty="0">
                <a:solidFill>
                  <a:schemeClr val="accent2">
                    <a:lumMod val="60000"/>
                    <a:lumOff val="40000"/>
                  </a:schemeClr>
                </a:solidFill>
              </a:rPr>
              <a:t> </a:t>
            </a:r>
            <a:r>
              <a:rPr lang="en-US" sz="3600" dirty="0">
                <a:solidFill>
                  <a:schemeClr val="accent2">
                    <a:lumMod val="60000"/>
                    <a:lumOff val="40000"/>
                  </a:schemeClr>
                </a:solidFill>
              </a:rPr>
              <a:t>meaning to grow or to cultivate </a:t>
            </a:r>
            <a:endParaRPr lang="en-US" sz="3600" dirty="0" smtClean="0">
              <a:solidFill>
                <a:schemeClr val="accent2">
                  <a:lumMod val="60000"/>
                  <a:lumOff val="40000"/>
                </a:schemeClr>
              </a:solidFill>
            </a:endParaRPr>
          </a:p>
          <a:p>
            <a:pPr marL="0" lvl="0" indent="0" fontAlgn="base">
              <a:buNone/>
            </a:pPr>
            <a:r>
              <a:rPr lang="en-US" sz="3600" dirty="0" smtClean="0">
                <a:solidFill>
                  <a:schemeClr val="accent2">
                    <a:lumMod val="60000"/>
                    <a:lumOff val="40000"/>
                  </a:schemeClr>
                </a:solidFill>
              </a:rPr>
              <a:t>( </a:t>
            </a:r>
            <a:r>
              <a:rPr lang="en-US" sz="3600" dirty="0" err="1">
                <a:solidFill>
                  <a:schemeClr val="accent2">
                    <a:lumMod val="60000"/>
                    <a:lumOff val="40000"/>
                  </a:schemeClr>
                </a:solidFill>
              </a:rPr>
              <a:t>Cultura</a:t>
            </a:r>
            <a:r>
              <a:rPr lang="en-US" sz="3600" dirty="0">
                <a:solidFill>
                  <a:schemeClr val="accent2">
                    <a:lumMod val="60000"/>
                    <a:lumOff val="40000"/>
                  </a:schemeClr>
                </a:solidFill>
              </a:rPr>
              <a:t> meaning cultivation  ).</a:t>
            </a:r>
          </a:p>
          <a:p>
            <a:pPr marL="0" indent="0">
              <a:buNone/>
            </a:pPr>
            <a:r>
              <a:rPr lang="en-US" sz="3600" dirty="0">
                <a:solidFill>
                  <a:srgbClr val="FF0000"/>
                </a:solidFill>
              </a:rPr>
              <a:t>The word horticulture - first conceived by </a:t>
            </a:r>
            <a:r>
              <a:rPr lang="en-US" sz="3600" b="1" dirty="0" smtClean="0">
                <a:solidFill>
                  <a:srgbClr val="FF0000"/>
                </a:solidFill>
              </a:rPr>
              <a:t>PETER LAURENBERG</a:t>
            </a:r>
            <a:r>
              <a:rPr lang="en-US" sz="3600" dirty="0" smtClean="0">
                <a:solidFill>
                  <a:srgbClr val="FF0000"/>
                </a:solidFill>
              </a:rPr>
              <a:t>. </a:t>
            </a:r>
            <a:endParaRPr lang="en-US" sz="3600" dirty="0">
              <a:solidFill>
                <a:srgbClr val="FF0000"/>
              </a:solidFill>
            </a:endParaRPr>
          </a:p>
          <a:p>
            <a:endParaRPr lang="en-US"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55741" y="3455894"/>
            <a:ext cx="2896721" cy="3156137"/>
          </a:xfrm>
          <a:prstGeom prst="rect">
            <a:avLst/>
          </a:prstGeom>
        </p:spPr>
      </p:pic>
    </p:spTree>
    <p:extLst>
      <p:ext uri="{BB962C8B-B14F-4D97-AF65-F5344CB8AC3E}">
        <p14:creationId xmlns:p14="http://schemas.microsoft.com/office/powerpoint/2010/main" val="40769888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solidFill>
                  <a:srgbClr val="FF0000"/>
                </a:solidFill>
                <a:latin typeface="Arial" panose="020B0604020202020204" pitchFamily="34" charset="0"/>
                <a:ea typeface="Times New Roman" panose="02020603050405020304" pitchFamily="18" charset="0"/>
                <a:cs typeface="Calibri" panose="020F0502020204030204" pitchFamily="34" charset="0"/>
              </a:rPr>
              <a:t>Areas related to horticulture for providing employment</a:t>
            </a:r>
            <a:r>
              <a:rPr lang="en-US" sz="2400" dirty="0">
                <a:solidFill>
                  <a:schemeClr val="tx1"/>
                </a:solidFill>
                <a:latin typeface="Arial" panose="020B0604020202020204" pitchFamily="34" charset="0"/>
              </a:rPr>
              <a:t/>
            </a:r>
            <a:br>
              <a:rPr lang="en-US" sz="2400" dirty="0">
                <a:solidFill>
                  <a:schemeClr val="tx1"/>
                </a:solidFill>
                <a:latin typeface="Arial" panose="020B0604020202020204" pitchFamily="34" charset="0"/>
              </a:rPr>
            </a:br>
            <a:endParaRPr lang="en-US" dirty="0"/>
          </a:p>
        </p:txBody>
      </p:sp>
      <p:sp>
        <p:nvSpPr>
          <p:cNvPr id="6" name="Content Placeholder 5"/>
          <p:cNvSpPr>
            <a:spLocks noGrp="1"/>
          </p:cNvSpPr>
          <p:nvPr>
            <p:ph idx="1"/>
          </p:nvPr>
        </p:nvSpPr>
        <p:spPr>
          <a:xfrm>
            <a:off x="677334" y="1748118"/>
            <a:ext cx="8596668" cy="5109881"/>
          </a:xfrm>
        </p:spPr>
        <p:txBody>
          <a:bodyPr>
            <a:normAutofit/>
          </a:bodyPr>
          <a:lstStyle/>
          <a:p>
            <a:pPr fontAlgn="t"/>
            <a:r>
              <a:rPr lang="en-US" sz="2800" b="1" dirty="0"/>
              <a:t>Fruit cultivation</a:t>
            </a:r>
            <a:endParaRPr lang="en-US" sz="2800" dirty="0"/>
          </a:p>
          <a:p>
            <a:pPr fontAlgn="t"/>
            <a:r>
              <a:rPr lang="en-US" sz="2800" b="1" dirty="0"/>
              <a:t>Vegetable cultivation</a:t>
            </a:r>
            <a:endParaRPr lang="en-US" sz="2800" dirty="0"/>
          </a:p>
          <a:p>
            <a:pPr fontAlgn="t"/>
            <a:r>
              <a:rPr lang="en-US" sz="2800" b="1" dirty="0"/>
              <a:t>Plantation and spice crop cultivation</a:t>
            </a:r>
            <a:endParaRPr lang="en-US" sz="2800" dirty="0"/>
          </a:p>
          <a:p>
            <a:pPr fontAlgn="t"/>
            <a:r>
              <a:rPr lang="en-US" sz="2800" b="1" dirty="0"/>
              <a:t>Vegetable F1 seed production</a:t>
            </a:r>
            <a:endParaRPr lang="en-US" sz="2800" dirty="0"/>
          </a:p>
          <a:p>
            <a:pPr fontAlgn="t"/>
            <a:r>
              <a:rPr lang="en-US" sz="2800" b="1" dirty="0"/>
              <a:t>Vegetable and flower seed production for export</a:t>
            </a:r>
            <a:endParaRPr lang="en-US" sz="2800" dirty="0"/>
          </a:p>
          <a:p>
            <a:pPr fontAlgn="t"/>
            <a:r>
              <a:rPr lang="en-US" sz="2800" b="1" dirty="0"/>
              <a:t>Cut flower production and floriculture</a:t>
            </a:r>
            <a:endParaRPr lang="en-US" sz="2800" dirty="0"/>
          </a:p>
          <a:p>
            <a:endParaRPr lang="en-US" dirty="0"/>
          </a:p>
        </p:txBody>
      </p:sp>
    </p:spTree>
    <p:extLst>
      <p:ext uri="{BB962C8B-B14F-4D97-AF65-F5344CB8AC3E}">
        <p14:creationId xmlns:p14="http://schemas.microsoft.com/office/powerpoint/2010/main" val="6170725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914401"/>
            <a:ext cx="8596668" cy="5126962"/>
          </a:xfrm>
        </p:spPr>
        <p:txBody>
          <a:bodyPr>
            <a:normAutofit/>
          </a:bodyPr>
          <a:lstStyle/>
          <a:p>
            <a:pPr fontAlgn="t"/>
            <a:r>
              <a:rPr lang="en-US" sz="2400" b="1" dirty="0"/>
              <a:t>Landscaping</a:t>
            </a:r>
            <a:endParaRPr lang="en-US" sz="2400" dirty="0"/>
          </a:p>
          <a:p>
            <a:pPr fontAlgn="t"/>
            <a:r>
              <a:rPr lang="en-US" sz="2400" b="1" dirty="0"/>
              <a:t>Nursery raising</a:t>
            </a:r>
            <a:endParaRPr lang="en-US" sz="2400" dirty="0"/>
          </a:p>
          <a:p>
            <a:pPr fontAlgn="t"/>
            <a:r>
              <a:rPr lang="en-US" sz="2400" b="1" dirty="0"/>
              <a:t>Tissue culture</a:t>
            </a:r>
            <a:endParaRPr lang="en-US" sz="2400" dirty="0"/>
          </a:p>
          <a:p>
            <a:pPr fontAlgn="t"/>
            <a:r>
              <a:rPr lang="en-US" sz="2400" b="1" dirty="0"/>
              <a:t>Marketing</a:t>
            </a:r>
            <a:endParaRPr lang="en-US" sz="2400" dirty="0"/>
          </a:p>
          <a:p>
            <a:pPr fontAlgn="t"/>
            <a:r>
              <a:rPr lang="en-US" sz="2400" b="1" dirty="0"/>
              <a:t>Processing of horticulture produce</a:t>
            </a:r>
            <a:endParaRPr lang="en-US" sz="2400" dirty="0"/>
          </a:p>
          <a:p>
            <a:pPr fontAlgn="t"/>
            <a:r>
              <a:rPr lang="en-US" sz="2400" b="1" dirty="0"/>
              <a:t>Government development departments</a:t>
            </a:r>
            <a:endParaRPr lang="en-US" sz="2400" dirty="0"/>
          </a:p>
          <a:p>
            <a:pPr fontAlgn="t"/>
            <a:r>
              <a:rPr lang="en-US" sz="2400" b="1" dirty="0"/>
              <a:t>Ancillary services (fertilizers, tools, insecticides –pesticides , irrigation </a:t>
            </a:r>
            <a:r>
              <a:rPr lang="en-US" sz="2400" b="1" dirty="0" err="1"/>
              <a:t>equipments</a:t>
            </a:r>
            <a:r>
              <a:rPr lang="en-US" sz="2400" b="1" dirty="0"/>
              <a:t>, chemicals like growth regulators etc. –manufacture , sale essence and consultancy services)</a:t>
            </a:r>
            <a:endParaRPr lang="en-US" sz="2400" dirty="0"/>
          </a:p>
          <a:p>
            <a:pPr fontAlgn="t"/>
            <a:r>
              <a:rPr lang="en-US" sz="2400" b="1" dirty="0"/>
              <a:t>Research and education</a:t>
            </a:r>
            <a:endParaRPr lang="en-US" sz="2400" dirty="0"/>
          </a:p>
          <a:p>
            <a:endParaRPr lang="en-US" dirty="0"/>
          </a:p>
        </p:txBody>
      </p:sp>
    </p:spTree>
    <p:extLst>
      <p:ext uri="{BB962C8B-B14F-4D97-AF65-F5344CB8AC3E}">
        <p14:creationId xmlns:p14="http://schemas.microsoft.com/office/powerpoint/2010/main" val="24344750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Entertainment</a:t>
            </a:r>
            <a:br>
              <a:rPr lang="en-US" b="1" dirty="0"/>
            </a:br>
            <a:endParaRPr lang="en-US" dirty="0"/>
          </a:p>
        </p:txBody>
      </p:sp>
      <p:sp>
        <p:nvSpPr>
          <p:cNvPr id="3" name="Content Placeholder 2"/>
          <p:cNvSpPr>
            <a:spLocks noGrp="1"/>
          </p:cNvSpPr>
          <p:nvPr>
            <p:ph idx="1"/>
          </p:nvPr>
        </p:nvSpPr>
        <p:spPr/>
        <p:txBody>
          <a:bodyPr/>
          <a:lstStyle/>
          <a:p>
            <a:r>
              <a:rPr lang="en-US" sz="3200" b="1" dirty="0" smtClean="0"/>
              <a:t>Roaming </a:t>
            </a:r>
            <a:r>
              <a:rPr lang="en-US" sz="3200" b="1" dirty="0"/>
              <a:t>in the gardens, orchards or places well planted with flowerbeds etc. gives mental piece to the persons</a:t>
            </a:r>
            <a:r>
              <a:rPr lang="en-US" sz="3200" b="1" dirty="0" smtClean="0"/>
              <a:t>.</a:t>
            </a:r>
          </a:p>
          <a:p>
            <a:r>
              <a:rPr lang="en-US" sz="3200" b="1" dirty="0" smtClean="0"/>
              <a:t> </a:t>
            </a:r>
            <a:r>
              <a:rPr lang="en-US" sz="3200" b="1" dirty="0"/>
              <a:t>One enjoys </a:t>
            </a:r>
            <a:r>
              <a:rPr lang="en-US" sz="3200" b="1" dirty="0">
                <a:solidFill>
                  <a:srgbClr val="FF0000"/>
                </a:solidFill>
              </a:rPr>
              <a:t>fresh air and natural beauty, </a:t>
            </a:r>
            <a:r>
              <a:rPr lang="en-US" sz="3200" b="1" dirty="0"/>
              <a:t>sheds of tension making him fresh.</a:t>
            </a:r>
            <a:endParaRPr lang="en-US" sz="3200" dirty="0"/>
          </a:p>
          <a:p>
            <a:endParaRPr lang="en-US" dirty="0"/>
          </a:p>
        </p:txBody>
      </p:sp>
    </p:spTree>
    <p:extLst>
      <p:ext uri="{BB962C8B-B14F-4D97-AF65-F5344CB8AC3E}">
        <p14:creationId xmlns:p14="http://schemas.microsoft.com/office/powerpoint/2010/main" val="14052061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Medicines</a:t>
            </a:r>
            <a:br>
              <a:rPr lang="en-US" b="1" dirty="0"/>
            </a:br>
            <a:endParaRPr lang="en-US" dirty="0"/>
          </a:p>
        </p:txBody>
      </p:sp>
      <p:sp>
        <p:nvSpPr>
          <p:cNvPr id="3" name="Content Placeholder 2"/>
          <p:cNvSpPr>
            <a:spLocks noGrp="1"/>
          </p:cNvSpPr>
          <p:nvPr>
            <p:ph idx="1"/>
          </p:nvPr>
        </p:nvSpPr>
        <p:spPr>
          <a:xfrm>
            <a:off x="677334" y="1411941"/>
            <a:ext cx="8596668" cy="4629421"/>
          </a:xfrm>
        </p:spPr>
        <p:txBody>
          <a:bodyPr/>
          <a:lstStyle/>
          <a:p>
            <a:pPr lvl="0" fontAlgn="base"/>
            <a:r>
              <a:rPr lang="en-US" sz="2400" b="1" dirty="0" smtClean="0"/>
              <a:t>The </a:t>
            </a:r>
            <a:r>
              <a:rPr lang="en-US" sz="2400" b="1" dirty="0"/>
              <a:t>parts like stem, leaf, flowers, roots and even the fruits of horticulture plants are used to </a:t>
            </a:r>
            <a:r>
              <a:rPr lang="en-US" sz="2400" b="1" dirty="0">
                <a:solidFill>
                  <a:srgbClr val="FF0000"/>
                </a:solidFill>
              </a:rPr>
              <a:t>make drugs, chemicals, insecticides, germicides</a:t>
            </a:r>
            <a:r>
              <a:rPr lang="en-US" sz="2400" b="1" dirty="0"/>
              <a:t> etc. e.g. rose water is used to cure eyes ailments. Similarly saffron is important ingredient of many medicines.</a:t>
            </a:r>
            <a:endParaRPr lang="en-US" sz="2400" dirty="0"/>
          </a:p>
          <a:p>
            <a:pPr lvl="0" fontAlgn="base"/>
            <a:r>
              <a:rPr lang="en-US" sz="2400" b="1" dirty="0">
                <a:solidFill>
                  <a:srgbClr val="FF0000"/>
                </a:solidFill>
              </a:rPr>
              <a:t>Papain</a:t>
            </a:r>
            <a:r>
              <a:rPr lang="en-US" sz="2400" b="1" dirty="0"/>
              <a:t> is a digestive enzyme, citrus fruit like </a:t>
            </a:r>
            <a:r>
              <a:rPr lang="en-US" sz="2400" b="1" dirty="0">
                <a:solidFill>
                  <a:srgbClr val="FF0000"/>
                </a:solidFill>
              </a:rPr>
              <a:t>sweet lime </a:t>
            </a:r>
            <a:r>
              <a:rPr lang="en-US" sz="2400" b="1" dirty="0"/>
              <a:t>is used for liver ailment, </a:t>
            </a:r>
            <a:r>
              <a:rPr lang="en-US" sz="2400" b="1" dirty="0">
                <a:solidFill>
                  <a:srgbClr val="FF0000"/>
                </a:solidFill>
              </a:rPr>
              <a:t>rind of pomegranate </a:t>
            </a:r>
            <a:r>
              <a:rPr lang="en-US" sz="2400" b="1" dirty="0"/>
              <a:t>and pectin from </a:t>
            </a:r>
            <a:r>
              <a:rPr lang="en-US" sz="2400" b="1" dirty="0">
                <a:solidFill>
                  <a:srgbClr val="FF0000"/>
                </a:solidFill>
              </a:rPr>
              <a:t>guava</a:t>
            </a:r>
            <a:r>
              <a:rPr lang="en-US" sz="2400" b="1" dirty="0"/>
              <a:t> used for stomach upset, </a:t>
            </a:r>
            <a:r>
              <a:rPr lang="en-US" sz="2400" b="1" dirty="0" err="1" smtClean="0">
                <a:solidFill>
                  <a:srgbClr val="FF0000"/>
                </a:solidFill>
              </a:rPr>
              <a:t>neem</a:t>
            </a:r>
            <a:r>
              <a:rPr lang="en-US" sz="2400" b="1" dirty="0" smtClean="0">
                <a:solidFill>
                  <a:srgbClr val="FF0000"/>
                </a:solidFill>
              </a:rPr>
              <a:t> </a:t>
            </a:r>
            <a:r>
              <a:rPr lang="en-US" sz="2400" b="1" dirty="0">
                <a:solidFill>
                  <a:srgbClr val="FF0000"/>
                </a:solidFill>
              </a:rPr>
              <a:t>water</a:t>
            </a:r>
            <a:r>
              <a:rPr lang="en-US" sz="2400" b="1" dirty="0"/>
              <a:t> for skin irritation and allergies etc.</a:t>
            </a:r>
            <a:endParaRPr lang="en-US" sz="2400" dirty="0"/>
          </a:p>
          <a:p>
            <a:endParaRPr lang="en-US" dirty="0"/>
          </a:p>
        </p:txBody>
      </p:sp>
    </p:spTree>
    <p:extLst>
      <p:ext uri="{BB962C8B-B14F-4D97-AF65-F5344CB8AC3E}">
        <p14:creationId xmlns:p14="http://schemas.microsoft.com/office/powerpoint/2010/main" val="21156015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Aesthetic value and religious importance </a:t>
            </a:r>
            <a:r>
              <a:rPr lang="en-US" dirty="0"/>
              <a:t/>
            </a:r>
            <a:br>
              <a:rPr lang="en-US" dirty="0"/>
            </a:br>
            <a:endParaRPr lang="en-US" dirty="0"/>
          </a:p>
        </p:txBody>
      </p:sp>
      <p:sp>
        <p:nvSpPr>
          <p:cNvPr id="3" name="Content Placeholder 2"/>
          <p:cNvSpPr>
            <a:spLocks noGrp="1"/>
          </p:cNvSpPr>
          <p:nvPr>
            <p:ph idx="1"/>
          </p:nvPr>
        </p:nvSpPr>
        <p:spPr/>
        <p:txBody>
          <a:bodyPr/>
          <a:lstStyle/>
          <a:p>
            <a:pPr lvl="0" fontAlgn="base"/>
            <a:r>
              <a:rPr lang="en-US" b="1" dirty="0" smtClean="0"/>
              <a:t>Aesthetic </a:t>
            </a:r>
            <a:r>
              <a:rPr lang="en-US" b="1" dirty="0"/>
              <a:t>value and religious importance is the </a:t>
            </a:r>
            <a:r>
              <a:rPr lang="en-US" b="1" dirty="0">
                <a:solidFill>
                  <a:srgbClr val="FF0000"/>
                </a:solidFill>
              </a:rPr>
              <a:t>unique factor </a:t>
            </a:r>
            <a:r>
              <a:rPr lang="en-US" b="1" dirty="0"/>
              <a:t>distinguishing it from agricultural activities. </a:t>
            </a:r>
            <a:endParaRPr lang="en-US" dirty="0"/>
          </a:p>
          <a:p>
            <a:pPr lvl="0" fontAlgn="base"/>
            <a:r>
              <a:rPr lang="en-US" b="1" dirty="0"/>
              <a:t>Mango leaves, wood, banana leaves etc. are used for </a:t>
            </a:r>
            <a:r>
              <a:rPr lang="en-US" b="1" dirty="0">
                <a:solidFill>
                  <a:srgbClr val="FF0000"/>
                </a:solidFill>
              </a:rPr>
              <a:t>religious functions</a:t>
            </a:r>
            <a:r>
              <a:rPr lang="en-US" b="1" dirty="0"/>
              <a:t>. </a:t>
            </a:r>
            <a:endParaRPr lang="en-US" dirty="0"/>
          </a:p>
          <a:p>
            <a:pPr lvl="0" fontAlgn="base"/>
            <a:r>
              <a:rPr lang="en-US" b="1" dirty="0"/>
              <a:t>Similarly the plantation of banana tree in the court yard or </a:t>
            </a:r>
            <a:r>
              <a:rPr lang="en-US" b="1" dirty="0" err="1"/>
              <a:t>tulsi</a:t>
            </a:r>
            <a:r>
              <a:rPr lang="en-US" b="1" dirty="0"/>
              <a:t> plantation is said to bring prosperity as per Hindu religion. </a:t>
            </a:r>
            <a:endParaRPr lang="en-US" dirty="0"/>
          </a:p>
          <a:p>
            <a:pPr lvl="0" fontAlgn="base"/>
            <a:r>
              <a:rPr lang="en-US" b="1" dirty="0"/>
              <a:t>This aspect of horticulture has lead to its universal popularity. </a:t>
            </a:r>
            <a:endParaRPr lang="en-US" dirty="0"/>
          </a:p>
          <a:p>
            <a:pPr lvl="0" fontAlgn="base"/>
            <a:r>
              <a:rPr lang="en-US" b="1" dirty="0"/>
              <a:t>Paradise means garden. The </a:t>
            </a:r>
            <a:r>
              <a:rPr lang="en-US" b="1" dirty="0">
                <a:solidFill>
                  <a:srgbClr val="FF0000"/>
                </a:solidFill>
              </a:rPr>
              <a:t>hanging garden of Babylon </a:t>
            </a:r>
            <a:r>
              <a:rPr lang="en-US" b="1" dirty="0"/>
              <a:t>(one of the 7th wonders of the world) and the </a:t>
            </a:r>
            <a:r>
              <a:rPr lang="en-US" b="1" dirty="0">
                <a:solidFill>
                  <a:srgbClr val="FF0000"/>
                </a:solidFill>
              </a:rPr>
              <a:t>Versailles garden </a:t>
            </a:r>
            <a:r>
              <a:rPr lang="en-US" b="1" dirty="0"/>
              <a:t>of 17th century are unique examples. </a:t>
            </a:r>
            <a:endParaRPr lang="en-US" dirty="0"/>
          </a:p>
          <a:p>
            <a:endParaRPr lang="en-US" dirty="0"/>
          </a:p>
        </p:txBody>
      </p:sp>
    </p:spTree>
    <p:extLst>
      <p:ext uri="{BB962C8B-B14F-4D97-AF65-F5344CB8AC3E}">
        <p14:creationId xmlns:p14="http://schemas.microsoft.com/office/powerpoint/2010/main" val="26878279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LIMITATION / PROBLEMS OF FRUIT </a:t>
            </a:r>
            <a:r>
              <a:rPr lang="en-US" b="1" dirty="0" smtClean="0"/>
              <a:t>PRODUCTION</a:t>
            </a:r>
            <a:r>
              <a:rPr lang="en-US" b="1" dirty="0"/>
              <a:t/>
            </a:r>
            <a:br>
              <a:rPr lang="en-US" b="1" dirty="0"/>
            </a:br>
            <a:endParaRPr lang="en-US" dirty="0"/>
          </a:p>
        </p:txBody>
      </p:sp>
      <p:sp>
        <p:nvSpPr>
          <p:cNvPr id="3" name="Content Placeholder 2"/>
          <p:cNvSpPr>
            <a:spLocks noGrp="1"/>
          </p:cNvSpPr>
          <p:nvPr>
            <p:ph idx="1"/>
          </p:nvPr>
        </p:nvSpPr>
        <p:spPr>
          <a:xfrm>
            <a:off x="529416" y="1421002"/>
            <a:ext cx="8596668" cy="5047033"/>
          </a:xfrm>
        </p:spPr>
        <p:txBody>
          <a:bodyPr>
            <a:normAutofit fontScale="55000" lnSpcReduction="20000"/>
          </a:bodyPr>
          <a:lstStyle/>
          <a:p>
            <a:pPr marL="0" indent="0">
              <a:buNone/>
            </a:pPr>
            <a:endParaRPr lang="en-US" sz="3200" b="1" dirty="0" smtClean="0"/>
          </a:p>
          <a:p>
            <a:r>
              <a:rPr lang="en-US" sz="3200" b="1" dirty="0" smtClean="0"/>
              <a:t>1.	</a:t>
            </a:r>
            <a:r>
              <a:rPr lang="en-US" sz="3800" b="1" dirty="0" smtClean="0"/>
              <a:t>High initial investment :-</a:t>
            </a:r>
            <a:endParaRPr lang="en-US" sz="3800" dirty="0" smtClean="0"/>
          </a:p>
          <a:p>
            <a:pPr lvl="0" fontAlgn="base"/>
            <a:r>
              <a:rPr lang="en-US" sz="3800" b="1" dirty="0" smtClean="0"/>
              <a:t>The initial investment on new orchard is very </a:t>
            </a:r>
            <a:endParaRPr lang="en-US" sz="3800" dirty="0" smtClean="0"/>
          </a:p>
          <a:p>
            <a:r>
              <a:rPr lang="en-US" sz="3800" b="1" dirty="0" smtClean="0"/>
              <a:t>high e. g. cost of land, layout, digging of pit, cost of plants and planting, cost of fertilizers, F.Y.M, insecticides, pesticides etc. </a:t>
            </a:r>
            <a:endParaRPr lang="en-US" sz="3800" dirty="0" smtClean="0"/>
          </a:p>
          <a:p>
            <a:pPr lvl="0" fontAlgn="base"/>
            <a:r>
              <a:rPr lang="en-US" sz="3800" b="1" dirty="0" smtClean="0"/>
              <a:t>In plants requiring special system of pruning </a:t>
            </a:r>
            <a:endParaRPr lang="en-US" sz="3800" dirty="0" smtClean="0"/>
          </a:p>
          <a:p>
            <a:r>
              <a:rPr lang="en-US" sz="3800" b="1" dirty="0" smtClean="0"/>
              <a:t>and training e. g. in Kiwi, Grapes etc. the initial cost further increases because of investment on erecting special training structures.</a:t>
            </a:r>
            <a:endParaRPr lang="en-US" sz="3800" dirty="0" smtClean="0"/>
          </a:p>
          <a:p>
            <a:r>
              <a:rPr lang="en-US" sz="3800" b="1" dirty="0" smtClean="0"/>
              <a:t>Therefore, every person cannot afford to take up fruit production as an enterprise. </a:t>
            </a:r>
            <a:endParaRPr lang="en-US" sz="3800" dirty="0" smtClean="0"/>
          </a:p>
          <a:p>
            <a:r>
              <a:rPr lang="en-US" sz="3800" b="1" dirty="0" smtClean="0"/>
              <a:t>2. Non-availability of quality planting material :-</a:t>
            </a:r>
          </a:p>
          <a:p>
            <a:r>
              <a:rPr lang="en-US" sz="3800" b="1" dirty="0" smtClean="0"/>
              <a:t>Adequate availability of quality plants is </a:t>
            </a:r>
            <a:endParaRPr lang="en-US" sz="3800" dirty="0" smtClean="0"/>
          </a:p>
          <a:p>
            <a:r>
              <a:rPr lang="en-US" sz="3800" b="1" dirty="0" smtClean="0"/>
              <a:t>essential for orchard establishment</a:t>
            </a:r>
            <a:r>
              <a:rPr lang="en-US" sz="3200" b="1" dirty="0" smtClean="0"/>
              <a:t>.</a:t>
            </a:r>
            <a:endParaRPr lang="en-US" sz="3200" dirty="0" smtClean="0"/>
          </a:p>
        </p:txBody>
      </p:sp>
    </p:spTree>
    <p:extLst>
      <p:ext uri="{BB962C8B-B14F-4D97-AF65-F5344CB8AC3E}">
        <p14:creationId xmlns:p14="http://schemas.microsoft.com/office/powerpoint/2010/main" val="20209168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79929"/>
            <a:ext cx="8596668" cy="5261433"/>
          </a:xfrm>
        </p:spPr>
        <p:txBody>
          <a:bodyPr>
            <a:normAutofit/>
          </a:bodyPr>
          <a:lstStyle/>
          <a:p>
            <a:r>
              <a:rPr lang="en-US" b="1" dirty="0"/>
              <a:t>plants can result in disastrous results. No proper legislation is enforced to curb sale of inferior plants through footpath sellers or by private nurseries resulting in the dissemination of the inferior plants to growers in most of the cases.</a:t>
            </a:r>
            <a:endParaRPr lang="en-US" dirty="0"/>
          </a:p>
          <a:p>
            <a:r>
              <a:rPr lang="en-US" b="1" dirty="0"/>
              <a:t>Citrus plants are very often infected with </a:t>
            </a:r>
          </a:p>
          <a:p>
            <a:r>
              <a:rPr lang="en-US" b="1" dirty="0"/>
              <a:t>citrus canker, leaf minor, similarly mango plants with malformation, peach with leaf curl and nematodes etc.</a:t>
            </a:r>
            <a:endParaRPr lang="en-US" dirty="0"/>
          </a:p>
          <a:p>
            <a:r>
              <a:rPr lang="en-US" b="1" dirty="0"/>
              <a:t>3. Long juvenile period :-</a:t>
            </a:r>
          </a:p>
          <a:p>
            <a:r>
              <a:rPr lang="en-US" b="1" dirty="0"/>
              <a:t>Most of the fruit crops have a long juvenile period and thus bear their first crop after a good many years e.g. stone fruits take 4 to 5 years, pecan nuts 10 to 12 years etc. </a:t>
            </a:r>
            <a:endParaRPr lang="en-US" dirty="0"/>
          </a:p>
          <a:p>
            <a:r>
              <a:rPr lang="en-US" b="1" dirty="0"/>
              <a:t>Orchardist, hence, has to bear the cost of maintaining the plants through some other sources for such number of years. </a:t>
            </a:r>
            <a:endParaRPr lang="en-US" dirty="0"/>
          </a:p>
          <a:p>
            <a:r>
              <a:rPr lang="en-US" b="1" dirty="0"/>
              <a:t>Though practice of planting fillers is being adopted for substantiating the income till the main crop comes into bearing.</a:t>
            </a:r>
            <a:endParaRPr lang="en-US" dirty="0"/>
          </a:p>
          <a:p>
            <a:endParaRPr lang="en-US" dirty="0"/>
          </a:p>
        </p:txBody>
      </p:sp>
    </p:spTree>
    <p:extLst>
      <p:ext uri="{BB962C8B-B14F-4D97-AF65-F5344CB8AC3E}">
        <p14:creationId xmlns:p14="http://schemas.microsoft.com/office/powerpoint/2010/main" val="1181436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10988"/>
            <a:ext cx="8596668" cy="5530375"/>
          </a:xfrm>
        </p:spPr>
        <p:txBody>
          <a:bodyPr>
            <a:noAutofit/>
          </a:bodyPr>
          <a:lstStyle/>
          <a:p>
            <a:r>
              <a:rPr lang="en-US" sz="2000" b="1" dirty="0" smtClean="0"/>
              <a:t>4</a:t>
            </a:r>
            <a:r>
              <a:rPr lang="en-US" sz="2000" b="1" dirty="0"/>
              <a:t>. Perishable nature :-</a:t>
            </a:r>
          </a:p>
          <a:p>
            <a:r>
              <a:rPr lang="en-US" sz="2000" b="1" dirty="0"/>
              <a:t>Horticulture plants have high water content, hence, are of perishable nature.</a:t>
            </a:r>
            <a:endParaRPr lang="en-US" sz="2000" dirty="0"/>
          </a:p>
          <a:p>
            <a:r>
              <a:rPr lang="en-US" sz="2000" b="1" dirty="0"/>
              <a:t>The technologies for increasing the shelf life are lacking and more over the facilities for providing the cold store are quite scarce in number. </a:t>
            </a:r>
            <a:endParaRPr lang="en-US" sz="2000" dirty="0"/>
          </a:p>
          <a:p>
            <a:r>
              <a:rPr lang="en-US" sz="2000" b="1" dirty="0"/>
              <a:t>This causes the over flooding of the fruits in market during the peak-harvesting season, resulting in the crash in the prices of the commodity. </a:t>
            </a:r>
            <a:endParaRPr lang="en-US" sz="2000" dirty="0"/>
          </a:p>
          <a:p>
            <a:r>
              <a:rPr lang="en-US" sz="2000" b="1" dirty="0"/>
              <a:t>5. Lack of processing unit :-</a:t>
            </a:r>
          </a:p>
          <a:p>
            <a:r>
              <a:rPr lang="en-US" sz="2000" b="1" dirty="0"/>
              <a:t>Very limited scale processing industries are available in our country.</a:t>
            </a:r>
            <a:endParaRPr lang="en-US" sz="2000" dirty="0"/>
          </a:p>
          <a:p>
            <a:r>
              <a:rPr lang="en-US" sz="2000" b="1" dirty="0"/>
              <a:t>The fruits growing in abundance e.g. mango, banana, citrus, pineapple etc. could </a:t>
            </a:r>
            <a:r>
              <a:rPr lang="en-US" sz="2000" b="1" dirty="0" err="1"/>
              <a:t>othe</a:t>
            </a:r>
            <a:endParaRPr lang="en-US" sz="2000" dirty="0"/>
          </a:p>
        </p:txBody>
      </p:sp>
    </p:spTree>
    <p:extLst>
      <p:ext uri="{BB962C8B-B14F-4D97-AF65-F5344CB8AC3E}">
        <p14:creationId xmlns:p14="http://schemas.microsoft.com/office/powerpoint/2010/main" val="3474760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70647"/>
            <a:ext cx="8596668" cy="5570715"/>
          </a:xfrm>
        </p:spPr>
        <p:txBody>
          <a:bodyPr>
            <a:normAutofit fontScale="92500" lnSpcReduction="10000"/>
          </a:bodyPr>
          <a:lstStyle/>
          <a:p>
            <a:r>
              <a:rPr lang="en-US" sz="1900" b="1" dirty="0"/>
              <a:t>Lack of knowledge in procuring quality </a:t>
            </a:r>
            <a:endParaRPr lang="en-US" sz="1900" dirty="0"/>
          </a:p>
          <a:p>
            <a:r>
              <a:rPr lang="en-US" sz="1900" b="1" dirty="0" err="1"/>
              <a:t>rwise</a:t>
            </a:r>
            <a:r>
              <a:rPr lang="en-US" sz="1900" b="1" dirty="0"/>
              <a:t> give higher returns if processed in different products and exported.</a:t>
            </a:r>
            <a:endParaRPr lang="en-US" sz="1900" dirty="0"/>
          </a:p>
          <a:p>
            <a:r>
              <a:rPr lang="en-US" sz="1900" b="1" dirty="0"/>
              <a:t>6. Lack of proper storage and transportation facilities :-</a:t>
            </a:r>
          </a:p>
          <a:p>
            <a:r>
              <a:rPr lang="en-US" sz="1900" b="1" dirty="0"/>
              <a:t>This results in the loss of 15% in most of the fruit crops. Our country still lacks the fleet of refrigerated railway carriages, which is the most suitable and smooth way of transportation of fruits.</a:t>
            </a:r>
            <a:endParaRPr lang="en-US" sz="1900" dirty="0"/>
          </a:p>
          <a:p>
            <a:r>
              <a:rPr lang="en-US" sz="1900" b="1" dirty="0"/>
              <a:t>7. Faulty marketing system :-</a:t>
            </a:r>
          </a:p>
          <a:p>
            <a:r>
              <a:rPr lang="en-US" sz="1900" b="1" dirty="0"/>
              <a:t>Most of the profits (</a:t>
            </a:r>
            <a:r>
              <a:rPr lang="en-US" sz="1900" b="1" dirty="0" err="1"/>
              <a:t>upto</a:t>
            </a:r>
            <a:r>
              <a:rPr lang="en-US" sz="1900" b="1" dirty="0"/>
              <a:t> 65%) is taken away by middlemen the fruit </a:t>
            </a:r>
            <a:r>
              <a:rPr lang="en-US" sz="1900" b="1" dirty="0" err="1"/>
              <a:t>mandis</a:t>
            </a:r>
            <a:r>
              <a:rPr lang="en-US" sz="1900" b="1" dirty="0"/>
              <a:t> where the grower is basically compelled to sell the fruit.</a:t>
            </a:r>
            <a:endParaRPr lang="en-US" sz="1900" dirty="0"/>
          </a:p>
          <a:p>
            <a:r>
              <a:rPr lang="en-US" sz="1900" b="1" dirty="0"/>
              <a:t>From the grower the fruit passes through </a:t>
            </a:r>
            <a:endParaRPr lang="en-US" sz="1900" dirty="0"/>
          </a:p>
          <a:p>
            <a:r>
              <a:rPr lang="en-US" sz="1900" b="1" dirty="0"/>
              <a:t>the hands of big contractor to small contractor, commission agent, whole </a:t>
            </a:r>
            <a:r>
              <a:rPr lang="en-US" sz="1900" b="1" dirty="0" err="1"/>
              <a:t>saler</a:t>
            </a:r>
            <a:r>
              <a:rPr lang="en-US" sz="1900" b="1" dirty="0"/>
              <a:t>, retailer before reaching the consumer. Thus the grower gets a margin of the  profits only.</a:t>
            </a:r>
            <a:endParaRPr lang="en-US" sz="1900" dirty="0"/>
          </a:p>
          <a:p>
            <a:r>
              <a:rPr lang="en-US" sz="1900" b="1" dirty="0"/>
              <a:t>8. Low purchasing power :-</a:t>
            </a:r>
          </a:p>
          <a:p>
            <a:r>
              <a:rPr lang="en-US" sz="1900" b="1" dirty="0"/>
              <a:t>Irrespective of the low pricing of the fruit </a:t>
            </a:r>
          </a:p>
          <a:p>
            <a:r>
              <a:rPr lang="en-US" sz="1900" b="1" dirty="0"/>
              <a:t>during the glut, it still remains out of reach of the common man who constitute most of our country’s population.</a:t>
            </a:r>
            <a:endParaRPr lang="en-US" sz="1900" dirty="0"/>
          </a:p>
          <a:p>
            <a:endParaRPr lang="en-US" dirty="0"/>
          </a:p>
          <a:p>
            <a:endParaRPr lang="en-US" dirty="0"/>
          </a:p>
        </p:txBody>
      </p:sp>
    </p:spTree>
    <p:extLst>
      <p:ext uri="{BB962C8B-B14F-4D97-AF65-F5344CB8AC3E}">
        <p14:creationId xmlns:p14="http://schemas.microsoft.com/office/powerpoint/2010/main" val="6190684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28600"/>
            <a:ext cx="8596668" cy="497541"/>
          </a:xfrm>
        </p:spPr>
        <p:txBody>
          <a:bodyPr>
            <a:normAutofit fontScale="90000"/>
          </a:bodyPr>
          <a:lstStyle/>
          <a:p>
            <a:pPr lvl="0" defTabSz="914400" eaLnBrk="0" fontAlgn="base" hangingPunct="0">
              <a:spcAft>
                <a:spcPct val="0"/>
              </a:spcAft>
            </a:pPr>
            <a:r>
              <a:rPr lang="en-US" b="1" dirty="0">
                <a:solidFill>
                  <a:srgbClr val="FF0000"/>
                </a:solidFill>
                <a:latin typeface="Arial" panose="020B0604020202020204" pitchFamily="34" charset="0"/>
                <a:ea typeface="Times New Roman" panose="02020603050405020304" pitchFamily="18" charset="0"/>
              </a:rPr>
              <a:t>Export of fruits and fruit products </a:t>
            </a:r>
            <a:br>
              <a:rPr lang="en-US" b="1" dirty="0">
                <a:solidFill>
                  <a:srgbClr val="FF0000"/>
                </a:solidFill>
                <a:latin typeface="Arial" panose="020B0604020202020204" pitchFamily="34" charset="0"/>
                <a:ea typeface="Times New Roman" panose="02020603050405020304" pitchFamily="18" charset="0"/>
              </a:rPr>
            </a:br>
            <a:r>
              <a:rPr lang="en-US" sz="1600" dirty="0">
                <a:solidFill>
                  <a:schemeClr val="tx1"/>
                </a:solidFill>
                <a:latin typeface="Arial" panose="020B0604020202020204" pitchFamily="34" charset="0"/>
              </a:rPr>
              <a:t/>
            </a:r>
            <a:br>
              <a:rPr lang="en-US" sz="1600" dirty="0">
                <a:solidFill>
                  <a:schemeClr val="tx1"/>
                </a:solidFill>
                <a:latin typeface="Arial" panose="020B0604020202020204" pitchFamily="34" charset="0"/>
              </a:rPr>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1288831"/>
              </p:ext>
            </p:extLst>
          </p:nvPr>
        </p:nvGraphicFramePr>
        <p:xfrm>
          <a:off x="737214" y="726142"/>
          <a:ext cx="9724598" cy="5849472"/>
        </p:xfrm>
        <a:graphic>
          <a:graphicData uri="http://schemas.openxmlformats.org/drawingml/2006/table">
            <a:tbl>
              <a:tblPr firstRow="1" firstCol="1" bandRow="1">
                <a:tableStyleId>{5C22544A-7EE6-4342-B048-85BDC9FD1C3A}</a:tableStyleId>
              </a:tblPr>
              <a:tblGrid>
                <a:gridCol w="2668095"/>
                <a:gridCol w="7056503"/>
              </a:tblGrid>
              <a:tr h="391192">
                <a:tc>
                  <a:txBody>
                    <a:bodyPr/>
                    <a:lstStyle/>
                    <a:p>
                      <a:pPr marL="0" marR="0">
                        <a:lnSpc>
                          <a:spcPct val="115000"/>
                        </a:lnSpc>
                        <a:spcBef>
                          <a:spcPts val="0"/>
                        </a:spcBef>
                        <a:spcAft>
                          <a:spcPts val="0"/>
                        </a:spcAft>
                      </a:pPr>
                      <a:r>
                        <a:rPr lang="en-US" sz="1800" dirty="0">
                          <a:effectLst/>
                        </a:rPr>
                        <a:t>Apple</a:t>
                      </a:r>
                      <a:endPar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3050" marR="50353" marT="41158" marB="0"/>
                </a:tc>
                <a:tc>
                  <a:txBody>
                    <a:bodyPr/>
                    <a:lstStyle/>
                    <a:p>
                      <a:pPr marL="635" marR="0">
                        <a:lnSpc>
                          <a:spcPct val="115000"/>
                        </a:lnSpc>
                        <a:spcBef>
                          <a:spcPts val="0"/>
                        </a:spcBef>
                        <a:spcAft>
                          <a:spcPts val="0"/>
                        </a:spcAft>
                      </a:pPr>
                      <a:r>
                        <a:rPr lang="en-US" sz="1800" dirty="0">
                          <a:effectLst/>
                        </a:rPr>
                        <a:t>Bangladesh, Sri Lanka, Saudi Arabia</a:t>
                      </a:r>
                      <a:endPar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3050" marR="50353" marT="41158" marB="0"/>
                </a:tc>
              </a:tr>
              <a:tr h="392478">
                <a:tc>
                  <a:txBody>
                    <a:bodyPr/>
                    <a:lstStyle/>
                    <a:p>
                      <a:pPr marL="0" marR="0">
                        <a:lnSpc>
                          <a:spcPct val="115000"/>
                        </a:lnSpc>
                        <a:spcBef>
                          <a:spcPts val="0"/>
                        </a:spcBef>
                        <a:spcAft>
                          <a:spcPts val="0"/>
                        </a:spcAft>
                      </a:pPr>
                      <a:r>
                        <a:rPr lang="en-US" sz="1800">
                          <a:effectLst/>
                        </a:rPr>
                        <a:t>Banana</a:t>
                      </a:r>
                      <a:endParaRPr lang="en-US" sz="14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3050" marR="50353" marT="41158" marB="0"/>
                </a:tc>
                <a:tc>
                  <a:txBody>
                    <a:bodyPr/>
                    <a:lstStyle/>
                    <a:p>
                      <a:pPr marL="635" marR="0">
                        <a:lnSpc>
                          <a:spcPct val="115000"/>
                        </a:lnSpc>
                        <a:spcBef>
                          <a:spcPts val="0"/>
                        </a:spcBef>
                        <a:spcAft>
                          <a:spcPts val="0"/>
                        </a:spcAft>
                      </a:pPr>
                      <a:r>
                        <a:rPr lang="en-US" sz="1800">
                          <a:effectLst/>
                        </a:rPr>
                        <a:t>Nepal, Netherlands, Qatar, Russia, Saudi Arabia, Bahrain</a:t>
                      </a:r>
                      <a:endParaRPr lang="en-US" sz="14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3050" marR="50353" marT="41158" marB="0"/>
                </a:tc>
              </a:tr>
              <a:tr h="703497">
                <a:tc>
                  <a:txBody>
                    <a:bodyPr/>
                    <a:lstStyle/>
                    <a:p>
                      <a:pPr marL="0" marR="0">
                        <a:lnSpc>
                          <a:spcPct val="115000"/>
                        </a:lnSpc>
                        <a:spcBef>
                          <a:spcPts val="0"/>
                        </a:spcBef>
                        <a:spcAft>
                          <a:spcPts val="0"/>
                        </a:spcAft>
                      </a:pPr>
                      <a:r>
                        <a:rPr lang="en-US" sz="1800">
                          <a:effectLst/>
                        </a:rPr>
                        <a:t>Grapes</a:t>
                      </a:r>
                      <a:endParaRPr lang="en-US" sz="14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3050" marR="50353" marT="41158" marB="0"/>
                </a:tc>
                <a:tc>
                  <a:txBody>
                    <a:bodyPr/>
                    <a:lstStyle/>
                    <a:p>
                      <a:pPr marL="344805" marR="0" indent="-344170">
                        <a:lnSpc>
                          <a:spcPct val="115000"/>
                        </a:lnSpc>
                        <a:spcBef>
                          <a:spcPts val="0"/>
                        </a:spcBef>
                        <a:spcAft>
                          <a:spcPts val="0"/>
                        </a:spcAft>
                      </a:pPr>
                      <a:r>
                        <a:rPr lang="en-US" sz="1800">
                          <a:effectLst/>
                        </a:rPr>
                        <a:t>Bangladesh, Saudi Arabia, Bahrain, U.A.E, Kuwait, Oman, European     countries</a:t>
                      </a:r>
                      <a:endParaRPr lang="en-US" sz="14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3050" marR="50353" marT="41158" marB="0"/>
                </a:tc>
              </a:tr>
              <a:tr h="653059">
                <a:tc>
                  <a:txBody>
                    <a:bodyPr/>
                    <a:lstStyle/>
                    <a:p>
                      <a:pPr marL="0" marR="0">
                        <a:lnSpc>
                          <a:spcPct val="115000"/>
                        </a:lnSpc>
                        <a:spcBef>
                          <a:spcPts val="0"/>
                        </a:spcBef>
                        <a:spcAft>
                          <a:spcPts val="0"/>
                        </a:spcAft>
                      </a:pPr>
                      <a:r>
                        <a:rPr lang="en-US" sz="1800">
                          <a:effectLst/>
                        </a:rPr>
                        <a:t>Guava and Litchi</a:t>
                      </a:r>
                      <a:endParaRPr lang="en-US" sz="14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3050" marR="50353" marT="41158" marB="0"/>
                </a:tc>
                <a:tc>
                  <a:txBody>
                    <a:bodyPr/>
                    <a:lstStyle/>
                    <a:p>
                      <a:pPr marL="635" marR="0">
                        <a:lnSpc>
                          <a:spcPct val="115000"/>
                        </a:lnSpc>
                        <a:spcBef>
                          <a:spcPts val="0"/>
                        </a:spcBef>
                        <a:spcAft>
                          <a:spcPts val="0"/>
                        </a:spcAft>
                      </a:pPr>
                      <a:r>
                        <a:rPr lang="en-US" sz="1800">
                          <a:effectLst/>
                        </a:rPr>
                        <a:t>Netherlands, Russia, Saudi Arabia, U.A.E, Lebanon, Yemen, Canada</a:t>
                      </a:r>
                      <a:endParaRPr lang="en-US" sz="14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3050" marR="50353" marT="41158" marB="0"/>
                </a:tc>
              </a:tr>
              <a:tr h="653059">
                <a:tc>
                  <a:txBody>
                    <a:bodyPr/>
                    <a:lstStyle/>
                    <a:p>
                      <a:pPr marL="0" marR="0">
                        <a:lnSpc>
                          <a:spcPct val="115000"/>
                        </a:lnSpc>
                        <a:spcBef>
                          <a:spcPts val="0"/>
                        </a:spcBef>
                        <a:spcAft>
                          <a:spcPts val="0"/>
                        </a:spcAft>
                      </a:pPr>
                      <a:r>
                        <a:rPr lang="en-US" sz="1800">
                          <a:effectLst/>
                        </a:rPr>
                        <a:t>Mango–dried slices</a:t>
                      </a:r>
                      <a:endParaRPr lang="en-US" sz="14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3050" marR="50353" marT="41158" marB="0"/>
                </a:tc>
                <a:tc>
                  <a:txBody>
                    <a:bodyPr/>
                    <a:lstStyle/>
                    <a:p>
                      <a:pPr marL="635" marR="0">
                        <a:lnSpc>
                          <a:spcPct val="115000"/>
                        </a:lnSpc>
                        <a:spcBef>
                          <a:spcPts val="0"/>
                        </a:spcBef>
                        <a:spcAft>
                          <a:spcPts val="0"/>
                        </a:spcAft>
                      </a:pPr>
                      <a:r>
                        <a:rPr lang="en-US" sz="1800" dirty="0">
                          <a:effectLst/>
                        </a:rPr>
                        <a:t>U.K, Hong Kong, Bangladesh, Kuwait, Canada</a:t>
                      </a:r>
                      <a:endPar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3050" marR="50353" marT="41158" marB="0"/>
                </a:tc>
              </a:tr>
              <a:tr h="794609">
                <a:tc>
                  <a:txBody>
                    <a:bodyPr/>
                    <a:lstStyle/>
                    <a:p>
                      <a:pPr marL="0" marR="0">
                        <a:lnSpc>
                          <a:spcPct val="115000"/>
                        </a:lnSpc>
                        <a:spcBef>
                          <a:spcPts val="0"/>
                        </a:spcBef>
                        <a:spcAft>
                          <a:spcPts val="0"/>
                        </a:spcAft>
                      </a:pPr>
                      <a:r>
                        <a:rPr lang="en-US" sz="1800">
                          <a:effectLst/>
                        </a:rPr>
                        <a:t>Mango – puree and paste</a:t>
                      </a:r>
                      <a:endParaRPr lang="en-US" sz="14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3050" marR="50353" marT="41158" marB="0"/>
                </a:tc>
                <a:tc>
                  <a:txBody>
                    <a:bodyPr/>
                    <a:lstStyle/>
                    <a:p>
                      <a:pPr marL="635" marR="0">
                        <a:lnSpc>
                          <a:spcPct val="115000"/>
                        </a:lnSpc>
                        <a:spcBef>
                          <a:spcPts val="0"/>
                        </a:spcBef>
                        <a:spcAft>
                          <a:spcPts val="0"/>
                        </a:spcAft>
                      </a:pPr>
                      <a:r>
                        <a:rPr lang="en-US" sz="1800">
                          <a:effectLst/>
                        </a:rPr>
                        <a:t>Saudi Arabia, Russia, Netherlands , and Nigeria</a:t>
                      </a:r>
                      <a:endParaRPr lang="en-US" sz="14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3050" marR="50353" marT="41158" marB="0"/>
                </a:tc>
              </a:tr>
              <a:tr h="562982">
                <a:tc>
                  <a:txBody>
                    <a:bodyPr/>
                    <a:lstStyle/>
                    <a:p>
                      <a:pPr marL="0" marR="0">
                        <a:lnSpc>
                          <a:spcPct val="115000"/>
                        </a:lnSpc>
                        <a:spcBef>
                          <a:spcPts val="0"/>
                        </a:spcBef>
                        <a:spcAft>
                          <a:spcPts val="0"/>
                        </a:spcAft>
                      </a:pPr>
                      <a:r>
                        <a:rPr lang="en-US" sz="1800">
                          <a:effectLst/>
                        </a:rPr>
                        <a:t>Mango –juice</a:t>
                      </a:r>
                      <a:endParaRPr lang="en-US" sz="14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3050" marR="50353" marT="41158" marB="0"/>
                </a:tc>
                <a:tc>
                  <a:txBody>
                    <a:bodyPr/>
                    <a:lstStyle/>
                    <a:p>
                      <a:pPr marL="635" marR="0">
                        <a:lnSpc>
                          <a:spcPct val="115000"/>
                        </a:lnSpc>
                        <a:spcBef>
                          <a:spcPts val="0"/>
                        </a:spcBef>
                        <a:spcAft>
                          <a:spcPts val="0"/>
                        </a:spcAft>
                      </a:pPr>
                      <a:r>
                        <a:rPr lang="en-US" sz="1800">
                          <a:effectLst/>
                        </a:rPr>
                        <a:t>U.K, Russia, Yemen, Ethiopia, U.S.A, U.A.E</a:t>
                      </a:r>
                      <a:endParaRPr lang="en-US" sz="14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3050" marR="50353" marT="41158" marB="0"/>
                </a:tc>
              </a:tr>
              <a:tr h="653059">
                <a:tc>
                  <a:txBody>
                    <a:bodyPr/>
                    <a:lstStyle/>
                    <a:p>
                      <a:pPr marL="0" marR="0">
                        <a:lnSpc>
                          <a:spcPct val="115000"/>
                        </a:lnSpc>
                        <a:spcBef>
                          <a:spcPts val="0"/>
                        </a:spcBef>
                        <a:spcAft>
                          <a:spcPts val="0"/>
                        </a:spcAft>
                      </a:pPr>
                      <a:r>
                        <a:rPr lang="en-US" sz="1800">
                          <a:effectLst/>
                        </a:rPr>
                        <a:t>Mango –slices in brine</a:t>
                      </a:r>
                      <a:endParaRPr lang="en-US" sz="14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3050" marR="50353" marT="41158" marB="0"/>
                </a:tc>
                <a:tc>
                  <a:txBody>
                    <a:bodyPr/>
                    <a:lstStyle/>
                    <a:p>
                      <a:pPr marL="635" marR="0">
                        <a:lnSpc>
                          <a:spcPct val="115000"/>
                        </a:lnSpc>
                        <a:spcBef>
                          <a:spcPts val="0"/>
                        </a:spcBef>
                        <a:spcAft>
                          <a:spcPts val="0"/>
                        </a:spcAft>
                      </a:pPr>
                      <a:r>
                        <a:rPr lang="en-US" sz="1800">
                          <a:effectLst/>
                        </a:rPr>
                        <a:t>U.K, U.S.A, Iraq, and Russia</a:t>
                      </a:r>
                      <a:endParaRPr lang="en-US" sz="14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3050" marR="50353" marT="41158" marB="0"/>
                </a:tc>
              </a:tr>
              <a:tr h="653059">
                <a:tc>
                  <a:txBody>
                    <a:bodyPr/>
                    <a:lstStyle/>
                    <a:p>
                      <a:pPr marL="0" marR="0">
                        <a:lnSpc>
                          <a:spcPct val="115000"/>
                        </a:lnSpc>
                        <a:spcBef>
                          <a:spcPts val="0"/>
                        </a:spcBef>
                        <a:spcAft>
                          <a:spcPts val="0"/>
                        </a:spcAft>
                      </a:pPr>
                      <a:r>
                        <a:rPr lang="en-US" sz="1800">
                          <a:effectLst/>
                        </a:rPr>
                        <a:t>Mango –squash</a:t>
                      </a:r>
                      <a:endParaRPr lang="en-US" sz="14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3050" marR="50353" marT="41158" marB="0"/>
                </a:tc>
                <a:tc>
                  <a:txBody>
                    <a:bodyPr/>
                    <a:lstStyle/>
                    <a:p>
                      <a:pPr marL="635" marR="0">
                        <a:lnSpc>
                          <a:spcPct val="115000"/>
                        </a:lnSpc>
                        <a:spcBef>
                          <a:spcPts val="0"/>
                        </a:spcBef>
                        <a:spcAft>
                          <a:spcPts val="0"/>
                        </a:spcAft>
                      </a:pPr>
                      <a:r>
                        <a:rPr lang="en-US" sz="1800">
                          <a:effectLst/>
                        </a:rPr>
                        <a:t>U.S.A and Canada</a:t>
                      </a:r>
                      <a:endParaRPr lang="en-US" sz="14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3050" marR="50353" marT="41158" marB="0"/>
                </a:tc>
              </a:tr>
              <a:tr h="392478">
                <a:tc>
                  <a:txBody>
                    <a:bodyPr/>
                    <a:lstStyle/>
                    <a:p>
                      <a:pPr marL="0" marR="0">
                        <a:lnSpc>
                          <a:spcPct val="115000"/>
                        </a:lnSpc>
                        <a:spcBef>
                          <a:spcPts val="0"/>
                        </a:spcBef>
                        <a:spcAft>
                          <a:spcPts val="0"/>
                        </a:spcAft>
                      </a:pPr>
                      <a:r>
                        <a:rPr lang="en-US" sz="1800">
                          <a:effectLst/>
                        </a:rPr>
                        <a:t>Pineapple</a:t>
                      </a:r>
                      <a:endParaRPr lang="en-US" sz="14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3050" marR="50353" marT="41158" marB="0"/>
                </a:tc>
                <a:tc>
                  <a:txBody>
                    <a:bodyPr/>
                    <a:lstStyle/>
                    <a:p>
                      <a:pPr marL="635" marR="0">
                        <a:lnSpc>
                          <a:spcPct val="115000"/>
                        </a:lnSpc>
                        <a:spcBef>
                          <a:spcPts val="0"/>
                        </a:spcBef>
                        <a:spcAft>
                          <a:spcPts val="0"/>
                        </a:spcAft>
                      </a:pPr>
                      <a:r>
                        <a:rPr lang="en-US" sz="1800" dirty="0">
                          <a:effectLst/>
                        </a:rPr>
                        <a:t>Nepal, Saudi Arabia, U.A.E, Kuwait and European countries</a:t>
                      </a:r>
                      <a:endPar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3050" marR="50353" marT="41158" marB="0"/>
                </a:tc>
              </a:tr>
            </a:tbl>
          </a:graphicData>
        </a:graphic>
      </p:graphicFrame>
    </p:spTree>
    <p:extLst>
      <p:ext uri="{BB962C8B-B14F-4D97-AF65-F5344CB8AC3E}">
        <p14:creationId xmlns:p14="http://schemas.microsoft.com/office/powerpoint/2010/main" val="850689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1143000" y="3523129"/>
            <a:ext cx="11049000" cy="2756647"/>
          </a:xfrm>
        </p:spPr>
        <p:txBody>
          <a:bodyPr>
            <a:normAutofit lnSpcReduction="10000"/>
          </a:bodyPr>
          <a:lstStyle/>
          <a:p>
            <a:pPr marL="0" indent="0">
              <a:buNone/>
            </a:pPr>
            <a:r>
              <a:rPr lang="en-US" sz="4800" dirty="0"/>
              <a:t>The cultivation, processing, and sale of fruits, nuts, vegetables, and ornamental plants as well as many additional services"</a:t>
            </a:r>
            <a:endParaRPr lang="en-US" sz="3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0918" y="668150"/>
            <a:ext cx="9278470" cy="2612931"/>
          </a:xfrm>
          <a:prstGeom prst="rect">
            <a:avLst/>
          </a:prstGeom>
        </p:spPr>
      </p:pic>
    </p:spTree>
    <p:extLst>
      <p:ext uri="{BB962C8B-B14F-4D97-AF65-F5344CB8AC3E}">
        <p14:creationId xmlns:p14="http://schemas.microsoft.com/office/powerpoint/2010/main" val="9382503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160588"/>
            <a:ext cx="8596313" cy="3881437"/>
          </a:xfrm>
          <a:ln>
            <a:noFill/>
          </a:ln>
          <a:effectLst>
            <a:outerShdw blurRad="44450" dist="27940" dir="5400000" algn="ctr">
              <a:srgbClr val="000000">
                <a:alpha val="32000"/>
              </a:srgbClr>
            </a:outerShdw>
          </a:effectLst>
          <a:scene3d>
            <a:camera prst="perspectiveRelaxedModerately"/>
            <a:lightRig rig="balanced" dir="t">
              <a:rot lat="0" lon="0" rev="8700000"/>
            </a:lightRig>
          </a:scene3d>
          <a:sp3d>
            <a:bevelT w="190500" h="38100"/>
          </a:sp3d>
        </p:spPr>
        <p:txBody>
          <a:bodyPr>
            <a:normAutofit/>
          </a:bodyPr>
          <a:lstStyle/>
          <a:p>
            <a:pPr marL="0" indent="0" algn="ctr">
              <a:buNone/>
            </a:pPr>
            <a:endParaRPr lang="en-US" sz="4800" dirty="0" smtClean="0">
              <a:latin typeface="Algerian" panose="04020705040A02060702" pitchFamily="82" charset="0"/>
            </a:endParaRPr>
          </a:p>
          <a:p>
            <a:pPr marL="0" indent="0" algn="ctr">
              <a:buNone/>
            </a:pPr>
            <a:r>
              <a:rPr lang="en-US" sz="4800" dirty="0" smtClean="0">
                <a:latin typeface="Algerian" panose="04020705040A02060702" pitchFamily="82" charset="0"/>
              </a:rPr>
              <a:t>			</a:t>
            </a:r>
            <a:r>
              <a:rPr lang="en-US" sz="8800" dirty="0" smtClean="0">
                <a:solidFill>
                  <a:srgbClr val="FFC000"/>
                </a:solidFill>
                <a:latin typeface="Algerian" panose="04020705040A02060702" pitchFamily="82" charset="0"/>
              </a:rPr>
              <a:t>Thank you</a:t>
            </a:r>
            <a:endParaRPr lang="en-US" sz="4800" dirty="0">
              <a:solidFill>
                <a:srgbClr val="FFC000"/>
              </a:solidFill>
              <a:latin typeface="Algerian" panose="04020705040A02060702" pitchFamily="82" charset="0"/>
            </a:endParaRPr>
          </a:p>
        </p:txBody>
      </p:sp>
    </p:spTree>
    <p:extLst>
      <p:ext uri="{BB962C8B-B14F-4D97-AF65-F5344CB8AC3E}">
        <p14:creationId xmlns:p14="http://schemas.microsoft.com/office/powerpoint/2010/main" val="4099499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78225"/>
            <a:ext cx="8596668" cy="5463138"/>
          </a:xfrm>
        </p:spPr>
        <p:txBody>
          <a:bodyPr>
            <a:normAutofit fontScale="92500" lnSpcReduction="20000"/>
          </a:bodyPr>
          <a:lstStyle/>
          <a:p>
            <a:pPr lvl="0" fontAlgn="base"/>
            <a:r>
              <a:rPr lang="en-US" sz="3600" dirty="0"/>
              <a:t>In English language the word </a:t>
            </a:r>
            <a:r>
              <a:rPr lang="en-US" sz="3600" dirty="0" smtClean="0">
                <a:solidFill>
                  <a:srgbClr val="FF0000"/>
                </a:solidFill>
              </a:rPr>
              <a:t>HORTICULTURE</a:t>
            </a:r>
            <a:r>
              <a:rPr lang="en-US" sz="3600" dirty="0" smtClean="0"/>
              <a:t> </a:t>
            </a:r>
            <a:r>
              <a:rPr lang="en-US" sz="3600" dirty="0"/>
              <a:t>-used for the first time in </a:t>
            </a:r>
            <a:r>
              <a:rPr lang="en-US" sz="3600" dirty="0">
                <a:solidFill>
                  <a:srgbClr val="FF0000"/>
                </a:solidFill>
              </a:rPr>
              <a:t>1678</a:t>
            </a:r>
            <a:r>
              <a:rPr lang="en-US" sz="3600" dirty="0"/>
              <a:t> in a book entitled </a:t>
            </a:r>
            <a:r>
              <a:rPr lang="en-US" sz="3600" dirty="0">
                <a:solidFill>
                  <a:srgbClr val="FF0000"/>
                </a:solidFill>
              </a:rPr>
              <a:t>“New World of Words”</a:t>
            </a:r>
            <a:r>
              <a:rPr lang="en-US" sz="3600" dirty="0"/>
              <a:t> by Phillips</a:t>
            </a:r>
          </a:p>
          <a:p>
            <a:pPr lvl="0" fontAlgn="base"/>
            <a:r>
              <a:rPr lang="en-US" sz="3600" dirty="0"/>
              <a:t>Garden -a broad term. </a:t>
            </a:r>
            <a:r>
              <a:rPr lang="en-US" sz="3600" dirty="0" smtClean="0"/>
              <a:t>Garden </a:t>
            </a:r>
            <a:r>
              <a:rPr lang="en-US" sz="3600" dirty="0"/>
              <a:t>- originated from the </a:t>
            </a:r>
            <a:r>
              <a:rPr lang="en-US" sz="3600" dirty="0" err="1"/>
              <a:t>latin</a:t>
            </a:r>
            <a:r>
              <a:rPr lang="en-US" sz="3600" dirty="0"/>
              <a:t> term </a:t>
            </a:r>
            <a:r>
              <a:rPr lang="en-US" sz="3600" i="1" dirty="0" err="1">
                <a:solidFill>
                  <a:srgbClr val="92D050"/>
                </a:solidFill>
              </a:rPr>
              <a:t>Gyrdan</a:t>
            </a:r>
            <a:r>
              <a:rPr lang="en-US" sz="3600" i="1" dirty="0"/>
              <a:t> </a:t>
            </a:r>
            <a:r>
              <a:rPr lang="en-US" sz="3600" dirty="0"/>
              <a:t>meaning </a:t>
            </a:r>
            <a:r>
              <a:rPr lang="en-US" sz="3600" dirty="0" smtClean="0"/>
              <a:t>to </a:t>
            </a:r>
            <a:r>
              <a:rPr lang="en-US" sz="3600" dirty="0" smtClean="0">
                <a:solidFill>
                  <a:srgbClr val="92D050"/>
                </a:solidFill>
              </a:rPr>
              <a:t>enclose.  </a:t>
            </a:r>
            <a:endParaRPr lang="en-US" sz="3600" dirty="0">
              <a:solidFill>
                <a:srgbClr val="92D050"/>
              </a:solidFill>
            </a:endParaRPr>
          </a:p>
          <a:p>
            <a:r>
              <a:rPr lang="en-US" sz="3600" dirty="0" smtClean="0"/>
              <a:t>When </a:t>
            </a:r>
            <a:r>
              <a:rPr lang="en-US" sz="3600" dirty="0"/>
              <a:t>fruits are grown in a definite area then that part is called as an </a:t>
            </a:r>
            <a:r>
              <a:rPr lang="en-US" sz="3600" dirty="0">
                <a:solidFill>
                  <a:schemeClr val="accent2">
                    <a:lumMod val="75000"/>
                  </a:schemeClr>
                </a:solidFill>
              </a:rPr>
              <a:t>Orchard</a:t>
            </a:r>
            <a:r>
              <a:rPr lang="en-US" sz="3600" dirty="0"/>
              <a:t>. </a:t>
            </a:r>
          </a:p>
          <a:p>
            <a:pPr lvl="0" fontAlgn="base"/>
            <a:r>
              <a:rPr lang="en-US" sz="3600" dirty="0"/>
              <a:t>Hence, </a:t>
            </a:r>
            <a:r>
              <a:rPr lang="en-US" sz="3600" dirty="0">
                <a:solidFill>
                  <a:schemeClr val="accent4"/>
                </a:solidFill>
              </a:rPr>
              <a:t>horticulture</a:t>
            </a:r>
            <a:r>
              <a:rPr lang="en-US" sz="3600" dirty="0"/>
              <a:t> is that branch of Agriculture which concerns with the garden crops.</a:t>
            </a:r>
          </a:p>
          <a:p>
            <a:pPr marL="0" indent="0">
              <a:buNone/>
            </a:pPr>
            <a:endParaRPr lang="en-US" sz="3600" dirty="0"/>
          </a:p>
        </p:txBody>
      </p:sp>
    </p:spTree>
    <p:extLst>
      <p:ext uri="{BB962C8B-B14F-4D97-AF65-F5344CB8AC3E}">
        <p14:creationId xmlns:p14="http://schemas.microsoft.com/office/powerpoint/2010/main" val="885186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Origins of Horticultural Science</a:t>
            </a:r>
            <a:br>
              <a:rPr lang="en-US" b="1" dirty="0"/>
            </a:br>
            <a:endParaRPr lang="en-US" dirty="0"/>
          </a:p>
        </p:txBody>
      </p:sp>
      <p:sp>
        <p:nvSpPr>
          <p:cNvPr id="3" name="Content Placeholder 2"/>
          <p:cNvSpPr>
            <a:spLocks noGrp="1"/>
          </p:cNvSpPr>
          <p:nvPr>
            <p:ph idx="1"/>
          </p:nvPr>
        </p:nvSpPr>
        <p:spPr>
          <a:xfrm>
            <a:off x="677334" y="1304365"/>
            <a:ext cx="8596668" cy="5325035"/>
          </a:xfrm>
        </p:spPr>
        <p:txBody>
          <a:bodyPr>
            <a:normAutofit/>
          </a:bodyPr>
          <a:lstStyle/>
          <a:p>
            <a:pPr lvl="0" fontAlgn="base"/>
            <a:r>
              <a:rPr lang="en-US" sz="3200" dirty="0" smtClean="0"/>
              <a:t>The </a:t>
            </a:r>
            <a:r>
              <a:rPr lang="en-US" sz="3200" dirty="0"/>
              <a:t>origin of horticultural science derives from a coming together of three events: </a:t>
            </a:r>
            <a:endParaRPr lang="en-US" sz="1200" dirty="0"/>
          </a:p>
          <a:p>
            <a:r>
              <a:rPr lang="en-US" sz="3200" dirty="0"/>
              <a:t>-the formation of scientific societies in the 17th century,</a:t>
            </a:r>
            <a:endParaRPr lang="en-US" sz="1200" dirty="0"/>
          </a:p>
          <a:p>
            <a:pPr lvl="1" fontAlgn="base"/>
            <a:r>
              <a:rPr lang="en-US" sz="2800" dirty="0"/>
              <a:t>the creation of agricultural and horticultural societies in the 18th century, and </a:t>
            </a:r>
            <a:endParaRPr lang="en-US" sz="1100" dirty="0"/>
          </a:p>
          <a:p>
            <a:pPr lvl="1" fontAlgn="base"/>
            <a:r>
              <a:rPr lang="en-US" sz="2800" dirty="0"/>
              <a:t>the establishment of state-supported agricultural research in the 19th century in different countries. </a:t>
            </a:r>
            <a:endParaRPr lang="en-US" sz="1100" dirty="0"/>
          </a:p>
          <a:p>
            <a:endParaRPr lang="en-US" dirty="0"/>
          </a:p>
        </p:txBody>
      </p:sp>
    </p:spTree>
    <p:extLst>
      <p:ext uri="{BB962C8B-B14F-4D97-AF65-F5344CB8AC3E}">
        <p14:creationId xmlns:p14="http://schemas.microsoft.com/office/powerpoint/2010/main" val="3988225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102659"/>
            <a:ext cx="8596668" cy="4938703"/>
          </a:xfrm>
        </p:spPr>
        <p:txBody>
          <a:bodyPr/>
          <a:lstStyle/>
          <a:p>
            <a:pPr lvl="0" fontAlgn="base"/>
            <a:r>
              <a:rPr lang="en-US" sz="2800" dirty="0"/>
              <a:t>In England Two seminal horticultural societies involved: </a:t>
            </a:r>
            <a:endParaRPr lang="en-US" sz="1100" dirty="0"/>
          </a:p>
          <a:p>
            <a:r>
              <a:rPr lang="en-US" sz="2800" b="1" dirty="0" smtClean="0"/>
              <a:t>The </a:t>
            </a:r>
            <a:r>
              <a:rPr lang="en-US" sz="2800" b="1" dirty="0"/>
              <a:t>Horticultural Society of London </a:t>
            </a:r>
            <a:r>
              <a:rPr lang="en-US" sz="2800" dirty="0"/>
              <a:t>(later the </a:t>
            </a:r>
            <a:endParaRPr lang="en-US" sz="1100" dirty="0"/>
          </a:p>
          <a:p>
            <a:r>
              <a:rPr lang="en-US" sz="2800" b="1" dirty="0"/>
              <a:t>Royal Horticulture Society</a:t>
            </a:r>
            <a:r>
              <a:rPr lang="en-US" sz="2800" dirty="0"/>
              <a:t>) founded in 1804 and </a:t>
            </a:r>
            <a:endParaRPr lang="en-US" sz="1100" dirty="0"/>
          </a:p>
          <a:p>
            <a:r>
              <a:rPr lang="en-US" sz="2800" dirty="0" smtClean="0"/>
              <a:t>The </a:t>
            </a:r>
            <a:r>
              <a:rPr lang="en-US" sz="2800" b="1" dirty="0"/>
              <a:t>Society for Horticultural Science </a:t>
            </a:r>
            <a:r>
              <a:rPr lang="en-US" sz="2800" dirty="0"/>
              <a:t>(later the </a:t>
            </a:r>
            <a:r>
              <a:rPr lang="en-US" sz="2800" b="1" dirty="0"/>
              <a:t>American Society for Horticultural Science</a:t>
            </a:r>
            <a:r>
              <a:rPr lang="en-US" sz="2800" dirty="0"/>
              <a:t>) founded in 1903. </a:t>
            </a:r>
            <a:endParaRPr lang="en-US" sz="1100" dirty="0"/>
          </a:p>
          <a:p>
            <a:endParaRPr lang="en-US" dirty="0"/>
          </a:p>
        </p:txBody>
      </p:sp>
    </p:spTree>
    <p:extLst>
      <p:ext uri="{BB962C8B-B14F-4D97-AF65-F5344CB8AC3E}">
        <p14:creationId xmlns:p14="http://schemas.microsoft.com/office/powerpoint/2010/main" val="1367650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74813"/>
            <a:ext cx="8596668" cy="6589058"/>
          </a:xfrm>
        </p:spPr>
        <p:txBody>
          <a:bodyPr>
            <a:normAutofit fontScale="92500" lnSpcReduction="20000"/>
          </a:bodyPr>
          <a:lstStyle/>
          <a:p>
            <a:pPr marL="0" indent="0">
              <a:buNone/>
            </a:pPr>
            <a:r>
              <a:rPr lang="en-US" sz="4400" b="1" dirty="0" smtClean="0">
                <a:solidFill>
                  <a:srgbClr val="FFFF00"/>
                </a:solidFill>
              </a:rPr>
              <a:t>Main </a:t>
            </a:r>
            <a:r>
              <a:rPr lang="en-US" sz="4400" b="1" dirty="0">
                <a:solidFill>
                  <a:srgbClr val="FFFF00"/>
                </a:solidFill>
              </a:rPr>
              <a:t>distinguishing features of horticulture</a:t>
            </a:r>
          </a:p>
          <a:p>
            <a:pPr lvl="0" fontAlgn="base"/>
            <a:r>
              <a:rPr lang="en-US" sz="3200" dirty="0"/>
              <a:t>Horticulture crops are used in a </a:t>
            </a:r>
            <a:r>
              <a:rPr lang="en-US" sz="3200" dirty="0">
                <a:solidFill>
                  <a:srgbClr val="FF0000"/>
                </a:solidFill>
              </a:rPr>
              <a:t>living state </a:t>
            </a:r>
            <a:r>
              <a:rPr lang="en-US" sz="3200" dirty="0"/>
              <a:t>while others like grains etc. are not used in a living state.</a:t>
            </a:r>
          </a:p>
          <a:p>
            <a:pPr lvl="0" fontAlgn="base"/>
            <a:r>
              <a:rPr lang="en-US" sz="3200" dirty="0"/>
              <a:t>Horticulture crops are comparatively more </a:t>
            </a:r>
            <a:r>
              <a:rPr lang="en-US" sz="3200" dirty="0">
                <a:solidFill>
                  <a:srgbClr val="FF0000"/>
                </a:solidFill>
              </a:rPr>
              <a:t>intensively cultivated </a:t>
            </a:r>
            <a:r>
              <a:rPr lang="en-US" sz="3200" dirty="0"/>
              <a:t>than field crops</a:t>
            </a:r>
            <a:r>
              <a:rPr lang="en-US" sz="3200" dirty="0" smtClean="0"/>
              <a:t>.</a:t>
            </a:r>
          </a:p>
          <a:p>
            <a:pPr lvl="0" fontAlgn="base"/>
            <a:r>
              <a:rPr lang="en-US" sz="3200" dirty="0"/>
              <a:t>Horticulture crops have </a:t>
            </a:r>
            <a:r>
              <a:rPr lang="en-US" sz="3200" dirty="0">
                <a:solidFill>
                  <a:srgbClr val="FF0000"/>
                </a:solidFill>
              </a:rPr>
              <a:t>high water content </a:t>
            </a:r>
            <a:r>
              <a:rPr lang="en-US" sz="3200" dirty="0"/>
              <a:t>and are </a:t>
            </a:r>
            <a:r>
              <a:rPr lang="en-US" sz="3200" dirty="0">
                <a:solidFill>
                  <a:srgbClr val="FF0000"/>
                </a:solidFill>
              </a:rPr>
              <a:t>highly perishable</a:t>
            </a:r>
            <a:r>
              <a:rPr lang="en-US" sz="3200" dirty="0"/>
              <a:t>.</a:t>
            </a:r>
          </a:p>
          <a:p>
            <a:pPr lvl="0" fontAlgn="base"/>
            <a:r>
              <a:rPr lang="en-US" sz="3200" dirty="0"/>
              <a:t>Cultural operations like propagation, training, pruning and harvesting are </a:t>
            </a:r>
            <a:r>
              <a:rPr lang="en-US" sz="3200" dirty="0">
                <a:solidFill>
                  <a:srgbClr val="FF0000"/>
                </a:solidFill>
              </a:rPr>
              <a:t>skilled</a:t>
            </a:r>
            <a:r>
              <a:rPr lang="en-US" sz="3200" dirty="0"/>
              <a:t> and specific to horticultural crops.</a:t>
            </a:r>
          </a:p>
          <a:p>
            <a:pPr lvl="0" fontAlgn="base"/>
            <a:r>
              <a:rPr lang="en-US" sz="3200" dirty="0"/>
              <a:t>Horticultural produce are </a:t>
            </a:r>
            <a:r>
              <a:rPr lang="en-US" sz="3200" dirty="0">
                <a:solidFill>
                  <a:srgbClr val="FF0000"/>
                </a:solidFill>
              </a:rPr>
              <a:t>rich source of vitamins and minerals and alkaloids</a:t>
            </a:r>
            <a:r>
              <a:rPr lang="en-US" sz="3200" dirty="0"/>
              <a:t>.</a:t>
            </a:r>
          </a:p>
          <a:p>
            <a:pPr lvl="0" fontAlgn="base"/>
            <a:endParaRPr lang="en-US" sz="3200" dirty="0"/>
          </a:p>
          <a:p>
            <a:pPr marL="0" indent="0">
              <a:buNone/>
            </a:pPr>
            <a:endParaRPr lang="en-US" dirty="0"/>
          </a:p>
        </p:txBody>
      </p:sp>
    </p:spTree>
    <p:extLst>
      <p:ext uri="{BB962C8B-B14F-4D97-AF65-F5344CB8AC3E}">
        <p14:creationId xmlns:p14="http://schemas.microsoft.com/office/powerpoint/2010/main" val="1293962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39589"/>
            <a:ext cx="8596668" cy="5301774"/>
          </a:xfrm>
        </p:spPr>
        <p:txBody>
          <a:bodyPr>
            <a:normAutofit/>
          </a:bodyPr>
          <a:lstStyle/>
          <a:p>
            <a:pPr marL="0" indent="0">
              <a:buNone/>
            </a:pPr>
            <a:r>
              <a:rPr lang="en-US" sz="3600" b="1" dirty="0">
                <a:solidFill>
                  <a:srgbClr val="FFFF00"/>
                </a:solidFill>
              </a:rPr>
              <a:t>DIVISIONS OF HORTICULTURE</a:t>
            </a:r>
            <a:endParaRPr lang="en-US" sz="3600" dirty="0">
              <a:solidFill>
                <a:srgbClr val="FFFF00"/>
              </a:solidFill>
            </a:endParaRPr>
          </a:p>
          <a:p>
            <a:pPr lvl="0" fontAlgn="base"/>
            <a:r>
              <a:rPr lang="en-US" sz="2800" dirty="0"/>
              <a:t>Production of edible fruit crops     ---</a:t>
            </a:r>
            <a:r>
              <a:rPr lang="en-US" sz="2800" dirty="0">
                <a:solidFill>
                  <a:srgbClr val="FF0000"/>
                </a:solidFill>
              </a:rPr>
              <a:t>Pomology </a:t>
            </a:r>
            <a:r>
              <a:rPr lang="en-US" sz="2800" i="1" dirty="0" err="1">
                <a:solidFill>
                  <a:srgbClr val="FF0000"/>
                </a:solidFill>
              </a:rPr>
              <a:t>pomum</a:t>
            </a:r>
            <a:r>
              <a:rPr lang="en-US" sz="2800" i="1" dirty="0">
                <a:solidFill>
                  <a:srgbClr val="FF0000"/>
                </a:solidFill>
              </a:rPr>
              <a:t> </a:t>
            </a:r>
            <a:r>
              <a:rPr lang="en-US" sz="2800" dirty="0">
                <a:solidFill>
                  <a:srgbClr val="FF0000"/>
                </a:solidFill>
              </a:rPr>
              <a:t>= fruits, </a:t>
            </a:r>
            <a:r>
              <a:rPr lang="en-US" sz="2800" i="1" dirty="0">
                <a:solidFill>
                  <a:srgbClr val="FF0000"/>
                </a:solidFill>
              </a:rPr>
              <a:t>logy </a:t>
            </a:r>
            <a:r>
              <a:rPr lang="en-US" sz="2800" dirty="0">
                <a:solidFill>
                  <a:srgbClr val="FF0000"/>
                </a:solidFill>
              </a:rPr>
              <a:t>= science,</a:t>
            </a:r>
          </a:p>
          <a:p>
            <a:pPr lvl="0" fontAlgn="base"/>
            <a:r>
              <a:rPr lang="en-US" sz="2800" dirty="0"/>
              <a:t>Production of vegetable crops      ---</a:t>
            </a:r>
            <a:r>
              <a:rPr lang="en-US" sz="2800" dirty="0" err="1">
                <a:solidFill>
                  <a:srgbClr val="92D050"/>
                </a:solidFill>
              </a:rPr>
              <a:t>Olericulture</a:t>
            </a:r>
            <a:r>
              <a:rPr lang="en-US" sz="2800" dirty="0">
                <a:solidFill>
                  <a:srgbClr val="92D050"/>
                </a:solidFill>
              </a:rPr>
              <a:t> </a:t>
            </a:r>
            <a:r>
              <a:rPr lang="en-US" sz="2800" i="1" dirty="0" err="1">
                <a:solidFill>
                  <a:srgbClr val="92D050"/>
                </a:solidFill>
              </a:rPr>
              <a:t>oleris</a:t>
            </a:r>
            <a:r>
              <a:rPr lang="en-US" sz="2800" i="1" dirty="0">
                <a:solidFill>
                  <a:srgbClr val="92D050"/>
                </a:solidFill>
              </a:rPr>
              <a:t> </a:t>
            </a:r>
            <a:r>
              <a:rPr lang="en-US" sz="2800" dirty="0">
                <a:solidFill>
                  <a:srgbClr val="92D050"/>
                </a:solidFill>
              </a:rPr>
              <a:t>= pot herb</a:t>
            </a:r>
          </a:p>
          <a:p>
            <a:pPr lvl="0" fontAlgn="base"/>
            <a:r>
              <a:rPr lang="en-US" sz="2800" dirty="0"/>
              <a:t>Production of ornamental crops    ---</a:t>
            </a:r>
            <a:r>
              <a:rPr lang="en-US" sz="2800" dirty="0">
                <a:solidFill>
                  <a:schemeClr val="accent5">
                    <a:lumMod val="60000"/>
                    <a:lumOff val="40000"/>
                  </a:schemeClr>
                </a:solidFill>
              </a:rPr>
              <a:t>Floriculture and Landscaping</a:t>
            </a:r>
          </a:p>
          <a:p>
            <a:pPr lvl="0" fontAlgn="base"/>
            <a:r>
              <a:rPr lang="en-US" sz="2800" dirty="0"/>
              <a:t>Preservation of horticulture produce for </a:t>
            </a:r>
          </a:p>
          <a:p>
            <a:pPr marL="0" indent="0">
              <a:buNone/>
            </a:pPr>
            <a:r>
              <a:rPr lang="en-US" sz="2800" dirty="0" smtClean="0"/>
              <a:t>    consumption </a:t>
            </a:r>
            <a:r>
              <a:rPr lang="en-US" sz="2800" dirty="0"/>
              <a:t>	</a:t>
            </a:r>
            <a:r>
              <a:rPr lang="en-US" sz="2800" dirty="0">
                <a:solidFill>
                  <a:schemeClr val="accent1"/>
                </a:solidFill>
              </a:rPr>
              <a:t>---Fruit Technology</a:t>
            </a:r>
          </a:p>
          <a:p>
            <a:pPr marL="0" indent="0">
              <a:buNone/>
            </a:pPr>
            <a:endParaRPr lang="en-US" dirty="0"/>
          </a:p>
        </p:txBody>
      </p:sp>
    </p:spTree>
    <p:extLst>
      <p:ext uri="{BB962C8B-B14F-4D97-AF65-F5344CB8AC3E}">
        <p14:creationId xmlns:p14="http://schemas.microsoft.com/office/powerpoint/2010/main" val="3880419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21025"/>
            <a:ext cx="8596668" cy="5920338"/>
          </a:xfrm>
        </p:spPr>
        <p:txBody>
          <a:bodyPr>
            <a:normAutofit/>
          </a:bodyPr>
          <a:lstStyle/>
          <a:p>
            <a:pPr marL="0" indent="0">
              <a:buNone/>
            </a:pPr>
            <a:r>
              <a:rPr lang="en-US" sz="4800" b="1" dirty="0" smtClean="0">
                <a:solidFill>
                  <a:srgbClr val="FF0000"/>
                </a:solidFill>
              </a:rPr>
              <a:t>POMOLOGY</a:t>
            </a:r>
          </a:p>
          <a:p>
            <a:pPr lvl="0" fontAlgn="base"/>
            <a:r>
              <a:rPr lang="en-US" sz="2800" dirty="0" smtClean="0"/>
              <a:t>Pomology</a:t>
            </a:r>
            <a:r>
              <a:rPr lang="en-US" sz="2800" dirty="0"/>
              <a:t>: is a branch of horticulture which deals with various aspects of fruits starting from rising of saplings, growing them properly and providing various intercultural operations, </a:t>
            </a:r>
            <a:endParaRPr lang="en-US" sz="2800" dirty="0" smtClean="0"/>
          </a:p>
          <a:p>
            <a:pPr lvl="0" fontAlgn="base"/>
            <a:r>
              <a:rPr lang="en-US" sz="2800" dirty="0" smtClean="0">
                <a:solidFill>
                  <a:schemeClr val="accent1"/>
                </a:solidFill>
              </a:rPr>
              <a:t>Term  </a:t>
            </a:r>
            <a:r>
              <a:rPr lang="en-US" sz="2800" dirty="0">
                <a:solidFill>
                  <a:schemeClr val="accent1"/>
                </a:solidFill>
              </a:rPr>
              <a:t>pomology is a combination of two Latin words pome-fruits and logos-culture. </a:t>
            </a:r>
          </a:p>
          <a:p>
            <a:pPr marL="0" indent="0">
              <a:buNone/>
            </a:pPr>
            <a:endParaRPr lang="en-US" dirty="0"/>
          </a:p>
        </p:txBody>
      </p:sp>
      <p:grpSp>
        <p:nvGrpSpPr>
          <p:cNvPr id="5" name="Group 4"/>
          <p:cNvGrpSpPr/>
          <p:nvPr/>
        </p:nvGrpSpPr>
        <p:grpSpPr>
          <a:xfrm>
            <a:off x="8715151" y="0"/>
            <a:ext cx="2480309" cy="3526566"/>
            <a:chOff x="0" y="0"/>
            <a:chExt cx="2480501" cy="3954546"/>
          </a:xfrm>
        </p:grpSpPr>
        <p:sp>
          <p:nvSpPr>
            <p:cNvPr id="6" name="Rectangle 5"/>
            <p:cNvSpPr/>
            <p:nvPr/>
          </p:nvSpPr>
          <p:spPr>
            <a:xfrm>
              <a:off x="0" y="0"/>
              <a:ext cx="580468" cy="300669"/>
            </a:xfrm>
            <a:prstGeom prst="rect">
              <a:avLst/>
            </a:prstGeom>
            <a:ln>
              <a:noFill/>
            </a:ln>
          </p:spPr>
          <p:txBody>
            <a:bodyPr lIns="0" tIns="0" rIns="0" bIns="0" rtlCol="0">
              <a:noAutofit/>
            </a:bodyPr>
            <a:lstStyle/>
            <a:p>
              <a:pPr marL="0" marR="0">
                <a:lnSpc>
                  <a:spcPct val="115000"/>
                </a:lnSpc>
                <a:spcBef>
                  <a:spcPts val="0"/>
                </a:spcBef>
                <a:spcAft>
                  <a:spcPts val="0"/>
                </a:spcAft>
              </a:pP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7" name="Rectangle 6"/>
            <p:cNvSpPr/>
            <p:nvPr/>
          </p:nvSpPr>
          <p:spPr>
            <a:xfrm>
              <a:off x="435864" y="0"/>
              <a:ext cx="90447" cy="300669"/>
            </a:xfrm>
            <a:prstGeom prst="rect">
              <a:avLst/>
            </a:prstGeom>
            <a:ln>
              <a:noFill/>
            </a:ln>
          </p:spPr>
          <p:txBody>
            <a:bodyPr lIns="0" tIns="0" rIns="0" bIns="0" rtlCol="0">
              <a:noAutofit/>
            </a:bodyPr>
            <a:lstStyle/>
            <a:p>
              <a:pPr marL="0" marR="0">
                <a:lnSpc>
                  <a:spcPct val="115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8" name="Rectangle 7"/>
            <p:cNvSpPr/>
            <p:nvPr/>
          </p:nvSpPr>
          <p:spPr>
            <a:xfrm>
              <a:off x="557759" y="0"/>
              <a:ext cx="654845" cy="300669"/>
            </a:xfrm>
            <a:prstGeom prst="rect">
              <a:avLst/>
            </a:prstGeom>
            <a:ln>
              <a:noFill/>
            </a:ln>
          </p:spPr>
          <p:txBody>
            <a:bodyPr lIns="0" tIns="0" rIns="0" bIns="0" rtlCol="0">
              <a:noAutofit/>
            </a:bodyPr>
            <a:lstStyle/>
            <a:p>
              <a:pPr marL="0" marR="0">
                <a:lnSpc>
                  <a:spcPct val="115000"/>
                </a:lnSpc>
                <a:spcBef>
                  <a:spcPts val="0"/>
                </a:spcBef>
                <a:spcAft>
                  <a:spcPts val="0"/>
                </a:spcAft>
              </a:pPr>
              <a:r>
                <a:rPr lang="en-US" sz="1600" dirty="0" smtClean="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9" name="Shape 139"/>
            <p:cNvSpPr/>
            <p:nvPr/>
          </p:nvSpPr>
          <p:spPr>
            <a:xfrm>
              <a:off x="456494" y="342608"/>
              <a:ext cx="1698713" cy="1770674"/>
            </a:xfrm>
            <a:custGeom>
              <a:avLst/>
              <a:gdLst/>
              <a:ahLst/>
              <a:cxnLst/>
              <a:rect l="0" t="0" r="0" b="0"/>
              <a:pathLst>
                <a:path w="1698713" h="1770674">
                  <a:moveTo>
                    <a:pt x="648925" y="0"/>
                  </a:moveTo>
                  <a:lnTo>
                    <a:pt x="675694" y="7639"/>
                  </a:lnTo>
                  <a:lnTo>
                    <a:pt x="702409" y="19071"/>
                  </a:lnTo>
                  <a:lnTo>
                    <a:pt x="717660" y="34404"/>
                  </a:lnTo>
                  <a:lnTo>
                    <a:pt x="721500" y="57322"/>
                  </a:lnTo>
                  <a:lnTo>
                    <a:pt x="710035" y="80293"/>
                  </a:lnTo>
                  <a:lnTo>
                    <a:pt x="698570" y="110905"/>
                  </a:lnTo>
                  <a:lnTo>
                    <a:pt x="694784" y="149101"/>
                  </a:lnTo>
                  <a:lnTo>
                    <a:pt x="702409" y="195044"/>
                  </a:lnTo>
                  <a:lnTo>
                    <a:pt x="717660" y="244727"/>
                  </a:lnTo>
                  <a:lnTo>
                    <a:pt x="736750" y="294463"/>
                  </a:lnTo>
                  <a:lnTo>
                    <a:pt x="755840" y="340352"/>
                  </a:lnTo>
                  <a:lnTo>
                    <a:pt x="778715" y="382396"/>
                  </a:lnTo>
                  <a:lnTo>
                    <a:pt x="794020" y="416853"/>
                  </a:lnTo>
                  <a:lnTo>
                    <a:pt x="820735" y="390089"/>
                  </a:lnTo>
                  <a:lnTo>
                    <a:pt x="851290" y="363271"/>
                  </a:lnTo>
                  <a:lnTo>
                    <a:pt x="889470" y="336506"/>
                  </a:lnTo>
                  <a:lnTo>
                    <a:pt x="931436" y="317381"/>
                  </a:lnTo>
                  <a:lnTo>
                    <a:pt x="981080" y="298256"/>
                  </a:lnTo>
                  <a:lnTo>
                    <a:pt x="1030671" y="286824"/>
                  </a:lnTo>
                  <a:lnTo>
                    <a:pt x="1084156" y="279130"/>
                  </a:lnTo>
                  <a:lnTo>
                    <a:pt x="1141372" y="279130"/>
                  </a:lnTo>
                  <a:lnTo>
                    <a:pt x="1198642" y="282977"/>
                  </a:lnTo>
                  <a:lnTo>
                    <a:pt x="1255911" y="294463"/>
                  </a:lnTo>
                  <a:lnTo>
                    <a:pt x="1313182" y="313588"/>
                  </a:lnTo>
                  <a:lnTo>
                    <a:pt x="1370452" y="340352"/>
                  </a:lnTo>
                  <a:lnTo>
                    <a:pt x="1423882" y="378603"/>
                  </a:lnTo>
                  <a:lnTo>
                    <a:pt x="1473527" y="428285"/>
                  </a:lnTo>
                  <a:lnTo>
                    <a:pt x="1523118" y="485661"/>
                  </a:lnTo>
                  <a:lnTo>
                    <a:pt x="1565137" y="554522"/>
                  </a:lnTo>
                  <a:lnTo>
                    <a:pt x="1633818" y="715163"/>
                  </a:lnTo>
                  <a:lnTo>
                    <a:pt x="1679623" y="887236"/>
                  </a:lnTo>
                  <a:lnTo>
                    <a:pt x="1698713" y="1067002"/>
                  </a:lnTo>
                  <a:lnTo>
                    <a:pt x="1687249" y="1239075"/>
                  </a:lnTo>
                  <a:lnTo>
                    <a:pt x="1641443" y="1395880"/>
                  </a:lnTo>
                  <a:lnTo>
                    <a:pt x="1557458" y="1529735"/>
                  </a:lnTo>
                  <a:lnTo>
                    <a:pt x="1431507" y="1629169"/>
                  </a:lnTo>
                  <a:lnTo>
                    <a:pt x="1263537" y="1682714"/>
                  </a:lnTo>
                  <a:lnTo>
                    <a:pt x="1248286" y="1698009"/>
                  </a:lnTo>
                  <a:lnTo>
                    <a:pt x="1225357" y="1717134"/>
                  </a:lnTo>
                  <a:lnTo>
                    <a:pt x="1198642" y="1736254"/>
                  </a:lnTo>
                  <a:lnTo>
                    <a:pt x="1164301" y="1747729"/>
                  </a:lnTo>
                  <a:lnTo>
                    <a:pt x="1126121" y="1759199"/>
                  </a:lnTo>
                  <a:lnTo>
                    <a:pt x="1084156" y="1763024"/>
                  </a:lnTo>
                  <a:lnTo>
                    <a:pt x="1042136" y="1759199"/>
                  </a:lnTo>
                  <a:lnTo>
                    <a:pt x="1000170" y="1743904"/>
                  </a:lnTo>
                  <a:lnTo>
                    <a:pt x="984866" y="1755374"/>
                  </a:lnTo>
                  <a:lnTo>
                    <a:pt x="961990" y="1766849"/>
                  </a:lnTo>
                  <a:lnTo>
                    <a:pt x="935275" y="1770674"/>
                  </a:lnTo>
                  <a:lnTo>
                    <a:pt x="900881" y="1770674"/>
                  </a:lnTo>
                  <a:lnTo>
                    <a:pt x="858915" y="1766849"/>
                  </a:lnTo>
                  <a:lnTo>
                    <a:pt x="816895" y="1759199"/>
                  </a:lnTo>
                  <a:lnTo>
                    <a:pt x="767305" y="1747729"/>
                  </a:lnTo>
                  <a:lnTo>
                    <a:pt x="717660" y="1732429"/>
                  </a:lnTo>
                  <a:lnTo>
                    <a:pt x="668015" y="1713309"/>
                  </a:lnTo>
                  <a:lnTo>
                    <a:pt x="618424" y="1690359"/>
                  </a:lnTo>
                  <a:lnTo>
                    <a:pt x="568779" y="1663589"/>
                  </a:lnTo>
                  <a:lnTo>
                    <a:pt x="519135" y="1632994"/>
                  </a:lnTo>
                  <a:lnTo>
                    <a:pt x="477169" y="1602399"/>
                  </a:lnTo>
                  <a:lnTo>
                    <a:pt x="435203" y="1564154"/>
                  </a:lnTo>
                  <a:lnTo>
                    <a:pt x="397002" y="1522090"/>
                  </a:lnTo>
                  <a:lnTo>
                    <a:pt x="366463" y="1480019"/>
                  </a:lnTo>
                  <a:lnTo>
                    <a:pt x="313022" y="1372934"/>
                  </a:lnTo>
                  <a:lnTo>
                    <a:pt x="255763" y="1231435"/>
                  </a:lnTo>
                  <a:lnTo>
                    <a:pt x="213770" y="1070795"/>
                  </a:lnTo>
                  <a:lnTo>
                    <a:pt x="194686" y="906361"/>
                  </a:lnTo>
                  <a:lnTo>
                    <a:pt x="209952" y="745720"/>
                  </a:lnTo>
                  <a:lnTo>
                    <a:pt x="271029" y="611898"/>
                  </a:lnTo>
                  <a:lnTo>
                    <a:pt x="389371" y="508633"/>
                  </a:lnTo>
                  <a:lnTo>
                    <a:pt x="580244" y="458897"/>
                  </a:lnTo>
                  <a:lnTo>
                    <a:pt x="503884" y="443618"/>
                  </a:lnTo>
                  <a:lnTo>
                    <a:pt x="427546" y="432132"/>
                  </a:lnTo>
                  <a:lnTo>
                    <a:pt x="343561" y="420646"/>
                  </a:lnTo>
                  <a:lnTo>
                    <a:pt x="267211" y="416853"/>
                  </a:lnTo>
                  <a:lnTo>
                    <a:pt x="187050" y="416853"/>
                  </a:lnTo>
                  <a:lnTo>
                    <a:pt x="118336" y="420646"/>
                  </a:lnTo>
                  <a:lnTo>
                    <a:pt x="57259" y="432132"/>
                  </a:lnTo>
                  <a:lnTo>
                    <a:pt x="7631" y="447410"/>
                  </a:lnTo>
                  <a:lnTo>
                    <a:pt x="0" y="420646"/>
                  </a:lnTo>
                  <a:lnTo>
                    <a:pt x="0" y="390089"/>
                  </a:lnTo>
                  <a:lnTo>
                    <a:pt x="7631" y="351839"/>
                  </a:lnTo>
                  <a:lnTo>
                    <a:pt x="19085" y="313588"/>
                  </a:lnTo>
                  <a:lnTo>
                    <a:pt x="38175" y="275338"/>
                  </a:lnTo>
                  <a:lnTo>
                    <a:pt x="64895" y="237087"/>
                  </a:lnTo>
                  <a:lnTo>
                    <a:pt x="95434" y="202684"/>
                  </a:lnTo>
                  <a:lnTo>
                    <a:pt x="129790" y="168226"/>
                  </a:lnTo>
                  <a:lnTo>
                    <a:pt x="171778" y="141462"/>
                  </a:lnTo>
                  <a:lnTo>
                    <a:pt x="217588" y="118544"/>
                  </a:lnTo>
                  <a:lnTo>
                    <a:pt x="271029" y="107058"/>
                  </a:lnTo>
                  <a:lnTo>
                    <a:pt x="328294" y="103211"/>
                  </a:lnTo>
                  <a:lnTo>
                    <a:pt x="389371" y="110905"/>
                  </a:lnTo>
                  <a:lnTo>
                    <a:pt x="454240" y="130030"/>
                  </a:lnTo>
                  <a:lnTo>
                    <a:pt x="522974" y="160587"/>
                  </a:lnTo>
                  <a:lnTo>
                    <a:pt x="595494" y="210323"/>
                  </a:lnTo>
                  <a:lnTo>
                    <a:pt x="584030" y="164434"/>
                  </a:lnTo>
                  <a:lnTo>
                    <a:pt x="576405" y="126183"/>
                  </a:lnTo>
                  <a:lnTo>
                    <a:pt x="576405" y="87933"/>
                  </a:lnTo>
                  <a:lnTo>
                    <a:pt x="584030" y="38196"/>
                  </a:lnTo>
                  <a:lnTo>
                    <a:pt x="599334" y="15279"/>
                  </a:lnTo>
                  <a:lnTo>
                    <a:pt x="622210" y="3793"/>
                  </a:lnTo>
                  <a:lnTo>
                    <a:pt x="648925" y="0"/>
                  </a:lnTo>
                  <a:close/>
                </a:path>
              </a:pathLst>
            </a:custGeom>
            <a:ln w="0" cap="flat">
              <a:miter lim="127000"/>
            </a:ln>
          </p:spPr>
          <p:style>
            <a:lnRef idx="0">
              <a:srgbClr val="000000"/>
            </a:lnRef>
            <a:fillRef idx="1">
              <a:srgbClr val="000000"/>
            </a:fillRef>
            <a:effectRef idx="0">
              <a:scrgbClr r="0" g="0" b="0"/>
            </a:effectRef>
            <a:fontRef idx="none"/>
          </p:style>
          <p:txBody>
            <a:bodyPr/>
            <a:lstStyle/>
            <a:p>
              <a:endParaRPr lang="en-US"/>
            </a:p>
          </p:txBody>
        </p:sp>
        <p:sp>
          <p:nvSpPr>
            <p:cNvPr id="10" name="Shape 140"/>
            <p:cNvSpPr/>
            <p:nvPr/>
          </p:nvSpPr>
          <p:spPr>
            <a:xfrm>
              <a:off x="395414" y="380804"/>
              <a:ext cx="1698737" cy="1770721"/>
            </a:xfrm>
            <a:custGeom>
              <a:avLst/>
              <a:gdLst/>
              <a:ahLst/>
              <a:cxnLst/>
              <a:rect l="0" t="0" r="0" b="0"/>
              <a:pathLst>
                <a:path w="1698737" h="1770721">
                  <a:moveTo>
                    <a:pt x="648949" y="0"/>
                  </a:moveTo>
                  <a:lnTo>
                    <a:pt x="675664" y="7693"/>
                  </a:lnTo>
                  <a:lnTo>
                    <a:pt x="702379" y="19125"/>
                  </a:lnTo>
                  <a:lnTo>
                    <a:pt x="717684" y="34458"/>
                  </a:lnTo>
                  <a:lnTo>
                    <a:pt x="721469" y="57376"/>
                  </a:lnTo>
                  <a:lnTo>
                    <a:pt x="710005" y="80348"/>
                  </a:lnTo>
                  <a:lnTo>
                    <a:pt x="698594" y="110905"/>
                  </a:lnTo>
                  <a:lnTo>
                    <a:pt x="694754" y="149155"/>
                  </a:lnTo>
                  <a:lnTo>
                    <a:pt x="702379" y="195045"/>
                  </a:lnTo>
                  <a:lnTo>
                    <a:pt x="717684" y="240934"/>
                  </a:lnTo>
                  <a:lnTo>
                    <a:pt x="736774" y="290671"/>
                  </a:lnTo>
                  <a:lnTo>
                    <a:pt x="755864" y="340407"/>
                  </a:lnTo>
                  <a:lnTo>
                    <a:pt x="778739" y="382450"/>
                  </a:lnTo>
                  <a:lnTo>
                    <a:pt x="793990" y="416908"/>
                  </a:lnTo>
                  <a:lnTo>
                    <a:pt x="820759" y="390089"/>
                  </a:lnTo>
                  <a:lnTo>
                    <a:pt x="851260" y="363325"/>
                  </a:lnTo>
                  <a:lnTo>
                    <a:pt x="889440" y="336560"/>
                  </a:lnTo>
                  <a:lnTo>
                    <a:pt x="931459" y="317435"/>
                  </a:lnTo>
                  <a:lnTo>
                    <a:pt x="981050" y="298310"/>
                  </a:lnTo>
                  <a:lnTo>
                    <a:pt x="1030695" y="286878"/>
                  </a:lnTo>
                  <a:lnTo>
                    <a:pt x="1084125" y="279185"/>
                  </a:lnTo>
                  <a:lnTo>
                    <a:pt x="1141396" y="275392"/>
                  </a:lnTo>
                  <a:lnTo>
                    <a:pt x="1198665" y="283031"/>
                  </a:lnTo>
                  <a:lnTo>
                    <a:pt x="1255936" y="294518"/>
                  </a:lnTo>
                  <a:lnTo>
                    <a:pt x="1313151" y="313643"/>
                  </a:lnTo>
                  <a:lnTo>
                    <a:pt x="1366636" y="340407"/>
                  </a:lnTo>
                  <a:lnTo>
                    <a:pt x="1420066" y="378657"/>
                  </a:lnTo>
                  <a:lnTo>
                    <a:pt x="1473497" y="424547"/>
                  </a:lnTo>
                  <a:lnTo>
                    <a:pt x="1519302" y="481923"/>
                  </a:lnTo>
                  <a:lnTo>
                    <a:pt x="1561321" y="550730"/>
                  </a:lnTo>
                  <a:lnTo>
                    <a:pt x="1633842" y="711371"/>
                  </a:lnTo>
                  <a:lnTo>
                    <a:pt x="1679647" y="887290"/>
                  </a:lnTo>
                  <a:lnTo>
                    <a:pt x="1698737" y="1063210"/>
                  </a:lnTo>
                  <a:lnTo>
                    <a:pt x="1687272" y="1235282"/>
                  </a:lnTo>
                  <a:lnTo>
                    <a:pt x="1641467" y="1395929"/>
                  </a:lnTo>
                  <a:lnTo>
                    <a:pt x="1557482" y="1525958"/>
                  </a:lnTo>
                  <a:lnTo>
                    <a:pt x="1431531" y="1625393"/>
                  </a:lnTo>
                  <a:lnTo>
                    <a:pt x="1263561" y="1678938"/>
                  </a:lnTo>
                  <a:lnTo>
                    <a:pt x="1248256" y="1698058"/>
                  </a:lnTo>
                  <a:lnTo>
                    <a:pt x="1225381" y="1717177"/>
                  </a:lnTo>
                  <a:lnTo>
                    <a:pt x="1194826" y="1732478"/>
                  </a:lnTo>
                  <a:lnTo>
                    <a:pt x="1160485" y="1747773"/>
                  </a:lnTo>
                  <a:lnTo>
                    <a:pt x="1122305" y="1759248"/>
                  </a:lnTo>
                  <a:lnTo>
                    <a:pt x="1080340" y="1763073"/>
                  </a:lnTo>
                  <a:lnTo>
                    <a:pt x="1038320" y="1759248"/>
                  </a:lnTo>
                  <a:lnTo>
                    <a:pt x="996355" y="1743953"/>
                  </a:lnTo>
                  <a:lnTo>
                    <a:pt x="981050" y="1755423"/>
                  </a:lnTo>
                  <a:lnTo>
                    <a:pt x="958174" y="1766898"/>
                  </a:lnTo>
                  <a:lnTo>
                    <a:pt x="931459" y="1770721"/>
                  </a:lnTo>
                  <a:lnTo>
                    <a:pt x="897065" y="1770721"/>
                  </a:lnTo>
                  <a:lnTo>
                    <a:pt x="855099" y="1766898"/>
                  </a:lnTo>
                  <a:lnTo>
                    <a:pt x="813080" y="1759248"/>
                  </a:lnTo>
                  <a:lnTo>
                    <a:pt x="763489" y="1747773"/>
                  </a:lnTo>
                  <a:lnTo>
                    <a:pt x="717684" y="1732478"/>
                  </a:lnTo>
                  <a:lnTo>
                    <a:pt x="664199" y="1713352"/>
                  </a:lnTo>
                  <a:lnTo>
                    <a:pt x="614608" y="1690408"/>
                  </a:lnTo>
                  <a:lnTo>
                    <a:pt x="564964" y="1663638"/>
                  </a:lnTo>
                  <a:lnTo>
                    <a:pt x="519158" y="1633043"/>
                  </a:lnTo>
                  <a:lnTo>
                    <a:pt x="473353" y="1598623"/>
                  </a:lnTo>
                  <a:lnTo>
                    <a:pt x="431361" y="1564203"/>
                  </a:lnTo>
                  <a:lnTo>
                    <a:pt x="397004" y="1522133"/>
                  </a:lnTo>
                  <a:lnTo>
                    <a:pt x="366465" y="1480069"/>
                  </a:lnTo>
                  <a:lnTo>
                    <a:pt x="313024" y="1372984"/>
                  </a:lnTo>
                  <a:lnTo>
                    <a:pt x="255765" y="1231490"/>
                  </a:lnTo>
                  <a:lnTo>
                    <a:pt x="213772" y="1070849"/>
                  </a:lnTo>
                  <a:lnTo>
                    <a:pt x="194688" y="902569"/>
                  </a:lnTo>
                  <a:lnTo>
                    <a:pt x="209954" y="745775"/>
                  </a:lnTo>
                  <a:lnTo>
                    <a:pt x="271032" y="608106"/>
                  </a:lnTo>
                  <a:lnTo>
                    <a:pt x="389373" y="504840"/>
                  </a:lnTo>
                  <a:lnTo>
                    <a:pt x="580214" y="455104"/>
                  </a:lnTo>
                  <a:lnTo>
                    <a:pt x="503908" y="439825"/>
                  </a:lnTo>
                  <a:lnTo>
                    <a:pt x="427543" y="428340"/>
                  </a:lnTo>
                  <a:lnTo>
                    <a:pt x="343563" y="420700"/>
                  </a:lnTo>
                  <a:lnTo>
                    <a:pt x="267214" y="413061"/>
                  </a:lnTo>
                  <a:lnTo>
                    <a:pt x="187052" y="416908"/>
                  </a:lnTo>
                  <a:lnTo>
                    <a:pt x="118339" y="420700"/>
                  </a:lnTo>
                  <a:lnTo>
                    <a:pt x="57261" y="428340"/>
                  </a:lnTo>
                  <a:lnTo>
                    <a:pt x="7634" y="443672"/>
                  </a:lnTo>
                  <a:lnTo>
                    <a:pt x="0" y="416908"/>
                  </a:lnTo>
                  <a:lnTo>
                    <a:pt x="0" y="386297"/>
                  </a:lnTo>
                  <a:lnTo>
                    <a:pt x="7634" y="351893"/>
                  </a:lnTo>
                  <a:lnTo>
                    <a:pt x="19087" y="313643"/>
                  </a:lnTo>
                  <a:lnTo>
                    <a:pt x="38171" y="275392"/>
                  </a:lnTo>
                  <a:lnTo>
                    <a:pt x="64897" y="237142"/>
                  </a:lnTo>
                  <a:lnTo>
                    <a:pt x="95436" y="198891"/>
                  </a:lnTo>
                  <a:lnTo>
                    <a:pt x="129793" y="168280"/>
                  </a:lnTo>
                  <a:lnTo>
                    <a:pt x="171780" y="141516"/>
                  </a:lnTo>
                  <a:lnTo>
                    <a:pt x="217590" y="118598"/>
                  </a:lnTo>
                  <a:lnTo>
                    <a:pt x="267214" y="107112"/>
                  </a:lnTo>
                  <a:lnTo>
                    <a:pt x="324478" y="103266"/>
                  </a:lnTo>
                  <a:lnTo>
                    <a:pt x="385555" y="110905"/>
                  </a:lnTo>
                  <a:lnTo>
                    <a:pt x="450451" y="130030"/>
                  </a:lnTo>
                  <a:lnTo>
                    <a:pt x="522998" y="160641"/>
                  </a:lnTo>
                  <a:lnTo>
                    <a:pt x="595519" y="210377"/>
                  </a:lnTo>
                  <a:lnTo>
                    <a:pt x="584054" y="164488"/>
                  </a:lnTo>
                  <a:lnTo>
                    <a:pt x="576429" y="126237"/>
                  </a:lnTo>
                  <a:lnTo>
                    <a:pt x="576429" y="87987"/>
                  </a:lnTo>
                  <a:lnTo>
                    <a:pt x="584054" y="38250"/>
                  </a:lnTo>
                  <a:lnTo>
                    <a:pt x="599304" y="15333"/>
                  </a:lnTo>
                  <a:lnTo>
                    <a:pt x="622234" y="3847"/>
                  </a:lnTo>
                  <a:lnTo>
                    <a:pt x="648949" y="0"/>
                  </a:lnTo>
                  <a:close/>
                </a:path>
              </a:pathLst>
            </a:custGeom>
            <a:ln w="0" cap="flat">
              <a:miter lim="127000"/>
            </a:ln>
          </p:spPr>
          <p:style>
            <a:lnRef idx="0">
              <a:srgbClr val="000000"/>
            </a:lnRef>
            <a:fillRef idx="1">
              <a:srgbClr val="000000"/>
            </a:fillRef>
            <a:effectRef idx="0">
              <a:scrgbClr r="0" g="0" b="0"/>
            </a:effectRef>
            <a:fontRef idx="none"/>
          </p:style>
          <p:txBody>
            <a:bodyPr/>
            <a:lstStyle/>
            <a:p>
              <a:endParaRPr lang="en-US"/>
            </a:p>
          </p:txBody>
        </p:sp>
        <p:sp>
          <p:nvSpPr>
            <p:cNvPr id="11" name="Shape 141"/>
            <p:cNvSpPr/>
            <p:nvPr/>
          </p:nvSpPr>
          <p:spPr>
            <a:xfrm>
              <a:off x="1433734" y="763254"/>
              <a:ext cx="366496" cy="309796"/>
            </a:xfrm>
            <a:custGeom>
              <a:avLst/>
              <a:gdLst/>
              <a:ahLst/>
              <a:cxnLst/>
              <a:rect l="0" t="0" r="0" b="0"/>
              <a:pathLst>
                <a:path w="366496" h="309796">
                  <a:moveTo>
                    <a:pt x="125951" y="0"/>
                  </a:moveTo>
                  <a:lnTo>
                    <a:pt x="156505" y="0"/>
                  </a:lnTo>
                  <a:lnTo>
                    <a:pt x="187060" y="7639"/>
                  </a:lnTo>
                  <a:lnTo>
                    <a:pt x="213776" y="19125"/>
                  </a:lnTo>
                  <a:lnTo>
                    <a:pt x="240491" y="30611"/>
                  </a:lnTo>
                  <a:lnTo>
                    <a:pt x="271046" y="45889"/>
                  </a:lnTo>
                  <a:lnTo>
                    <a:pt x="297761" y="61222"/>
                  </a:lnTo>
                  <a:lnTo>
                    <a:pt x="335941" y="95626"/>
                  </a:lnTo>
                  <a:lnTo>
                    <a:pt x="358816" y="137669"/>
                  </a:lnTo>
                  <a:lnTo>
                    <a:pt x="366496" y="175919"/>
                  </a:lnTo>
                  <a:lnTo>
                    <a:pt x="362656" y="214169"/>
                  </a:lnTo>
                  <a:lnTo>
                    <a:pt x="347406" y="252420"/>
                  </a:lnTo>
                  <a:lnTo>
                    <a:pt x="320636" y="279184"/>
                  </a:lnTo>
                  <a:lnTo>
                    <a:pt x="290135" y="302156"/>
                  </a:lnTo>
                  <a:lnTo>
                    <a:pt x="251956" y="309796"/>
                  </a:lnTo>
                  <a:lnTo>
                    <a:pt x="221401" y="275392"/>
                  </a:lnTo>
                  <a:lnTo>
                    <a:pt x="190846" y="240934"/>
                  </a:lnTo>
                  <a:lnTo>
                    <a:pt x="152720" y="206530"/>
                  </a:lnTo>
                  <a:lnTo>
                    <a:pt x="118326" y="175919"/>
                  </a:lnTo>
                  <a:lnTo>
                    <a:pt x="80145" y="149155"/>
                  </a:lnTo>
                  <a:lnTo>
                    <a:pt x="49645" y="126237"/>
                  </a:lnTo>
                  <a:lnTo>
                    <a:pt x="22930" y="110904"/>
                  </a:lnTo>
                  <a:lnTo>
                    <a:pt x="0" y="99473"/>
                  </a:lnTo>
                  <a:lnTo>
                    <a:pt x="15250" y="68861"/>
                  </a:lnTo>
                  <a:lnTo>
                    <a:pt x="34340" y="45889"/>
                  </a:lnTo>
                  <a:lnTo>
                    <a:pt x="53430" y="26764"/>
                  </a:lnTo>
                  <a:lnTo>
                    <a:pt x="76360" y="11486"/>
                  </a:lnTo>
                  <a:lnTo>
                    <a:pt x="99236" y="3846"/>
                  </a:lnTo>
                  <a:lnTo>
                    <a:pt x="125951" y="0"/>
                  </a:lnTo>
                  <a:close/>
                </a:path>
              </a:pathLst>
            </a:custGeom>
            <a:ln w="0" cap="flat">
              <a:miter lim="127000"/>
            </a:ln>
          </p:spPr>
          <p:style>
            <a:lnRef idx="0">
              <a:srgbClr val="000000"/>
            </a:lnRef>
            <a:fillRef idx="1">
              <a:srgbClr val="FFFFFF"/>
            </a:fillRef>
            <a:effectRef idx="0">
              <a:scrgbClr r="0" g="0" b="0"/>
            </a:effectRef>
            <a:fontRef idx="none"/>
          </p:style>
          <p:txBody>
            <a:bodyPr/>
            <a:lstStyle/>
            <a:p>
              <a:endParaRPr lang="en-US"/>
            </a:p>
          </p:txBody>
        </p:sp>
        <p:sp>
          <p:nvSpPr>
            <p:cNvPr id="12" name="Shape 142"/>
            <p:cNvSpPr/>
            <p:nvPr/>
          </p:nvSpPr>
          <p:spPr>
            <a:xfrm>
              <a:off x="677900" y="744129"/>
              <a:ext cx="1397162" cy="1342383"/>
            </a:xfrm>
            <a:custGeom>
              <a:avLst/>
              <a:gdLst/>
              <a:ahLst/>
              <a:cxnLst/>
              <a:rect l="0" t="0" r="0" b="0"/>
              <a:pathLst>
                <a:path w="1397162" h="1342383">
                  <a:moveTo>
                    <a:pt x="1007790" y="0"/>
                  </a:moveTo>
                  <a:lnTo>
                    <a:pt x="1038345" y="0"/>
                  </a:lnTo>
                  <a:lnTo>
                    <a:pt x="1072685" y="7639"/>
                  </a:lnTo>
                  <a:lnTo>
                    <a:pt x="1107026" y="26764"/>
                  </a:lnTo>
                  <a:lnTo>
                    <a:pt x="1145206" y="49736"/>
                  </a:lnTo>
                  <a:lnTo>
                    <a:pt x="1183386" y="80347"/>
                  </a:lnTo>
                  <a:lnTo>
                    <a:pt x="1229191" y="145362"/>
                  </a:lnTo>
                  <a:lnTo>
                    <a:pt x="1290247" y="260059"/>
                  </a:lnTo>
                  <a:lnTo>
                    <a:pt x="1347516" y="409214"/>
                  </a:lnTo>
                  <a:lnTo>
                    <a:pt x="1389536" y="581341"/>
                  </a:lnTo>
                  <a:lnTo>
                    <a:pt x="1397162" y="761053"/>
                  </a:lnTo>
                  <a:lnTo>
                    <a:pt x="1366607" y="933169"/>
                  </a:lnTo>
                  <a:lnTo>
                    <a:pt x="1274996" y="1086149"/>
                  </a:lnTo>
                  <a:lnTo>
                    <a:pt x="1110865" y="1204703"/>
                  </a:lnTo>
                  <a:lnTo>
                    <a:pt x="1084150" y="1216178"/>
                  </a:lnTo>
                  <a:lnTo>
                    <a:pt x="1065060" y="1223823"/>
                  </a:lnTo>
                  <a:lnTo>
                    <a:pt x="1049756" y="1239123"/>
                  </a:lnTo>
                  <a:lnTo>
                    <a:pt x="1034505" y="1258243"/>
                  </a:lnTo>
                  <a:lnTo>
                    <a:pt x="1019255" y="1277368"/>
                  </a:lnTo>
                  <a:lnTo>
                    <a:pt x="996325" y="1296488"/>
                  </a:lnTo>
                  <a:lnTo>
                    <a:pt x="969610" y="1315613"/>
                  </a:lnTo>
                  <a:lnTo>
                    <a:pt x="939055" y="1327083"/>
                  </a:lnTo>
                  <a:lnTo>
                    <a:pt x="904715" y="1338558"/>
                  </a:lnTo>
                  <a:lnTo>
                    <a:pt x="866535" y="1342383"/>
                  </a:lnTo>
                  <a:lnTo>
                    <a:pt x="820730" y="1334733"/>
                  </a:lnTo>
                  <a:lnTo>
                    <a:pt x="771085" y="1319433"/>
                  </a:lnTo>
                  <a:lnTo>
                    <a:pt x="744370" y="1334733"/>
                  </a:lnTo>
                  <a:lnTo>
                    <a:pt x="702404" y="1342383"/>
                  </a:lnTo>
                  <a:lnTo>
                    <a:pt x="648974" y="1342383"/>
                  </a:lnTo>
                  <a:lnTo>
                    <a:pt x="587864" y="1334733"/>
                  </a:lnTo>
                  <a:lnTo>
                    <a:pt x="519183" y="1319433"/>
                  </a:lnTo>
                  <a:lnTo>
                    <a:pt x="450448" y="1292663"/>
                  </a:lnTo>
                  <a:lnTo>
                    <a:pt x="381714" y="1262068"/>
                  </a:lnTo>
                  <a:lnTo>
                    <a:pt x="320658" y="1223823"/>
                  </a:lnTo>
                  <a:lnTo>
                    <a:pt x="255763" y="1170283"/>
                  </a:lnTo>
                  <a:lnTo>
                    <a:pt x="194686" y="1101443"/>
                  </a:lnTo>
                  <a:lnTo>
                    <a:pt x="137426" y="1017309"/>
                  </a:lnTo>
                  <a:lnTo>
                    <a:pt x="87798" y="917847"/>
                  </a:lnTo>
                  <a:lnTo>
                    <a:pt x="45805" y="806942"/>
                  </a:lnTo>
                  <a:lnTo>
                    <a:pt x="19084" y="684606"/>
                  </a:lnTo>
                  <a:lnTo>
                    <a:pt x="0" y="550730"/>
                  </a:lnTo>
                  <a:lnTo>
                    <a:pt x="0" y="405422"/>
                  </a:lnTo>
                  <a:lnTo>
                    <a:pt x="3818" y="382450"/>
                  </a:lnTo>
                  <a:lnTo>
                    <a:pt x="7636" y="355685"/>
                  </a:lnTo>
                  <a:lnTo>
                    <a:pt x="19084" y="325074"/>
                  </a:lnTo>
                  <a:lnTo>
                    <a:pt x="30539" y="290670"/>
                  </a:lnTo>
                  <a:lnTo>
                    <a:pt x="49623" y="260059"/>
                  </a:lnTo>
                  <a:lnTo>
                    <a:pt x="68713" y="240934"/>
                  </a:lnTo>
                  <a:lnTo>
                    <a:pt x="87798" y="221809"/>
                  </a:lnTo>
                  <a:lnTo>
                    <a:pt x="110700" y="214169"/>
                  </a:lnTo>
                  <a:lnTo>
                    <a:pt x="129790" y="206530"/>
                  </a:lnTo>
                  <a:lnTo>
                    <a:pt x="148875" y="202684"/>
                  </a:lnTo>
                  <a:lnTo>
                    <a:pt x="164147" y="202684"/>
                  </a:lnTo>
                  <a:lnTo>
                    <a:pt x="175596" y="206530"/>
                  </a:lnTo>
                  <a:lnTo>
                    <a:pt x="198504" y="221809"/>
                  </a:lnTo>
                  <a:lnTo>
                    <a:pt x="202322" y="248627"/>
                  </a:lnTo>
                  <a:lnTo>
                    <a:pt x="187049" y="302156"/>
                  </a:lnTo>
                  <a:lnTo>
                    <a:pt x="152693" y="405422"/>
                  </a:lnTo>
                  <a:lnTo>
                    <a:pt x="137426" y="500994"/>
                  </a:lnTo>
                  <a:lnTo>
                    <a:pt x="137426" y="604259"/>
                  </a:lnTo>
                  <a:lnTo>
                    <a:pt x="156511" y="711370"/>
                  </a:lnTo>
                  <a:lnTo>
                    <a:pt x="183231" y="822275"/>
                  </a:lnTo>
                  <a:lnTo>
                    <a:pt x="225208" y="925524"/>
                  </a:lnTo>
                  <a:lnTo>
                    <a:pt x="267228" y="1021134"/>
                  </a:lnTo>
                  <a:lnTo>
                    <a:pt x="316818" y="1105268"/>
                  </a:lnTo>
                  <a:lnTo>
                    <a:pt x="362623" y="1166458"/>
                  </a:lnTo>
                  <a:lnTo>
                    <a:pt x="461913" y="1147338"/>
                  </a:lnTo>
                  <a:lnTo>
                    <a:pt x="423733" y="1105268"/>
                  </a:lnTo>
                  <a:lnTo>
                    <a:pt x="389393" y="1055554"/>
                  </a:lnTo>
                  <a:lnTo>
                    <a:pt x="358838" y="1005834"/>
                  </a:lnTo>
                  <a:lnTo>
                    <a:pt x="335908" y="948469"/>
                  </a:lnTo>
                  <a:lnTo>
                    <a:pt x="313033" y="891083"/>
                  </a:lnTo>
                  <a:lnTo>
                    <a:pt x="297729" y="841400"/>
                  </a:lnTo>
                  <a:lnTo>
                    <a:pt x="286317" y="791664"/>
                  </a:lnTo>
                  <a:lnTo>
                    <a:pt x="278693" y="749621"/>
                  </a:lnTo>
                  <a:lnTo>
                    <a:pt x="263388" y="634870"/>
                  </a:lnTo>
                  <a:lnTo>
                    <a:pt x="263388" y="527758"/>
                  </a:lnTo>
                  <a:lnTo>
                    <a:pt x="274853" y="432186"/>
                  </a:lnTo>
                  <a:lnTo>
                    <a:pt x="297729" y="348046"/>
                  </a:lnTo>
                  <a:lnTo>
                    <a:pt x="324498" y="283031"/>
                  </a:lnTo>
                  <a:lnTo>
                    <a:pt x="351213" y="237141"/>
                  </a:lnTo>
                  <a:lnTo>
                    <a:pt x="381714" y="210377"/>
                  </a:lnTo>
                  <a:lnTo>
                    <a:pt x="412268" y="206530"/>
                  </a:lnTo>
                  <a:lnTo>
                    <a:pt x="446609" y="225656"/>
                  </a:lnTo>
                  <a:lnTo>
                    <a:pt x="473378" y="256267"/>
                  </a:lnTo>
                  <a:lnTo>
                    <a:pt x="488629" y="302156"/>
                  </a:lnTo>
                  <a:lnTo>
                    <a:pt x="492414" y="355685"/>
                  </a:lnTo>
                  <a:lnTo>
                    <a:pt x="511504" y="344199"/>
                  </a:lnTo>
                  <a:lnTo>
                    <a:pt x="538273" y="332713"/>
                  </a:lnTo>
                  <a:lnTo>
                    <a:pt x="564988" y="328921"/>
                  </a:lnTo>
                  <a:lnTo>
                    <a:pt x="595489" y="325074"/>
                  </a:lnTo>
                  <a:lnTo>
                    <a:pt x="626044" y="325074"/>
                  </a:lnTo>
                  <a:lnTo>
                    <a:pt x="656599" y="325074"/>
                  </a:lnTo>
                  <a:lnTo>
                    <a:pt x="683314" y="325074"/>
                  </a:lnTo>
                  <a:lnTo>
                    <a:pt x="706189" y="328921"/>
                  </a:lnTo>
                  <a:lnTo>
                    <a:pt x="706189" y="302156"/>
                  </a:lnTo>
                  <a:lnTo>
                    <a:pt x="702404" y="275392"/>
                  </a:lnTo>
                  <a:lnTo>
                    <a:pt x="690939" y="248627"/>
                  </a:lnTo>
                  <a:lnTo>
                    <a:pt x="675689" y="221809"/>
                  </a:lnTo>
                  <a:lnTo>
                    <a:pt x="652759" y="195044"/>
                  </a:lnTo>
                  <a:lnTo>
                    <a:pt x="629884" y="172127"/>
                  </a:lnTo>
                  <a:lnTo>
                    <a:pt x="622204" y="156794"/>
                  </a:lnTo>
                  <a:lnTo>
                    <a:pt x="648974" y="156794"/>
                  </a:lnTo>
                  <a:lnTo>
                    <a:pt x="744370" y="191252"/>
                  </a:lnTo>
                  <a:lnTo>
                    <a:pt x="824569" y="240934"/>
                  </a:lnTo>
                  <a:lnTo>
                    <a:pt x="881785" y="298310"/>
                  </a:lnTo>
                  <a:lnTo>
                    <a:pt x="923805" y="359532"/>
                  </a:lnTo>
                  <a:lnTo>
                    <a:pt x="950520" y="424547"/>
                  </a:lnTo>
                  <a:lnTo>
                    <a:pt x="961985" y="481868"/>
                  </a:lnTo>
                  <a:lnTo>
                    <a:pt x="958145" y="535451"/>
                  </a:lnTo>
                  <a:lnTo>
                    <a:pt x="946680" y="573702"/>
                  </a:lnTo>
                  <a:lnTo>
                    <a:pt x="1000165" y="558369"/>
                  </a:lnTo>
                  <a:lnTo>
                    <a:pt x="1034505" y="531605"/>
                  </a:lnTo>
                  <a:lnTo>
                    <a:pt x="1053595" y="500994"/>
                  </a:lnTo>
                  <a:lnTo>
                    <a:pt x="1061221" y="462743"/>
                  </a:lnTo>
                  <a:lnTo>
                    <a:pt x="1057435" y="424547"/>
                  </a:lnTo>
                  <a:lnTo>
                    <a:pt x="1045970" y="390089"/>
                  </a:lnTo>
                  <a:lnTo>
                    <a:pt x="1030666" y="355685"/>
                  </a:lnTo>
                  <a:lnTo>
                    <a:pt x="1007790" y="328921"/>
                  </a:lnTo>
                  <a:lnTo>
                    <a:pt x="1045970" y="321281"/>
                  </a:lnTo>
                  <a:lnTo>
                    <a:pt x="1076471" y="298310"/>
                  </a:lnTo>
                  <a:lnTo>
                    <a:pt x="1103240" y="271545"/>
                  </a:lnTo>
                  <a:lnTo>
                    <a:pt x="1118491" y="233295"/>
                  </a:lnTo>
                  <a:lnTo>
                    <a:pt x="1122330" y="195044"/>
                  </a:lnTo>
                  <a:lnTo>
                    <a:pt x="1114651" y="156794"/>
                  </a:lnTo>
                  <a:lnTo>
                    <a:pt x="1091775" y="114751"/>
                  </a:lnTo>
                  <a:lnTo>
                    <a:pt x="1053595" y="80347"/>
                  </a:lnTo>
                  <a:lnTo>
                    <a:pt x="1026880" y="65015"/>
                  </a:lnTo>
                  <a:lnTo>
                    <a:pt x="996325" y="49736"/>
                  </a:lnTo>
                  <a:lnTo>
                    <a:pt x="969610" y="38250"/>
                  </a:lnTo>
                  <a:lnTo>
                    <a:pt x="942895" y="26764"/>
                  </a:lnTo>
                  <a:lnTo>
                    <a:pt x="958145" y="11486"/>
                  </a:lnTo>
                  <a:lnTo>
                    <a:pt x="981075" y="3847"/>
                  </a:lnTo>
                  <a:lnTo>
                    <a:pt x="1007790" y="0"/>
                  </a:lnTo>
                  <a:close/>
                </a:path>
              </a:pathLst>
            </a:custGeom>
            <a:ln w="0" cap="flat">
              <a:miter lim="127000"/>
            </a:ln>
          </p:spPr>
          <p:style>
            <a:lnRef idx="0">
              <a:srgbClr val="000000"/>
            </a:lnRef>
            <a:fillRef idx="1">
              <a:srgbClr val="B20019"/>
            </a:fillRef>
            <a:effectRef idx="0">
              <a:scrgbClr r="0" g="0" b="0"/>
            </a:effectRef>
            <a:fontRef idx="none"/>
          </p:style>
          <p:txBody>
            <a:bodyPr/>
            <a:lstStyle/>
            <a:p>
              <a:endParaRPr lang="en-US"/>
            </a:p>
          </p:txBody>
        </p:sp>
        <p:sp>
          <p:nvSpPr>
            <p:cNvPr id="13" name="Shape 143"/>
            <p:cNvSpPr/>
            <p:nvPr/>
          </p:nvSpPr>
          <p:spPr>
            <a:xfrm>
              <a:off x="708438" y="648557"/>
              <a:ext cx="1423893" cy="1353815"/>
            </a:xfrm>
            <a:custGeom>
              <a:avLst/>
              <a:gdLst/>
              <a:ahLst/>
              <a:cxnLst/>
              <a:rect l="0" t="0" r="0" b="0"/>
              <a:pathLst>
                <a:path w="1423893" h="1353815">
                  <a:moveTo>
                    <a:pt x="885641" y="0"/>
                  </a:moveTo>
                  <a:lnTo>
                    <a:pt x="977252" y="7639"/>
                  </a:lnTo>
                  <a:lnTo>
                    <a:pt x="1072702" y="38197"/>
                  </a:lnTo>
                  <a:lnTo>
                    <a:pt x="1164312" y="95572"/>
                  </a:lnTo>
                  <a:lnTo>
                    <a:pt x="1236832" y="175920"/>
                  </a:lnTo>
                  <a:lnTo>
                    <a:pt x="1297888" y="275338"/>
                  </a:lnTo>
                  <a:lnTo>
                    <a:pt x="1347533" y="386243"/>
                  </a:lnTo>
                  <a:lnTo>
                    <a:pt x="1381873" y="504786"/>
                  </a:lnTo>
                  <a:lnTo>
                    <a:pt x="1404803" y="615691"/>
                  </a:lnTo>
                  <a:lnTo>
                    <a:pt x="1420053" y="718956"/>
                  </a:lnTo>
                  <a:lnTo>
                    <a:pt x="1423893" y="803096"/>
                  </a:lnTo>
                  <a:lnTo>
                    <a:pt x="1420053" y="868111"/>
                  </a:lnTo>
                  <a:lnTo>
                    <a:pt x="1408589" y="936972"/>
                  </a:lnTo>
                  <a:lnTo>
                    <a:pt x="1385713" y="1009627"/>
                  </a:lnTo>
                  <a:lnTo>
                    <a:pt x="1358998" y="1082286"/>
                  </a:lnTo>
                  <a:lnTo>
                    <a:pt x="1320818" y="1151126"/>
                  </a:lnTo>
                  <a:lnTo>
                    <a:pt x="1271173" y="1216141"/>
                  </a:lnTo>
                  <a:lnTo>
                    <a:pt x="1213903" y="1269681"/>
                  </a:lnTo>
                  <a:lnTo>
                    <a:pt x="1141382" y="1315570"/>
                  </a:lnTo>
                  <a:lnTo>
                    <a:pt x="1126132" y="1323220"/>
                  </a:lnTo>
                  <a:lnTo>
                    <a:pt x="1110828" y="1327045"/>
                  </a:lnTo>
                  <a:lnTo>
                    <a:pt x="1095577" y="1334695"/>
                  </a:lnTo>
                  <a:lnTo>
                    <a:pt x="1080327" y="1338520"/>
                  </a:lnTo>
                  <a:lnTo>
                    <a:pt x="1061237" y="1342345"/>
                  </a:lnTo>
                  <a:lnTo>
                    <a:pt x="1042147" y="1346170"/>
                  </a:lnTo>
                  <a:lnTo>
                    <a:pt x="1023057" y="1349990"/>
                  </a:lnTo>
                  <a:lnTo>
                    <a:pt x="1003967" y="1353815"/>
                  </a:lnTo>
                  <a:lnTo>
                    <a:pt x="1019217" y="1334695"/>
                  </a:lnTo>
                  <a:lnTo>
                    <a:pt x="1034522" y="1319395"/>
                  </a:lnTo>
                  <a:lnTo>
                    <a:pt x="1053612" y="1311750"/>
                  </a:lnTo>
                  <a:lnTo>
                    <a:pt x="1080327" y="1300275"/>
                  </a:lnTo>
                  <a:lnTo>
                    <a:pt x="1244458" y="1181721"/>
                  </a:lnTo>
                  <a:lnTo>
                    <a:pt x="1336068" y="1028741"/>
                  </a:lnTo>
                  <a:lnTo>
                    <a:pt x="1366623" y="856625"/>
                  </a:lnTo>
                  <a:lnTo>
                    <a:pt x="1358998" y="676913"/>
                  </a:lnTo>
                  <a:lnTo>
                    <a:pt x="1316978" y="504786"/>
                  </a:lnTo>
                  <a:lnTo>
                    <a:pt x="1259708" y="355631"/>
                  </a:lnTo>
                  <a:lnTo>
                    <a:pt x="1198652" y="240934"/>
                  </a:lnTo>
                  <a:lnTo>
                    <a:pt x="1152847" y="175920"/>
                  </a:lnTo>
                  <a:lnTo>
                    <a:pt x="1114667" y="145308"/>
                  </a:lnTo>
                  <a:lnTo>
                    <a:pt x="1076487" y="122336"/>
                  </a:lnTo>
                  <a:lnTo>
                    <a:pt x="1042147" y="103211"/>
                  </a:lnTo>
                  <a:lnTo>
                    <a:pt x="1007806" y="95572"/>
                  </a:lnTo>
                  <a:lnTo>
                    <a:pt x="977252" y="95572"/>
                  </a:lnTo>
                  <a:lnTo>
                    <a:pt x="950536" y="99419"/>
                  </a:lnTo>
                  <a:lnTo>
                    <a:pt x="927607" y="107058"/>
                  </a:lnTo>
                  <a:lnTo>
                    <a:pt x="912356" y="122336"/>
                  </a:lnTo>
                  <a:lnTo>
                    <a:pt x="881801" y="114697"/>
                  </a:lnTo>
                  <a:lnTo>
                    <a:pt x="851247" y="114697"/>
                  </a:lnTo>
                  <a:lnTo>
                    <a:pt x="824532" y="118544"/>
                  </a:lnTo>
                  <a:lnTo>
                    <a:pt x="801656" y="126183"/>
                  </a:lnTo>
                  <a:lnTo>
                    <a:pt x="778726" y="141461"/>
                  </a:lnTo>
                  <a:lnTo>
                    <a:pt x="759636" y="160587"/>
                  </a:lnTo>
                  <a:lnTo>
                    <a:pt x="740546" y="183559"/>
                  </a:lnTo>
                  <a:lnTo>
                    <a:pt x="725296" y="214170"/>
                  </a:lnTo>
                  <a:lnTo>
                    <a:pt x="748226" y="225602"/>
                  </a:lnTo>
                  <a:lnTo>
                    <a:pt x="774941" y="240934"/>
                  </a:lnTo>
                  <a:lnTo>
                    <a:pt x="805441" y="263852"/>
                  </a:lnTo>
                  <a:lnTo>
                    <a:pt x="843622" y="290616"/>
                  </a:lnTo>
                  <a:lnTo>
                    <a:pt x="878016" y="321228"/>
                  </a:lnTo>
                  <a:lnTo>
                    <a:pt x="916142" y="355631"/>
                  </a:lnTo>
                  <a:lnTo>
                    <a:pt x="946697" y="390089"/>
                  </a:lnTo>
                  <a:lnTo>
                    <a:pt x="977252" y="424493"/>
                  </a:lnTo>
                  <a:lnTo>
                    <a:pt x="1000127" y="451257"/>
                  </a:lnTo>
                  <a:lnTo>
                    <a:pt x="1015431" y="485661"/>
                  </a:lnTo>
                  <a:lnTo>
                    <a:pt x="1026896" y="520119"/>
                  </a:lnTo>
                  <a:lnTo>
                    <a:pt x="1030682" y="558315"/>
                  </a:lnTo>
                  <a:lnTo>
                    <a:pt x="1023057" y="596566"/>
                  </a:lnTo>
                  <a:lnTo>
                    <a:pt x="1003967" y="627177"/>
                  </a:lnTo>
                  <a:lnTo>
                    <a:pt x="969626" y="653941"/>
                  </a:lnTo>
                  <a:lnTo>
                    <a:pt x="916142" y="669274"/>
                  </a:lnTo>
                  <a:lnTo>
                    <a:pt x="927607" y="631023"/>
                  </a:lnTo>
                  <a:lnTo>
                    <a:pt x="931446" y="577440"/>
                  </a:lnTo>
                  <a:lnTo>
                    <a:pt x="919982" y="520119"/>
                  </a:lnTo>
                  <a:lnTo>
                    <a:pt x="893266" y="455104"/>
                  </a:lnTo>
                  <a:lnTo>
                    <a:pt x="851247" y="393882"/>
                  </a:lnTo>
                  <a:lnTo>
                    <a:pt x="794031" y="336506"/>
                  </a:lnTo>
                  <a:lnTo>
                    <a:pt x="713831" y="286824"/>
                  </a:lnTo>
                  <a:lnTo>
                    <a:pt x="618435" y="252366"/>
                  </a:lnTo>
                  <a:lnTo>
                    <a:pt x="591666" y="252366"/>
                  </a:lnTo>
                  <a:lnTo>
                    <a:pt x="599345" y="267699"/>
                  </a:lnTo>
                  <a:lnTo>
                    <a:pt x="622221" y="290616"/>
                  </a:lnTo>
                  <a:lnTo>
                    <a:pt x="645150" y="317381"/>
                  </a:lnTo>
                  <a:lnTo>
                    <a:pt x="660401" y="344200"/>
                  </a:lnTo>
                  <a:lnTo>
                    <a:pt x="671865" y="370964"/>
                  </a:lnTo>
                  <a:lnTo>
                    <a:pt x="675651" y="397728"/>
                  </a:lnTo>
                  <a:lnTo>
                    <a:pt x="675651" y="424493"/>
                  </a:lnTo>
                  <a:lnTo>
                    <a:pt x="652776" y="420646"/>
                  </a:lnTo>
                  <a:lnTo>
                    <a:pt x="626060" y="420646"/>
                  </a:lnTo>
                  <a:lnTo>
                    <a:pt x="595506" y="420646"/>
                  </a:lnTo>
                  <a:lnTo>
                    <a:pt x="564951" y="420646"/>
                  </a:lnTo>
                  <a:lnTo>
                    <a:pt x="534450" y="424493"/>
                  </a:lnTo>
                  <a:lnTo>
                    <a:pt x="507735" y="428285"/>
                  </a:lnTo>
                  <a:lnTo>
                    <a:pt x="480965" y="439771"/>
                  </a:lnTo>
                  <a:lnTo>
                    <a:pt x="461875" y="451257"/>
                  </a:lnTo>
                  <a:lnTo>
                    <a:pt x="458090" y="397728"/>
                  </a:lnTo>
                  <a:lnTo>
                    <a:pt x="442840" y="351839"/>
                  </a:lnTo>
                  <a:lnTo>
                    <a:pt x="416070" y="321228"/>
                  </a:lnTo>
                  <a:lnTo>
                    <a:pt x="381730" y="302102"/>
                  </a:lnTo>
                  <a:lnTo>
                    <a:pt x="351175" y="305949"/>
                  </a:lnTo>
                  <a:lnTo>
                    <a:pt x="320674" y="332713"/>
                  </a:lnTo>
                  <a:lnTo>
                    <a:pt x="293959" y="378603"/>
                  </a:lnTo>
                  <a:lnTo>
                    <a:pt x="267190" y="443618"/>
                  </a:lnTo>
                  <a:lnTo>
                    <a:pt x="244314" y="527758"/>
                  </a:lnTo>
                  <a:lnTo>
                    <a:pt x="232849" y="623330"/>
                  </a:lnTo>
                  <a:lnTo>
                    <a:pt x="232849" y="730442"/>
                  </a:lnTo>
                  <a:lnTo>
                    <a:pt x="248154" y="845193"/>
                  </a:lnTo>
                  <a:lnTo>
                    <a:pt x="255779" y="887236"/>
                  </a:lnTo>
                  <a:lnTo>
                    <a:pt x="267190" y="936972"/>
                  </a:lnTo>
                  <a:lnTo>
                    <a:pt x="282494" y="986655"/>
                  </a:lnTo>
                  <a:lnTo>
                    <a:pt x="305370" y="1044041"/>
                  </a:lnTo>
                  <a:lnTo>
                    <a:pt x="328299" y="1101406"/>
                  </a:lnTo>
                  <a:lnTo>
                    <a:pt x="358854" y="1151126"/>
                  </a:lnTo>
                  <a:lnTo>
                    <a:pt x="393195" y="1200841"/>
                  </a:lnTo>
                  <a:lnTo>
                    <a:pt x="431375" y="1242910"/>
                  </a:lnTo>
                  <a:lnTo>
                    <a:pt x="332085" y="1262030"/>
                  </a:lnTo>
                  <a:lnTo>
                    <a:pt x="286280" y="1200841"/>
                  </a:lnTo>
                  <a:lnTo>
                    <a:pt x="236689" y="1116706"/>
                  </a:lnTo>
                  <a:lnTo>
                    <a:pt x="194669" y="1021096"/>
                  </a:lnTo>
                  <a:lnTo>
                    <a:pt x="152693" y="917847"/>
                  </a:lnTo>
                  <a:lnTo>
                    <a:pt x="125972" y="806942"/>
                  </a:lnTo>
                  <a:lnTo>
                    <a:pt x="106888" y="699831"/>
                  </a:lnTo>
                  <a:lnTo>
                    <a:pt x="106888" y="596566"/>
                  </a:lnTo>
                  <a:lnTo>
                    <a:pt x="122155" y="500994"/>
                  </a:lnTo>
                  <a:lnTo>
                    <a:pt x="156511" y="397728"/>
                  </a:lnTo>
                  <a:lnTo>
                    <a:pt x="171783" y="344200"/>
                  </a:lnTo>
                  <a:lnTo>
                    <a:pt x="167965" y="317381"/>
                  </a:lnTo>
                  <a:lnTo>
                    <a:pt x="145057" y="302102"/>
                  </a:lnTo>
                  <a:lnTo>
                    <a:pt x="133608" y="298256"/>
                  </a:lnTo>
                  <a:lnTo>
                    <a:pt x="118336" y="298256"/>
                  </a:lnTo>
                  <a:lnTo>
                    <a:pt x="99252" y="302102"/>
                  </a:lnTo>
                  <a:lnTo>
                    <a:pt x="80162" y="309741"/>
                  </a:lnTo>
                  <a:lnTo>
                    <a:pt x="57259" y="317381"/>
                  </a:lnTo>
                  <a:lnTo>
                    <a:pt x="38175" y="336506"/>
                  </a:lnTo>
                  <a:lnTo>
                    <a:pt x="19085" y="355631"/>
                  </a:lnTo>
                  <a:lnTo>
                    <a:pt x="0" y="386243"/>
                  </a:lnTo>
                  <a:lnTo>
                    <a:pt x="22903" y="344200"/>
                  </a:lnTo>
                  <a:lnTo>
                    <a:pt x="53441" y="302102"/>
                  </a:lnTo>
                  <a:lnTo>
                    <a:pt x="91616" y="260060"/>
                  </a:lnTo>
                  <a:lnTo>
                    <a:pt x="141245" y="225602"/>
                  </a:lnTo>
                  <a:lnTo>
                    <a:pt x="198509" y="198837"/>
                  </a:lnTo>
                  <a:lnTo>
                    <a:pt x="271029" y="183559"/>
                  </a:lnTo>
                  <a:lnTo>
                    <a:pt x="355014" y="179712"/>
                  </a:lnTo>
                  <a:lnTo>
                    <a:pt x="454250" y="187351"/>
                  </a:lnTo>
                  <a:lnTo>
                    <a:pt x="465715" y="179712"/>
                  </a:lnTo>
                  <a:lnTo>
                    <a:pt x="480965" y="172073"/>
                  </a:lnTo>
                  <a:lnTo>
                    <a:pt x="500056" y="164433"/>
                  </a:lnTo>
                  <a:lnTo>
                    <a:pt x="519146" y="160587"/>
                  </a:lnTo>
                  <a:lnTo>
                    <a:pt x="542075" y="160587"/>
                  </a:lnTo>
                  <a:lnTo>
                    <a:pt x="564951" y="160587"/>
                  </a:lnTo>
                  <a:lnTo>
                    <a:pt x="587880" y="164433"/>
                  </a:lnTo>
                  <a:lnTo>
                    <a:pt x="606970" y="168226"/>
                  </a:lnTo>
                  <a:lnTo>
                    <a:pt x="633685" y="172073"/>
                  </a:lnTo>
                  <a:lnTo>
                    <a:pt x="641311" y="160587"/>
                  </a:lnTo>
                  <a:lnTo>
                    <a:pt x="633685" y="149155"/>
                  </a:lnTo>
                  <a:lnTo>
                    <a:pt x="618435" y="145308"/>
                  </a:lnTo>
                  <a:lnTo>
                    <a:pt x="603131" y="145308"/>
                  </a:lnTo>
                  <a:lnTo>
                    <a:pt x="591666" y="141461"/>
                  </a:lnTo>
                  <a:lnTo>
                    <a:pt x="572630" y="137669"/>
                  </a:lnTo>
                  <a:lnTo>
                    <a:pt x="549700" y="137669"/>
                  </a:lnTo>
                  <a:lnTo>
                    <a:pt x="572630" y="114697"/>
                  </a:lnTo>
                  <a:lnTo>
                    <a:pt x="610756" y="84140"/>
                  </a:lnTo>
                  <a:lnTo>
                    <a:pt x="664240" y="53529"/>
                  </a:lnTo>
                  <a:lnTo>
                    <a:pt x="729136" y="26765"/>
                  </a:lnTo>
                  <a:lnTo>
                    <a:pt x="801656" y="7639"/>
                  </a:lnTo>
                  <a:lnTo>
                    <a:pt x="885641" y="0"/>
                  </a:lnTo>
                  <a:close/>
                </a:path>
              </a:pathLst>
            </a:custGeom>
            <a:ln w="0" cap="flat">
              <a:miter lim="127000"/>
            </a:ln>
          </p:spPr>
          <p:style>
            <a:lnRef idx="0">
              <a:srgbClr val="000000"/>
            </a:lnRef>
            <a:fillRef idx="1">
              <a:srgbClr val="FF0066"/>
            </a:fillRef>
            <a:effectRef idx="0">
              <a:scrgbClr r="0" g="0" b="0"/>
            </a:effectRef>
            <a:fontRef idx="none"/>
          </p:style>
          <p:txBody>
            <a:bodyPr/>
            <a:lstStyle/>
            <a:p>
              <a:endParaRPr lang="en-US"/>
            </a:p>
          </p:txBody>
        </p:sp>
        <p:sp>
          <p:nvSpPr>
            <p:cNvPr id="14" name="Shape 144"/>
            <p:cNvSpPr/>
            <p:nvPr/>
          </p:nvSpPr>
          <p:spPr>
            <a:xfrm>
              <a:off x="475578" y="541445"/>
              <a:ext cx="664235" cy="271545"/>
            </a:xfrm>
            <a:custGeom>
              <a:avLst/>
              <a:gdLst/>
              <a:ahLst/>
              <a:cxnLst/>
              <a:rect l="0" t="0" r="0" b="0"/>
              <a:pathLst>
                <a:path w="664235" h="271545">
                  <a:moveTo>
                    <a:pt x="152693" y="0"/>
                  </a:moveTo>
                  <a:lnTo>
                    <a:pt x="221406" y="11486"/>
                  </a:lnTo>
                  <a:lnTo>
                    <a:pt x="305391" y="38250"/>
                  </a:lnTo>
                  <a:lnTo>
                    <a:pt x="393189" y="76501"/>
                  </a:lnTo>
                  <a:lnTo>
                    <a:pt x="484800" y="122390"/>
                  </a:lnTo>
                  <a:lnTo>
                    <a:pt x="564945" y="175919"/>
                  </a:lnTo>
                  <a:lnTo>
                    <a:pt x="626055" y="225656"/>
                  </a:lnTo>
                  <a:lnTo>
                    <a:pt x="664235" y="271545"/>
                  </a:lnTo>
                  <a:lnTo>
                    <a:pt x="610805" y="256267"/>
                  </a:lnTo>
                  <a:lnTo>
                    <a:pt x="557320" y="244781"/>
                  </a:lnTo>
                  <a:lnTo>
                    <a:pt x="503890" y="233295"/>
                  </a:lnTo>
                  <a:lnTo>
                    <a:pt x="450459" y="221809"/>
                  </a:lnTo>
                  <a:lnTo>
                    <a:pt x="400825" y="218016"/>
                  </a:lnTo>
                  <a:lnTo>
                    <a:pt x="347379" y="210323"/>
                  </a:lnTo>
                  <a:lnTo>
                    <a:pt x="297755" y="206531"/>
                  </a:lnTo>
                  <a:lnTo>
                    <a:pt x="251945" y="206531"/>
                  </a:lnTo>
                  <a:lnTo>
                    <a:pt x="206140" y="206531"/>
                  </a:lnTo>
                  <a:lnTo>
                    <a:pt x="164147" y="206531"/>
                  </a:lnTo>
                  <a:lnTo>
                    <a:pt x="125972" y="206531"/>
                  </a:lnTo>
                  <a:lnTo>
                    <a:pt x="91616" y="210323"/>
                  </a:lnTo>
                  <a:lnTo>
                    <a:pt x="61077" y="214170"/>
                  </a:lnTo>
                  <a:lnTo>
                    <a:pt x="34357" y="218016"/>
                  </a:lnTo>
                  <a:lnTo>
                    <a:pt x="15272" y="225656"/>
                  </a:lnTo>
                  <a:lnTo>
                    <a:pt x="0" y="229448"/>
                  </a:lnTo>
                  <a:lnTo>
                    <a:pt x="7636" y="175919"/>
                  </a:lnTo>
                  <a:lnTo>
                    <a:pt x="22903" y="118544"/>
                  </a:lnTo>
                  <a:lnTo>
                    <a:pt x="53441" y="65015"/>
                  </a:lnTo>
                  <a:lnTo>
                    <a:pt x="106888" y="11486"/>
                  </a:lnTo>
                  <a:lnTo>
                    <a:pt x="152693" y="0"/>
                  </a:lnTo>
                  <a:close/>
                </a:path>
              </a:pathLst>
            </a:custGeom>
            <a:ln w="0" cap="flat">
              <a:miter lim="127000"/>
            </a:ln>
          </p:spPr>
          <p:style>
            <a:lnRef idx="0">
              <a:srgbClr val="000000"/>
            </a:lnRef>
            <a:fillRef idx="1">
              <a:srgbClr val="66FF00"/>
            </a:fillRef>
            <a:effectRef idx="0">
              <a:scrgbClr r="0" g="0" b="0"/>
            </a:effectRef>
            <a:fontRef idx="none"/>
          </p:style>
          <p:txBody>
            <a:bodyPr/>
            <a:lstStyle/>
            <a:p>
              <a:endParaRPr lang="en-US"/>
            </a:p>
          </p:txBody>
        </p:sp>
        <p:sp>
          <p:nvSpPr>
            <p:cNvPr id="15" name="Shape 145"/>
            <p:cNvSpPr/>
            <p:nvPr/>
          </p:nvSpPr>
          <p:spPr>
            <a:xfrm>
              <a:off x="620641" y="468791"/>
              <a:ext cx="545888" cy="336560"/>
            </a:xfrm>
            <a:custGeom>
              <a:avLst/>
              <a:gdLst/>
              <a:ahLst/>
              <a:cxnLst/>
              <a:rect l="0" t="0" r="0" b="0"/>
              <a:pathLst>
                <a:path w="545888" h="336560">
                  <a:moveTo>
                    <a:pt x="148875" y="0"/>
                  </a:moveTo>
                  <a:lnTo>
                    <a:pt x="202316" y="3846"/>
                  </a:lnTo>
                  <a:lnTo>
                    <a:pt x="259581" y="19125"/>
                  </a:lnTo>
                  <a:lnTo>
                    <a:pt x="320647" y="45889"/>
                  </a:lnTo>
                  <a:lnTo>
                    <a:pt x="389382" y="84140"/>
                  </a:lnTo>
                  <a:lnTo>
                    <a:pt x="431348" y="118544"/>
                  </a:lnTo>
                  <a:lnTo>
                    <a:pt x="465742" y="156794"/>
                  </a:lnTo>
                  <a:lnTo>
                    <a:pt x="492457" y="195044"/>
                  </a:lnTo>
                  <a:lnTo>
                    <a:pt x="515333" y="233295"/>
                  </a:lnTo>
                  <a:lnTo>
                    <a:pt x="526798" y="267698"/>
                  </a:lnTo>
                  <a:lnTo>
                    <a:pt x="538262" y="294463"/>
                  </a:lnTo>
                  <a:lnTo>
                    <a:pt x="542048" y="313588"/>
                  </a:lnTo>
                  <a:lnTo>
                    <a:pt x="545888" y="325074"/>
                  </a:lnTo>
                  <a:lnTo>
                    <a:pt x="534423" y="336560"/>
                  </a:lnTo>
                  <a:lnTo>
                    <a:pt x="496243" y="286824"/>
                  </a:lnTo>
                  <a:lnTo>
                    <a:pt x="438973" y="237087"/>
                  </a:lnTo>
                  <a:lnTo>
                    <a:pt x="366452" y="183559"/>
                  </a:lnTo>
                  <a:lnTo>
                    <a:pt x="282467" y="133876"/>
                  </a:lnTo>
                  <a:lnTo>
                    <a:pt x="198504" y="91779"/>
                  </a:lnTo>
                  <a:lnTo>
                    <a:pt x="118336" y="61168"/>
                  </a:lnTo>
                  <a:lnTo>
                    <a:pt x="49623" y="49736"/>
                  </a:lnTo>
                  <a:lnTo>
                    <a:pt x="0" y="57375"/>
                  </a:lnTo>
                  <a:lnTo>
                    <a:pt x="30539" y="34404"/>
                  </a:lnTo>
                  <a:lnTo>
                    <a:pt x="64895" y="15279"/>
                  </a:lnTo>
                  <a:lnTo>
                    <a:pt x="103064" y="3846"/>
                  </a:lnTo>
                  <a:lnTo>
                    <a:pt x="148875" y="0"/>
                  </a:lnTo>
                  <a:close/>
                </a:path>
              </a:pathLst>
            </a:custGeom>
            <a:ln w="0" cap="flat">
              <a:miter lim="127000"/>
            </a:ln>
          </p:spPr>
          <p:style>
            <a:lnRef idx="0">
              <a:srgbClr val="000000"/>
            </a:lnRef>
            <a:fillRef idx="1">
              <a:srgbClr val="A3FF66"/>
            </a:fillRef>
            <a:effectRef idx="0">
              <a:scrgbClr r="0" g="0" b="0"/>
            </a:effectRef>
            <a:fontRef idx="none"/>
          </p:style>
          <p:txBody>
            <a:bodyPr/>
            <a:lstStyle/>
            <a:p>
              <a:endParaRPr lang="en-US"/>
            </a:p>
          </p:txBody>
        </p:sp>
        <p:sp>
          <p:nvSpPr>
            <p:cNvPr id="16" name="Shape 146"/>
            <p:cNvSpPr/>
            <p:nvPr/>
          </p:nvSpPr>
          <p:spPr>
            <a:xfrm>
              <a:off x="1055828" y="361679"/>
              <a:ext cx="175595" cy="420700"/>
            </a:xfrm>
            <a:custGeom>
              <a:avLst/>
              <a:gdLst/>
              <a:ahLst/>
              <a:cxnLst/>
              <a:rect l="0" t="0" r="0" b="0"/>
              <a:pathLst>
                <a:path w="175595" h="420700">
                  <a:moveTo>
                    <a:pt x="57270" y="0"/>
                  </a:moveTo>
                  <a:lnTo>
                    <a:pt x="91610" y="15333"/>
                  </a:lnTo>
                  <a:lnTo>
                    <a:pt x="99236" y="34458"/>
                  </a:lnTo>
                  <a:lnTo>
                    <a:pt x="91610" y="49736"/>
                  </a:lnTo>
                  <a:lnTo>
                    <a:pt x="83985" y="68862"/>
                  </a:lnTo>
                  <a:lnTo>
                    <a:pt x="76360" y="99473"/>
                  </a:lnTo>
                  <a:lnTo>
                    <a:pt x="76360" y="145362"/>
                  </a:lnTo>
                  <a:lnTo>
                    <a:pt x="83985" y="198891"/>
                  </a:lnTo>
                  <a:lnTo>
                    <a:pt x="106861" y="260059"/>
                  </a:lnTo>
                  <a:lnTo>
                    <a:pt x="137416" y="317435"/>
                  </a:lnTo>
                  <a:lnTo>
                    <a:pt x="160345" y="367171"/>
                  </a:lnTo>
                  <a:lnTo>
                    <a:pt x="171756" y="397782"/>
                  </a:lnTo>
                  <a:lnTo>
                    <a:pt x="175595" y="409214"/>
                  </a:lnTo>
                  <a:lnTo>
                    <a:pt x="137416" y="420700"/>
                  </a:lnTo>
                  <a:lnTo>
                    <a:pt x="129790" y="393936"/>
                  </a:lnTo>
                  <a:lnTo>
                    <a:pt x="118325" y="363325"/>
                  </a:lnTo>
                  <a:lnTo>
                    <a:pt x="106861" y="332768"/>
                  </a:lnTo>
                  <a:lnTo>
                    <a:pt x="91610" y="302156"/>
                  </a:lnTo>
                  <a:lnTo>
                    <a:pt x="72520" y="275392"/>
                  </a:lnTo>
                  <a:lnTo>
                    <a:pt x="57270" y="248627"/>
                  </a:lnTo>
                  <a:lnTo>
                    <a:pt x="34340" y="225656"/>
                  </a:lnTo>
                  <a:lnTo>
                    <a:pt x="15250" y="210377"/>
                  </a:lnTo>
                  <a:lnTo>
                    <a:pt x="3785" y="153002"/>
                  </a:lnTo>
                  <a:lnTo>
                    <a:pt x="0" y="76501"/>
                  </a:lnTo>
                  <a:lnTo>
                    <a:pt x="15250" y="15333"/>
                  </a:lnTo>
                  <a:lnTo>
                    <a:pt x="57270" y="0"/>
                  </a:lnTo>
                  <a:close/>
                </a:path>
              </a:pathLst>
            </a:custGeom>
            <a:ln w="0" cap="flat">
              <a:miter lim="127000"/>
            </a:ln>
          </p:spPr>
          <p:style>
            <a:lnRef idx="0">
              <a:srgbClr val="000000"/>
            </a:lnRef>
            <a:fillRef idx="1">
              <a:srgbClr val="4C0000"/>
            </a:fillRef>
            <a:effectRef idx="0">
              <a:scrgbClr r="0" g="0" b="0"/>
            </a:effectRef>
            <a:fontRef idx="none"/>
          </p:style>
          <p:txBody>
            <a:bodyPr/>
            <a:lstStyle/>
            <a:p>
              <a:endParaRPr lang="en-US"/>
            </a:p>
          </p:txBody>
        </p:sp>
        <p:sp>
          <p:nvSpPr>
            <p:cNvPr id="17" name="Shape 299"/>
            <p:cNvSpPr/>
            <p:nvPr/>
          </p:nvSpPr>
          <p:spPr>
            <a:xfrm>
              <a:off x="904815" y="2417415"/>
              <a:ext cx="1575686" cy="1469713"/>
            </a:xfrm>
            <a:custGeom>
              <a:avLst/>
              <a:gdLst/>
              <a:ahLst/>
              <a:cxnLst/>
              <a:rect l="0" t="0" r="0" b="0"/>
              <a:pathLst>
                <a:path w="1575686" h="1469713">
                  <a:moveTo>
                    <a:pt x="612267" y="0"/>
                  </a:moveTo>
                  <a:lnTo>
                    <a:pt x="688800" y="0"/>
                  </a:lnTo>
                  <a:lnTo>
                    <a:pt x="765332" y="4457"/>
                  </a:lnTo>
                  <a:lnTo>
                    <a:pt x="841865" y="22477"/>
                  </a:lnTo>
                  <a:lnTo>
                    <a:pt x="922862" y="44953"/>
                  </a:lnTo>
                  <a:lnTo>
                    <a:pt x="999395" y="80866"/>
                  </a:lnTo>
                  <a:lnTo>
                    <a:pt x="1080455" y="125819"/>
                  </a:lnTo>
                  <a:lnTo>
                    <a:pt x="1161516" y="184271"/>
                  </a:lnTo>
                  <a:lnTo>
                    <a:pt x="1238049" y="256159"/>
                  </a:lnTo>
                  <a:lnTo>
                    <a:pt x="1355080" y="395476"/>
                  </a:lnTo>
                  <a:lnTo>
                    <a:pt x="1436141" y="516838"/>
                  </a:lnTo>
                  <a:lnTo>
                    <a:pt x="1485632" y="629222"/>
                  </a:lnTo>
                  <a:lnTo>
                    <a:pt x="1508145" y="728107"/>
                  </a:lnTo>
                  <a:lnTo>
                    <a:pt x="1512673" y="809036"/>
                  </a:lnTo>
                  <a:lnTo>
                    <a:pt x="1508145" y="871946"/>
                  </a:lnTo>
                  <a:lnTo>
                    <a:pt x="1503617" y="916899"/>
                  </a:lnTo>
                  <a:lnTo>
                    <a:pt x="1499153" y="943834"/>
                  </a:lnTo>
                  <a:lnTo>
                    <a:pt x="1539651" y="997765"/>
                  </a:lnTo>
                  <a:lnTo>
                    <a:pt x="1571157" y="1074186"/>
                  </a:lnTo>
                  <a:lnTo>
                    <a:pt x="1575686" y="1159585"/>
                  </a:lnTo>
                  <a:lnTo>
                    <a:pt x="1548644" y="1235993"/>
                  </a:lnTo>
                  <a:lnTo>
                    <a:pt x="1521666" y="1271950"/>
                  </a:lnTo>
                  <a:lnTo>
                    <a:pt x="1490160" y="1303411"/>
                  </a:lnTo>
                  <a:lnTo>
                    <a:pt x="1454126" y="1325888"/>
                  </a:lnTo>
                  <a:lnTo>
                    <a:pt x="1422620" y="1343863"/>
                  </a:lnTo>
                  <a:lnTo>
                    <a:pt x="1382057" y="1352853"/>
                  </a:lnTo>
                  <a:lnTo>
                    <a:pt x="1346087" y="1352853"/>
                  </a:lnTo>
                  <a:lnTo>
                    <a:pt x="1305525" y="1343863"/>
                  </a:lnTo>
                  <a:lnTo>
                    <a:pt x="1265027" y="1325888"/>
                  </a:lnTo>
                  <a:lnTo>
                    <a:pt x="1238049" y="1343863"/>
                  </a:lnTo>
                  <a:lnTo>
                    <a:pt x="1202015" y="1366340"/>
                  </a:lnTo>
                  <a:lnTo>
                    <a:pt x="1165981" y="1388810"/>
                  </a:lnTo>
                  <a:lnTo>
                    <a:pt x="1120954" y="1411286"/>
                  </a:lnTo>
                  <a:lnTo>
                    <a:pt x="1075927" y="1429262"/>
                  </a:lnTo>
                  <a:lnTo>
                    <a:pt x="1021908" y="1447243"/>
                  </a:lnTo>
                  <a:lnTo>
                    <a:pt x="967889" y="1460723"/>
                  </a:lnTo>
                  <a:lnTo>
                    <a:pt x="909405" y="1469713"/>
                  </a:lnTo>
                  <a:lnTo>
                    <a:pt x="846329" y="1469713"/>
                  </a:lnTo>
                  <a:lnTo>
                    <a:pt x="778853" y="1469713"/>
                  </a:lnTo>
                  <a:lnTo>
                    <a:pt x="711313" y="1456227"/>
                  </a:lnTo>
                  <a:lnTo>
                    <a:pt x="634780" y="1438252"/>
                  </a:lnTo>
                  <a:lnTo>
                    <a:pt x="562712" y="1406791"/>
                  </a:lnTo>
                  <a:lnTo>
                    <a:pt x="481715" y="1366340"/>
                  </a:lnTo>
                  <a:lnTo>
                    <a:pt x="400667" y="1312401"/>
                  </a:lnTo>
                  <a:lnTo>
                    <a:pt x="319632" y="1249479"/>
                  </a:lnTo>
                  <a:lnTo>
                    <a:pt x="180075" y="1110142"/>
                  </a:lnTo>
                  <a:lnTo>
                    <a:pt x="85538" y="975288"/>
                  </a:lnTo>
                  <a:lnTo>
                    <a:pt x="31512" y="844948"/>
                  </a:lnTo>
                  <a:lnTo>
                    <a:pt x="4503" y="728107"/>
                  </a:lnTo>
                  <a:lnTo>
                    <a:pt x="0" y="624701"/>
                  </a:lnTo>
                  <a:lnTo>
                    <a:pt x="9005" y="539315"/>
                  </a:lnTo>
                  <a:lnTo>
                    <a:pt x="27010" y="476406"/>
                  </a:lnTo>
                  <a:lnTo>
                    <a:pt x="40518" y="440430"/>
                  </a:lnTo>
                  <a:lnTo>
                    <a:pt x="31512" y="399997"/>
                  </a:lnTo>
                  <a:lnTo>
                    <a:pt x="31512" y="355044"/>
                  </a:lnTo>
                  <a:lnTo>
                    <a:pt x="40518" y="301112"/>
                  </a:lnTo>
                  <a:lnTo>
                    <a:pt x="54019" y="247181"/>
                  </a:lnTo>
                  <a:lnTo>
                    <a:pt x="81035" y="197770"/>
                  </a:lnTo>
                  <a:lnTo>
                    <a:pt x="117050" y="157274"/>
                  </a:lnTo>
                  <a:lnTo>
                    <a:pt x="162071" y="125819"/>
                  </a:lnTo>
                  <a:lnTo>
                    <a:pt x="216090" y="116841"/>
                  </a:lnTo>
                  <a:lnTo>
                    <a:pt x="243100" y="103343"/>
                  </a:lnTo>
                  <a:lnTo>
                    <a:pt x="274618" y="85386"/>
                  </a:lnTo>
                  <a:lnTo>
                    <a:pt x="315136" y="62910"/>
                  </a:lnTo>
                  <a:lnTo>
                    <a:pt x="364652" y="44953"/>
                  </a:lnTo>
                  <a:lnTo>
                    <a:pt x="418678" y="31455"/>
                  </a:lnTo>
                  <a:lnTo>
                    <a:pt x="477187" y="17956"/>
                  </a:lnTo>
                  <a:lnTo>
                    <a:pt x="544727" y="4457"/>
                  </a:lnTo>
                  <a:lnTo>
                    <a:pt x="612267" y="0"/>
                  </a:lnTo>
                  <a:close/>
                </a:path>
              </a:pathLst>
            </a:custGeom>
            <a:ln w="0" cap="flat">
              <a:miter lim="127000"/>
            </a:ln>
          </p:spPr>
          <p:style>
            <a:lnRef idx="0">
              <a:srgbClr val="000000"/>
            </a:lnRef>
            <a:fillRef idx="1">
              <a:srgbClr val="000000"/>
            </a:fillRef>
            <a:effectRef idx="0">
              <a:scrgbClr r="0" g="0" b="0"/>
            </a:effectRef>
            <a:fontRef idx="none"/>
          </p:style>
          <p:txBody>
            <a:bodyPr/>
            <a:lstStyle/>
            <a:p>
              <a:endParaRPr lang="en-US"/>
            </a:p>
          </p:txBody>
        </p:sp>
        <p:sp>
          <p:nvSpPr>
            <p:cNvPr id="18" name="Shape 300"/>
            <p:cNvSpPr/>
            <p:nvPr/>
          </p:nvSpPr>
          <p:spPr>
            <a:xfrm>
              <a:off x="828283" y="2484782"/>
              <a:ext cx="1575685" cy="1469764"/>
            </a:xfrm>
            <a:custGeom>
              <a:avLst/>
              <a:gdLst/>
              <a:ahLst/>
              <a:cxnLst/>
              <a:rect l="0" t="0" r="0" b="0"/>
              <a:pathLst>
                <a:path w="1575685" h="1469764">
                  <a:moveTo>
                    <a:pt x="612267" y="0"/>
                  </a:moveTo>
                  <a:lnTo>
                    <a:pt x="688800" y="0"/>
                  </a:lnTo>
                  <a:lnTo>
                    <a:pt x="765332" y="4521"/>
                  </a:lnTo>
                  <a:lnTo>
                    <a:pt x="841865" y="22477"/>
                  </a:lnTo>
                  <a:lnTo>
                    <a:pt x="922862" y="44953"/>
                  </a:lnTo>
                  <a:lnTo>
                    <a:pt x="999394" y="80929"/>
                  </a:lnTo>
                  <a:lnTo>
                    <a:pt x="1080455" y="125883"/>
                  </a:lnTo>
                  <a:lnTo>
                    <a:pt x="1161516" y="184335"/>
                  </a:lnTo>
                  <a:lnTo>
                    <a:pt x="1238049" y="256222"/>
                  </a:lnTo>
                  <a:lnTo>
                    <a:pt x="1355080" y="395540"/>
                  </a:lnTo>
                  <a:lnTo>
                    <a:pt x="1436141" y="516902"/>
                  </a:lnTo>
                  <a:lnTo>
                    <a:pt x="1481103" y="629286"/>
                  </a:lnTo>
                  <a:lnTo>
                    <a:pt x="1503617" y="728171"/>
                  </a:lnTo>
                  <a:lnTo>
                    <a:pt x="1512673" y="809036"/>
                  </a:lnTo>
                  <a:lnTo>
                    <a:pt x="1508145" y="872009"/>
                  </a:lnTo>
                  <a:lnTo>
                    <a:pt x="1499153" y="916899"/>
                  </a:lnTo>
                  <a:lnTo>
                    <a:pt x="1499153" y="939376"/>
                  </a:lnTo>
                  <a:lnTo>
                    <a:pt x="1539651" y="993308"/>
                  </a:lnTo>
                  <a:lnTo>
                    <a:pt x="1571157" y="1074243"/>
                  </a:lnTo>
                  <a:lnTo>
                    <a:pt x="1575685" y="1159636"/>
                  </a:lnTo>
                  <a:lnTo>
                    <a:pt x="1548644" y="1236044"/>
                  </a:lnTo>
                  <a:lnTo>
                    <a:pt x="1521666" y="1272000"/>
                  </a:lnTo>
                  <a:lnTo>
                    <a:pt x="1490160" y="1303468"/>
                  </a:lnTo>
                  <a:lnTo>
                    <a:pt x="1454126" y="1325939"/>
                  </a:lnTo>
                  <a:lnTo>
                    <a:pt x="1422620" y="1343920"/>
                  </a:lnTo>
                  <a:lnTo>
                    <a:pt x="1382058" y="1348409"/>
                  </a:lnTo>
                  <a:lnTo>
                    <a:pt x="1346087" y="1348409"/>
                  </a:lnTo>
                  <a:lnTo>
                    <a:pt x="1305525" y="1339425"/>
                  </a:lnTo>
                  <a:lnTo>
                    <a:pt x="1265027" y="1321443"/>
                  </a:lnTo>
                  <a:lnTo>
                    <a:pt x="1238049" y="1339425"/>
                  </a:lnTo>
                  <a:lnTo>
                    <a:pt x="1202014" y="1361895"/>
                  </a:lnTo>
                  <a:lnTo>
                    <a:pt x="1165980" y="1384371"/>
                  </a:lnTo>
                  <a:lnTo>
                    <a:pt x="1120954" y="1406842"/>
                  </a:lnTo>
                  <a:lnTo>
                    <a:pt x="1075927" y="1424817"/>
                  </a:lnTo>
                  <a:lnTo>
                    <a:pt x="1021908" y="1442798"/>
                  </a:lnTo>
                  <a:lnTo>
                    <a:pt x="967889" y="1456284"/>
                  </a:lnTo>
                  <a:lnTo>
                    <a:pt x="909405" y="1465269"/>
                  </a:lnTo>
                  <a:lnTo>
                    <a:pt x="846329" y="1469764"/>
                  </a:lnTo>
                  <a:lnTo>
                    <a:pt x="778853" y="1465269"/>
                  </a:lnTo>
                  <a:lnTo>
                    <a:pt x="711313" y="1456284"/>
                  </a:lnTo>
                  <a:lnTo>
                    <a:pt x="634780" y="1433808"/>
                  </a:lnTo>
                  <a:lnTo>
                    <a:pt x="562712" y="1406842"/>
                  </a:lnTo>
                  <a:lnTo>
                    <a:pt x="481703" y="1366390"/>
                  </a:lnTo>
                  <a:lnTo>
                    <a:pt x="400667" y="1312452"/>
                  </a:lnTo>
                  <a:lnTo>
                    <a:pt x="319632" y="1249530"/>
                  </a:lnTo>
                  <a:lnTo>
                    <a:pt x="180075" y="1110199"/>
                  </a:lnTo>
                  <a:lnTo>
                    <a:pt x="85538" y="975352"/>
                  </a:lnTo>
                  <a:lnTo>
                    <a:pt x="31512" y="845012"/>
                  </a:lnTo>
                  <a:lnTo>
                    <a:pt x="4503" y="728171"/>
                  </a:lnTo>
                  <a:lnTo>
                    <a:pt x="0" y="624765"/>
                  </a:lnTo>
                  <a:lnTo>
                    <a:pt x="9005" y="539379"/>
                  </a:lnTo>
                  <a:lnTo>
                    <a:pt x="27010" y="476469"/>
                  </a:lnTo>
                  <a:lnTo>
                    <a:pt x="40518" y="440494"/>
                  </a:lnTo>
                  <a:lnTo>
                    <a:pt x="31512" y="400061"/>
                  </a:lnTo>
                  <a:lnTo>
                    <a:pt x="31512" y="350587"/>
                  </a:lnTo>
                  <a:lnTo>
                    <a:pt x="40518" y="296655"/>
                  </a:lnTo>
                  <a:lnTo>
                    <a:pt x="54019" y="242724"/>
                  </a:lnTo>
                  <a:lnTo>
                    <a:pt x="81035" y="197770"/>
                  </a:lnTo>
                  <a:lnTo>
                    <a:pt x="117050" y="152817"/>
                  </a:lnTo>
                  <a:lnTo>
                    <a:pt x="162071" y="125883"/>
                  </a:lnTo>
                  <a:lnTo>
                    <a:pt x="216090" y="116904"/>
                  </a:lnTo>
                  <a:lnTo>
                    <a:pt x="243099" y="103406"/>
                  </a:lnTo>
                  <a:lnTo>
                    <a:pt x="274618" y="85450"/>
                  </a:lnTo>
                  <a:lnTo>
                    <a:pt x="315136" y="62973"/>
                  </a:lnTo>
                  <a:lnTo>
                    <a:pt x="364652" y="44953"/>
                  </a:lnTo>
                  <a:lnTo>
                    <a:pt x="418678" y="31518"/>
                  </a:lnTo>
                  <a:lnTo>
                    <a:pt x="477200" y="18019"/>
                  </a:lnTo>
                  <a:lnTo>
                    <a:pt x="544727" y="4521"/>
                  </a:lnTo>
                  <a:lnTo>
                    <a:pt x="612267" y="0"/>
                  </a:lnTo>
                  <a:close/>
                </a:path>
              </a:pathLst>
            </a:custGeom>
            <a:ln w="0" cap="flat">
              <a:miter lim="127000"/>
            </a:ln>
          </p:spPr>
          <p:style>
            <a:lnRef idx="0">
              <a:srgbClr val="000000"/>
            </a:lnRef>
            <a:fillRef idx="1">
              <a:srgbClr val="000000"/>
            </a:fillRef>
            <a:effectRef idx="0">
              <a:scrgbClr r="0" g="0" b="0"/>
            </a:effectRef>
            <a:fontRef idx="none"/>
          </p:style>
          <p:txBody>
            <a:bodyPr/>
            <a:lstStyle/>
            <a:p>
              <a:endParaRPr lang="en-US"/>
            </a:p>
          </p:txBody>
        </p:sp>
        <p:sp>
          <p:nvSpPr>
            <p:cNvPr id="19" name="Shape 301"/>
            <p:cNvSpPr/>
            <p:nvPr/>
          </p:nvSpPr>
          <p:spPr>
            <a:xfrm>
              <a:off x="976845" y="2502801"/>
              <a:ext cx="1454100" cy="1231511"/>
            </a:xfrm>
            <a:custGeom>
              <a:avLst/>
              <a:gdLst/>
              <a:ahLst/>
              <a:cxnLst/>
              <a:rect l="0" t="0" r="0" b="0"/>
              <a:pathLst>
                <a:path w="1454100" h="1231511">
                  <a:moveTo>
                    <a:pt x="508731" y="0"/>
                  </a:moveTo>
                  <a:lnTo>
                    <a:pt x="594256" y="0"/>
                  </a:lnTo>
                  <a:lnTo>
                    <a:pt x="675317" y="13499"/>
                  </a:lnTo>
                  <a:lnTo>
                    <a:pt x="751850" y="31455"/>
                  </a:lnTo>
                  <a:lnTo>
                    <a:pt x="823854" y="62909"/>
                  </a:lnTo>
                  <a:lnTo>
                    <a:pt x="891394" y="98885"/>
                  </a:lnTo>
                  <a:lnTo>
                    <a:pt x="954406" y="139318"/>
                  </a:lnTo>
                  <a:lnTo>
                    <a:pt x="1008425" y="184271"/>
                  </a:lnTo>
                  <a:lnTo>
                    <a:pt x="1062445" y="229225"/>
                  </a:lnTo>
                  <a:lnTo>
                    <a:pt x="1107471" y="278636"/>
                  </a:lnTo>
                  <a:lnTo>
                    <a:pt x="1147970" y="323589"/>
                  </a:lnTo>
                  <a:lnTo>
                    <a:pt x="1184004" y="368543"/>
                  </a:lnTo>
                  <a:lnTo>
                    <a:pt x="1211046" y="408975"/>
                  </a:lnTo>
                  <a:lnTo>
                    <a:pt x="1233495" y="444951"/>
                  </a:lnTo>
                  <a:lnTo>
                    <a:pt x="1247016" y="476406"/>
                  </a:lnTo>
                  <a:lnTo>
                    <a:pt x="1256008" y="498883"/>
                  </a:lnTo>
                  <a:lnTo>
                    <a:pt x="1260537" y="512381"/>
                  </a:lnTo>
                  <a:lnTo>
                    <a:pt x="1296571" y="561792"/>
                  </a:lnTo>
                  <a:lnTo>
                    <a:pt x="1310027" y="629222"/>
                  </a:lnTo>
                  <a:lnTo>
                    <a:pt x="1310027" y="701174"/>
                  </a:lnTo>
                  <a:lnTo>
                    <a:pt x="1305563" y="750584"/>
                  </a:lnTo>
                  <a:lnTo>
                    <a:pt x="1283050" y="746063"/>
                  </a:lnTo>
                  <a:lnTo>
                    <a:pt x="1260537" y="741606"/>
                  </a:lnTo>
                  <a:lnTo>
                    <a:pt x="1238023" y="741606"/>
                  </a:lnTo>
                  <a:lnTo>
                    <a:pt x="1220038" y="746063"/>
                  </a:lnTo>
                  <a:lnTo>
                    <a:pt x="1201989" y="750584"/>
                  </a:lnTo>
                  <a:lnTo>
                    <a:pt x="1184004" y="755105"/>
                  </a:lnTo>
                  <a:lnTo>
                    <a:pt x="1170483" y="764083"/>
                  </a:lnTo>
                  <a:lnTo>
                    <a:pt x="1156963" y="768540"/>
                  </a:lnTo>
                  <a:lnTo>
                    <a:pt x="1129985" y="782039"/>
                  </a:lnTo>
                  <a:lnTo>
                    <a:pt x="1102943" y="813493"/>
                  </a:lnTo>
                  <a:lnTo>
                    <a:pt x="1084958" y="849469"/>
                  </a:lnTo>
                  <a:lnTo>
                    <a:pt x="1075965" y="889902"/>
                  </a:lnTo>
                  <a:lnTo>
                    <a:pt x="1075965" y="921357"/>
                  </a:lnTo>
                  <a:lnTo>
                    <a:pt x="1084958" y="939376"/>
                  </a:lnTo>
                  <a:lnTo>
                    <a:pt x="1093951" y="939376"/>
                  </a:lnTo>
                  <a:lnTo>
                    <a:pt x="1107471" y="916899"/>
                  </a:lnTo>
                  <a:lnTo>
                    <a:pt x="1116464" y="903401"/>
                  </a:lnTo>
                  <a:lnTo>
                    <a:pt x="1134513" y="889902"/>
                  </a:lnTo>
                  <a:lnTo>
                    <a:pt x="1161491" y="876467"/>
                  </a:lnTo>
                  <a:lnTo>
                    <a:pt x="1184004" y="867425"/>
                  </a:lnTo>
                  <a:lnTo>
                    <a:pt x="1211046" y="867425"/>
                  </a:lnTo>
                  <a:lnTo>
                    <a:pt x="1233495" y="867425"/>
                  </a:lnTo>
                  <a:lnTo>
                    <a:pt x="1256008" y="876467"/>
                  </a:lnTo>
                  <a:lnTo>
                    <a:pt x="1269529" y="889902"/>
                  </a:lnTo>
                  <a:lnTo>
                    <a:pt x="1287578" y="921357"/>
                  </a:lnTo>
                  <a:lnTo>
                    <a:pt x="1301035" y="939376"/>
                  </a:lnTo>
                  <a:lnTo>
                    <a:pt x="1319084" y="948354"/>
                  </a:lnTo>
                  <a:lnTo>
                    <a:pt x="1350590" y="952875"/>
                  </a:lnTo>
                  <a:lnTo>
                    <a:pt x="1391088" y="970831"/>
                  </a:lnTo>
                  <a:lnTo>
                    <a:pt x="1422594" y="1015772"/>
                  </a:lnTo>
                  <a:lnTo>
                    <a:pt x="1431587" y="1065208"/>
                  </a:lnTo>
                  <a:lnTo>
                    <a:pt x="1422594" y="1101165"/>
                  </a:lnTo>
                  <a:lnTo>
                    <a:pt x="1454100" y="1119146"/>
                  </a:lnTo>
                  <a:lnTo>
                    <a:pt x="1431587" y="1159597"/>
                  </a:lnTo>
                  <a:lnTo>
                    <a:pt x="1404609" y="1186563"/>
                  </a:lnTo>
                  <a:lnTo>
                    <a:pt x="1377568" y="1209040"/>
                  </a:lnTo>
                  <a:lnTo>
                    <a:pt x="1350590" y="1218025"/>
                  </a:lnTo>
                  <a:lnTo>
                    <a:pt x="1328077" y="1227015"/>
                  </a:lnTo>
                  <a:lnTo>
                    <a:pt x="1301035" y="1227015"/>
                  </a:lnTo>
                  <a:lnTo>
                    <a:pt x="1283050" y="1227015"/>
                  </a:lnTo>
                  <a:lnTo>
                    <a:pt x="1265065" y="1231511"/>
                  </a:lnTo>
                  <a:lnTo>
                    <a:pt x="1247016" y="1231511"/>
                  </a:lnTo>
                  <a:lnTo>
                    <a:pt x="1229031" y="1222520"/>
                  </a:lnTo>
                  <a:lnTo>
                    <a:pt x="1201989" y="1209040"/>
                  </a:lnTo>
                  <a:lnTo>
                    <a:pt x="1179476" y="1191059"/>
                  </a:lnTo>
                  <a:lnTo>
                    <a:pt x="1152498" y="1173083"/>
                  </a:lnTo>
                  <a:lnTo>
                    <a:pt x="1134513" y="1155102"/>
                  </a:lnTo>
                  <a:lnTo>
                    <a:pt x="1116464" y="1141616"/>
                  </a:lnTo>
                  <a:lnTo>
                    <a:pt x="1107471" y="1128137"/>
                  </a:lnTo>
                  <a:lnTo>
                    <a:pt x="1098479" y="1114650"/>
                  </a:lnTo>
                  <a:lnTo>
                    <a:pt x="1084958" y="1110155"/>
                  </a:lnTo>
                  <a:lnTo>
                    <a:pt x="1075965" y="1119146"/>
                  </a:lnTo>
                  <a:lnTo>
                    <a:pt x="1071437" y="1132632"/>
                  </a:lnTo>
                  <a:lnTo>
                    <a:pt x="1048924" y="1110155"/>
                  </a:lnTo>
                  <a:lnTo>
                    <a:pt x="1030939" y="1110155"/>
                  </a:lnTo>
                  <a:lnTo>
                    <a:pt x="1021946" y="1132632"/>
                  </a:lnTo>
                  <a:lnTo>
                    <a:pt x="1030939" y="1159597"/>
                  </a:lnTo>
                  <a:lnTo>
                    <a:pt x="1044460" y="1191059"/>
                  </a:lnTo>
                  <a:lnTo>
                    <a:pt x="1044460" y="1218025"/>
                  </a:lnTo>
                  <a:lnTo>
                    <a:pt x="1026411" y="1227015"/>
                  </a:lnTo>
                  <a:lnTo>
                    <a:pt x="990440" y="1213535"/>
                  </a:lnTo>
                  <a:lnTo>
                    <a:pt x="967927" y="1204545"/>
                  </a:lnTo>
                  <a:lnTo>
                    <a:pt x="945414" y="1209040"/>
                  </a:lnTo>
                  <a:lnTo>
                    <a:pt x="918372" y="1213535"/>
                  </a:lnTo>
                  <a:lnTo>
                    <a:pt x="895859" y="1222520"/>
                  </a:lnTo>
                  <a:lnTo>
                    <a:pt x="873345" y="1227015"/>
                  </a:lnTo>
                  <a:lnTo>
                    <a:pt x="846368" y="1227015"/>
                  </a:lnTo>
                  <a:lnTo>
                    <a:pt x="819326" y="1213535"/>
                  </a:lnTo>
                  <a:lnTo>
                    <a:pt x="792348" y="1186563"/>
                  </a:lnTo>
                  <a:lnTo>
                    <a:pt x="760842" y="1159597"/>
                  </a:lnTo>
                  <a:lnTo>
                    <a:pt x="729337" y="1141616"/>
                  </a:lnTo>
                  <a:lnTo>
                    <a:pt x="693302" y="1137127"/>
                  </a:lnTo>
                  <a:lnTo>
                    <a:pt x="657268" y="1141616"/>
                  </a:lnTo>
                  <a:lnTo>
                    <a:pt x="625763" y="1146112"/>
                  </a:lnTo>
                  <a:lnTo>
                    <a:pt x="594256" y="1150607"/>
                  </a:lnTo>
                  <a:lnTo>
                    <a:pt x="567215" y="1150607"/>
                  </a:lnTo>
                  <a:lnTo>
                    <a:pt x="549230" y="1146112"/>
                  </a:lnTo>
                  <a:lnTo>
                    <a:pt x="535709" y="1132632"/>
                  </a:lnTo>
                  <a:lnTo>
                    <a:pt x="517724" y="1114650"/>
                  </a:lnTo>
                  <a:lnTo>
                    <a:pt x="499739" y="1092180"/>
                  </a:lnTo>
                  <a:lnTo>
                    <a:pt x="477226" y="1065208"/>
                  </a:lnTo>
                  <a:lnTo>
                    <a:pt x="450184" y="1033747"/>
                  </a:lnTo>
                  <a:lnTo>
                    <a:pt x="423206" y="1002286"/>
                  </a:lnTo>
                  <a:lnTo>
                    <a:pt x="387172" y="961853"/>
                  </a:lnTo>
                  <a:lnTo>
                    <a:pt x="351151" y="916899"/>
                  </a:lnTo>
                  <a:lnTo>
                    <a:pt x="310633" y="876467"/>
                  </a:lnTo>
                  <a:lnTo>
                    <a:pt x="279121" y="853990"/>
                  </a:lnTo>
                  <a:lnTo>
                    <a:pt x="247602" y="844948"/>
                  </a:lnTo>
                  <a:lnTo>
                    <a:pt x="216090" y="844948"/>
                  </a:lnTo>
                  <a:lnTo>
                    <a:pt x="189080" y="844948"/>
                  </a:lnTo>
                  <a:lnTo>
                    <a:pt x="166573" y="849469"/>
                  </a:lnTo>
                  <a:lnTo>
                    <a:pt x="144060" y="844948"/>
                  </a:lnTo>
                  <a:lnTo>
                    <a:pt x="126056" y="831513"/>
                  </a:lnTo>
                  <a:lnTo>
                    <a:pt x="85538" y="777582"/>
                  </a:lnTo>
                  <a:lnTo>
                    <a:pt x="49523" y="705631"/>
                  </a:lnTo>
                  <a:lnTo>
                    <a:pt x="22507" y="629222"/>
                  </a:lnTo>
                  <a:lnTo>
                    <a:pt x="4503" y="552814"/>
                  </a:lnTo>
                  <a:lnTo>
                    <a:pt x="0" y="489905"/>
                  </a:lnTo>
                  <a:lnTo>
                    <a:pt x="4503" y="449472"/>
                  </a:lnTo>
                  <a:lnTo>
                    <a:pt x="22507" y="440430"/>
                  </a:lnTo>
                  <a:lnTo>
                    <a:pt x="58522" y="471949"/>
                  </a:lnTo>
                  <a:lnTo>
                    <a:pt x="121553" y="530337"/>
                  </a:lnTo>
                  <a:lnTo>
                    <a:pt x="171070" y="539315"/>
                  </a:lnTo>
                  <a:lnTo>
                    <a:pt x="207091" y="507860"/>
                  </a:lnTo>
                  <a:lnTo>
                    <a:pt x="229598" y="449472"/>
                  </a:lnTo>
                  <a:lnTo>
                    <a:pt x="238603" y="377521"/>
                  </a:lnTo>
                  <a:lnTo>
                    <a:pt x="238603" y="301113"/>
                  </a:lnTo>
                  <a:lnTo>
                    <a:pt x="225095" y="233682"/>
                  </a:lnTo>
                  <a:lnTo>
                    <a:pt x="202588" y="188792"/>
                  </a:lnTo>
                  <a:lnTo>
                    <a:pt x="184578" y="170773"/>
                  </a:lnTo>
                  <a:lnTo>
                    <a:pt x="166573" y="143839"/>
                  </a:lnTo>
                  <a:lnTo>
                    <a:pt x="157568" y="116841"/>
                  </a:lnTo>
                  <a:lnTo>
                    <a:pt x="166573" y="89907"/>
                  </a:lnTo>
                  <a:lnTo>
                    <a:pt x="193583" y="62909"/>
                  </a:lnTo>
                  <a:lnTo>
                    <a:pt x="256607" y="35976"/>
                  </a:lnTo>
                  <a:lnTo>
                    <a:pt x="360156" y="13499"/>
                  </a:lnTo>
                  <a:lnTo>
                    <a:pt x="508731" y="0"/>
                  </a:lnTo>
                  <a:close/>
                </a:path>
              </a:pathLst>
            </a:custGeom>
            <a:ln w="0" cap="flat">
              <a:miter lim="127000"/>
            </a:ln>
          </p:spPr>
          <p:style>
            <a:lnRef idx="0">
              <a:srgbClr val="000000"/>
            </a:lnRef>
            <a:fillRef idx="1">
              <a:srgbClr val="FFFF00"/>
            </a:fillRef>
            <a:effectRef idx="0">
              <a:scrgbClr r="0" g="0" b="0"/>
            </a:effectRef>
            <a:fontRef idx="none"/>
          </p:style>
          <p:txBody>
            <a:bodyPr/>
            <a:lstStyle/>
            <a:p>
              <a:endParaRPr lang="en-US"/>
            </a:p>
          </p:txBody>
        </p:sp>
        <p:sp>
          <p:nvSpPr>
            <p:cNvPr id="20" name="Shape 302"/>
            <p:cNvSpPr/>
            <p:nvPr/>
          </p:nvSpPr>
          <p:spPr>
            <a:xfrm>
              <a:off x="2052810" y="3271341"/>
              <a:ext cx="391656" cy="350606"/>
            </a:xfrm>
            <a:custGeom>
              <a:avLst/>
              <a:gdLst/>
              <a:ahLst/>
              <a:cxnLst/>
              <a:rect l="0" t="0" r="0" b="0"/>
              <a:pathLst>
                <a:path w="391656" h="350606">
                  <a:moveTo>
                    <a:pt x="80997" y="0"/>
                  </a:moveTo>
                  <a:lnTo>
                    <a:pt x="72005" y="13499"/>
                  </a:lnTo>
                  <a:lnTo>
                    <a:pt x="72005" y="31519"/>
                  </a:lnTo>
                  <a:lnTo>
                    <a:pt x="85525" y="40496"/>
                  </a:lnTo>
                  <a:lnTo>
                    <a:pt x="99046" y="35976"/>
                  </a:lnTo>
                  <a:lnTo>
                    <a:pt x="144073" y="18020"/>
                  </a:lnTo>
                  <a:lnTo>
                    <a:pt x="189100" y="13499"/>
                  </a:lnTo>
                  <a:lnTo>
                    <a:pt x="225070" y="26998"/>
                  </a:lnTo>
                  <a:lnTo>
                    <a:pt x="256575" y="44953"/>
                  </a:lnTo>
                  <a:lnTo>
                    <a:pt x="279089" y="71951"/>
                  </a:lnTo>
                  <a:lnTo>
                    <a:pt x="297138" y="98885"/>
                  </a:lnTo>
                  <a:lnTo>
                    <a:pt x="301603" y="121362"/>
                  </a:lnTo>
                  <a:lnTo>
                    <a:pt x="301603" y="139381"/>
                  </a:lnTo>
                  <a:lnTo>
                    <a:pt x="364678" y="170836"/>
                  </a:lnTo>
                  <a:lnTo>
                    <a:pt x="391656" y="238241"/>
                  </a:lnTo>
                  <a:lnTo>
                    <a:pt x="391656" y="305658"/>
                  </a:lnTo>
                  <a:lnTo>
                    <a:pt x="378135" y="350606"/>
                  </a:lnTo>
                  <a:lnTo>
                    <a:pt x="346629" y="332625"/>
                  </a:lnTo>
                  <a:lnTo>
                    <a:pt x="355622" y="296668"/>
                  </a:lnTo>
                  <a:lnTo>
                    <a:pt x="346629" y="247232"/>
                  </a:lnTo>
                  <a:lnTo>
                    <a:pt x="315123" y="202291"/>
                  </a:lnTo>
                  <a:lnTo>
                    <a:pt x="274625" y="184335"/>
                  </a:lnTo>
                  <a:lnTo>
                    <a:pt x="243119" y="179814"/>
                  </a:lnTo>
                  <a:lnTo>
                    <a:pt x="225070" y="170836"/>
                  </a:lnTo>
                  <a:lnTo>
                    <a:pt x="211613" y="152817"/>
                  </a:lnTo>
                  <a:lnTo>
                    <a:pt x="193564" y="121362"/>
                  </a:lnTo>
                  <a:lnTo>
                    <a:pt x="180043" y="107927"/>
                  </a:lnTo>
                  <a:lnTo>
                    <a:pt x="157530" y="98885"/>
                  </a:lnTo>
                  <a:lnTo>
                    <a:pt x="135080" y="98885"/>
                  </a:lnTo>
                  <a:lnTo>
                    <a:pt x="108039" y="98885"/>
                  </a:lnTo>
                  <a:lnTo>
                    <a:pt x="85525" y="107927"/>
                  </a:lnTo>
                  <a:lnTo>
                    <a:pt x="58547" y="121362"/>
                  </a:lnTo>
                  <a:lnTo>
                    <a:pt x="40499" y="134861"/>
                  </a:lnTo>
                  <a:lnTo>
                    <a:pt x="31506" y="148360"/>
                  </a:lnTo>
                  <a:lnTo>
                    <a:pt x="17985" y="170836"/>
                  </a:lnTo>
                  <a:lnTo>
                    <a:pt x="8993" y="170836"/>
                  </a:lnTo>
                  <a:lnTo>
                    <a:pt x="0" y="152817"/>
                  </a:lnTo>
                  <a:lnTo>
                    <a:pt x="0" y="121362"/>
                  </a:lnTo>
                  <a:lnTo>
                    <a:pt x="8993" y="80929"/>
                  </a:lnTo>
                  <a:lnTo>
                    <a:pt x="26978" y="44953"/>
                  </a:lnTo>
                  <a:lnTo>
                    <a:pt x="54019" y="13499"/>
                  </a:lnTo>
                  <a:lnTo>
                    <a:pt x="80997" y="0"/>
                  </a:lnTo>
                  <a:close/>
                </a:path>
              </a:pathLst>
            </a:custGeom>
            <a:ln w="0" cap="flat">
              <a:miter lim="127000"/>
            </a:ln>
          </p:spPr>
          <p:style>
            <a:lnRef idx="0">
              <a:srgbClr val="000000"/>
            </a:lnRef>
            <a:fillRef idx="1">
              <a:srgbClr val="E5CC00"/>
            </a:fillRef>
            <a:effectRef idx="0">
              <a:scrgbClr r="0" g="0" b="0"/>
            </a:effectRef>
            <a:fontRef idx="none"/>
          </p:style>
          <p:txBody>
            <a:bodyPr/>
            <a:lstStyle/>
            <a:p>
              <a:endParaRPr lang="en-US"/>
            </a:p>
          </p:txBody>
        </p:sp>
        <p:sp>
          <p:nvSpPr>
            <p:cNvPr id="21" name="Shape 303"/>
            <p:cNvSpPr/>
            <p:nvPr/>
          </p:nvSpPr>
          <p:spPr>
            <a:xfrm>
              <a:off x="940830" y="2448870"/>
              <a:ext cx="1436096" cy="1402302"/>
            </a:xfrm>
            <a:custGeom>
              <a:avLst/>
              <a:gdLst/>
              <a:ahLst/>
              <a:cxnLst/>
              <a:rect l="0" t="0" r="0" b="0"/>
              <a:pathLst>
                <a:path w="1436096" h="1402302">
                  <a:moveTo>
                    <a:pt x="580717" y="0"/>
                  </a:moveTo>
                  <a:lnTo>
                    <a:pt x="661777" y="4457"/>
                  </a:lnTo>
                  <a:lnTo>
                    <a:pt x="738310" y="13499"/>
                  </a:lnTo>
                  <a:lnTo>
                    <a:pt x="810314" y="31455"/>
                  </a:lnTo>
                  <a:lnTo>
                    <a:pt x="877854" y="53932"/>
                  </a:lnTo>
                  <a:lnTo>
                    <a:pt x="940930" y="80866"/>
                  </a:lnTo>
                  <a:lnTo>
                    <a:pt x="999414" y="112320"/>
                  </a:lnTo>
                  <a:lnTo>
                    <a:pt x="1053433" y="148296"/>
                  </a:lnTo>
                  <a:lnTo>
                    <a:pt x="1098460" y="184271"/>
                  </a:lnTo>
                  <a:lnTo>
                    <a:pt x="1138958" y="215726"/>
                  </a:lnTo>
                  <a:lnTo>
                    <a:pt x="1179521" y="251702"/>
                  </a:lnTo>
                  <a:lnTo>
                    <a:pt x="1211026" y="283156"/>
                  </a:lnTo>
                  <a:lnTo>
                    <a:pt x="1238004" y="314611"/>
                  </a:lnTo>
                  <a:lnTo>
                    <a:pt x="1256053" y="337088"/>
                  </a:lnTo>
                  <a:lnTo>
                    <a:pt x="1274038" y="359565"/>
                  </a:lnTo>
                  <a:lnTo>
                    <a:pt x="1283031" y="373064"/>
                  </a:lnTo>
                  <a:lnTo>
                    <a:pt x="1337050" y="453929"/>
                  </a:lnTo>
                  <a:lnTo>
                    <a:pt x="1377612" y="534858"/>
                  </a:lnTo>
                  <a:lnTo>
                    <a:pt x="1404590" y="606746"/>
                  </a:lnTo>
                  <a:lnTo>
                    <a:pt x="1422575" y="678697"/>
                  </a:lnTo>
                  <a:lnTo>
                    <a:pt x="1436096" y="741606"/>
                  </a:lnTo>
                  <a:lnTo>
                    <a:pt x="1436096" y="795538"/>
                  </a:lnTo>
                  <a:lnTo>
                    <a:pt x="1436096" y="840491"/>
                  </a:lnTo>
                  <a:lnTo>
                    <a:pt x="1427103" y="876403"/>
                  </a:lnTo>
                  <a:lnTo>
                    <a:pt x="1409118" y="849469"/>
                  </a:lnTo>
                  <a:lnTo>
                    <a:pt x="1391069" y="826993"/>
                  </a:lnTo>
                  <a:lnTo>
                    <a:pt x="1368556" y="813494"/>
                  </a:lnTo>
                  <a:lnTo>
                    <a:pt x="1341578" y="804516"/>
                  </a:lnTo>
                  <a:lnTo>
                    <a:pt x="1346042" y="755105"/>
                  </a:lnTo>
                  <a:lnTo>
                    <a:pt x="1346042" y="683154"/>
                  </a:lnTo>
                  <a:lnTo>
                    <a:pt x="1332586" y="615724"/>
                  </a:lnTo>
                  <a:lnTo>
                    <a:pt x="1296552" y="566313"/>
                  </a:lnTo>
                  <a:lnTo>
                    <a:pt x="1292023" y="552814"/>
                  </a:lnTo>
                  <a:lnTo>
                    <a:pt x="1283031" y="530337"/>
                  </a:lnTo>
                  <a:lnTo>
                    <a:pt x="1269510" y="498882"/>
                  </a:lnTo>
                  <a:lnTo>
                    <a:pt x="1247061" y="462907"/>
                  </a:lnTo>
                  <a:lnTo>
                    <a:pt x="1220019" y="422474"/>
                  </a:lnTo>
                  <a:lnTo>
                    <a:pt x="1183985" y="377521"/>
                  </a:lnTo>
                  <a:lnTo>
                    <a:pt x="1143486" y="332567"/>
                  </a:lnTo>
                  <a:lnTo>
                    <a:pt x="1098460" y="283156"/>
                  </a:lnTo>
                  <a:lnTo>
                    <a:pt x="1044440" y="238203"/>
                  </a:lnTo>
                  <a:lnTo>
                    <a:pt x="990421" y="193249"/>
                  </a:lnTo>
                  <a:lnTo>
                    <a:pt x="927409" y="152817"/>
                  </a:lnTo>
                  <a:lnTo>
                    <a:pt x="859869" y="116841"/>
                  </a:lnTo>
                  <a:lnTo>
                    <a:pt x="787865" y="85386"/>
                  </a:lnTo>
                  <a:lnTo>
                    <a:pt x="711332" y="67430"/>
                  </a:lnTo>
                  <a:lnTo>
                    <a:pt x="630271" y="53932"/>
                  </a:lnTo>
                  <a:lnTo>
                    <a:pt x="544746" y="53932"/>
                  </a:lnTo>
                  <a:lnTo>
                    <a:pt x="396171" y="67430"/>
                  </a:lnTo>
                  <a:lnTo>
                    <a:pt x="292622" y="89907"/>
                  </a:lnTo>
                  <a:lnTo>
                    <a:pt x="229598" y="116841"/>
                  </a:lnTo>
                  <a:lnTo>
                    <a:pt x="202588" y="143839"/>
                  </a:lnTo>
                  <a:lnTo>
                    <a:pt x="193583" y="170773"/>
                  </a:lnTo>
                  <a:lnTo>
                    <a:pt x="202588" y="197770"/>
                  </a:lnTo>
                  <a:lnTo>
                    <a:pt x="220592" y="224704"/>
                  </a:lnTo>
                  <a:lnTo>
                    <a:pt x="238603" y="242724"/>
                  </a:lnTo>
                  <a:lnTo>
                    <a:pt x="261110" y="287614"/>
                  </a:lnTo>
                  <a:lnTo>
                    <a:pt x="274618" y="355044"/>
                  </a:lnTo>
                  <a:lnTo>
                    <a:pt x="274618" y="431452"/>
                  </a:lnTo>
                  <a:lnTo>
                    <a:pt x="265613" y="503403"/>
                  </a:lnTo>
                  <a:lnTo>
                    <a:pt x="243106" y="561792"/>
                  </a:lnTo>
                  <a:lnTo>
                    <a:pt x="207084" y="593247"/>
                  </a:lnTo>
                  <a:lnTo>
                    <a:pt x="157568" y="584269"/>
                  </a:lnTo>
                  <a:lnTo>
                    <a:pt x="94537" y="525880"/>
                  </a:lnTo>
                  <a:lnTo>
                    <a:pt x="58522" y="494362"/>
                  </a:lnTo>
                  <a:lnTo>
                    <a:pt x="40517" y="503403"/>
                  </a:lnTo>
                  <a:lnTo>
                    <a:pt x="36015" y="543836"/>
                  </a:lnTo>
                  <a:lnTo>
                    <a:pt x="40517" y="606746"/>
                  </a:lnTo>
                  <a:lnTo>
                    <a:pt x="58522" y="683154"/>
                  </a:lnTo>
                  <a:lnTo>
                    <a:pt x="85538" y="759562"/>
                  </a:lnTo>
                  <a:lnTo>
                    <a:pt x="121553" y="831513"/>
                  </a:lnTo>
                  <a:lnTo>
                    <a:pt x="162071" y="885445"/>
                  </a:lnTo>
                  <a:lnTo>
                    <a:pt x="180075" y="898880"/>
                  </a:lnTo>
                  <a:lnTo>
                    <a:pt x="202588" y="903401"/>
                  </a:lnTo>
                  <a:lnTo>
                    <a:pt x="225095" y="898880"/>
                  </a:lnTo>
                  <a:lnTo>
                    <a:pt x="252105" y="898880"/>
                  </a:lnTo>
                  <a:lnTo>
                    <a:pt x="283617" y="898880"/>
                  </a:lnTo>
                  <a:lnTo>
                    <a:pt x="315136" y="907921"/>
                  </a:lnTo>
                  <a:lnTo>
                    <a:pt x="346648" y="930398"/>
                  </a:lnTo>
                  <a:lnTo>
                    <a:pt x="387166" y="970831"/>
                  </a:lnTo>
                  <a:lnTo>
                    <a:pt x="423187" y="1015785"/>
                  </a:lnTo>
                  <a:lnTo>
                    <a:pt x="459221" y="1056217"/>
                  </a:lnTo>
                  <a:lnTo>
                    <a:pt x="486199" y="1087678"/>
                  </a:lnTo>
                  <a:lnTo>
                    <a:pt x="513240" y="1119140"/>
                  </a:lnTo>
                  <a:lnTo>
                    <a:pt x="535754" y="1146112"/>
                  </a:lnTo>
                  <a:lnTo>
                    <a:pt x="553739" y="1168582"/>
                  </a:lnTo>
                  <a:lnTo>
                    <a:pt x="571724" y="1186563"/>
                  </a:lnTo>
                  <a:lnTo>
                    <a:pt x="585245" y="1200043"/>
                  </a:lnTo>
                  <a:lnTo>
                    <a:pt x="603230" y="1204539"/>
                  </a:lnTo>
                  <a:lnTo>
                    <a:pt x="630271" y="1204539"/>
                  </a:lnTo>
                  <a:lnTo>
                    <a:pt x="661777" y="1200043"/>
                  </a:lnTo>
                  <a:lnTo>
                    <a:pt x="693283" y="1195548"/>
                  </a:lnTo>
                  <a:lnTo>
                    <a:pt x="729317" y="1191059"/>
                  </a:lnTo>
                  <a:lnTo>
                    <a:pt x="765352" y="1195548"/>
                  </a:lnTo>
                  <a:lnTo>
                    <a:pt x="796857" y="1213529"/>
                  </a:lnTo>
                  <a:lnTo>
                    <a:pt x="828363" y="1240495"/>
                  </a:lnTo>
                  <a:lnTo>
                    <a:pt x="855341" y="1267467"/>
                  </a:lnTo>
                  <a:lnTo>
                    <a:pt x="882382" y="1280947"/>
                  </a:lnTo>
                  <a:lnTo>
                    <a:pt x="909360" y="1280947"/>
                  </a:lnTo>
                  <a:lnTo>
                    <a:pt x="931874" y="1276452"/>
                  </a:lnTo>
                  <a:lnTo>
                    <a:pt x="954387" y="1267467"/>
                  </a:lnTo>
                  <a:lnTo>
                    <a:pt x="981428" y="1262972"/>
                  </a:lnTo>
                  <a:lnTo>
                    <a:pt x="1003942" y="1258476"/>
                  </a:lnTo>
                  <a:lnTo>
                    <a:pt x="1026455" y="1267467"/>
                  </a:lnTo>
                  <a:lnTo>
                    <a:pt x="1062426" y="1280947"/>
                  </a:lnTo>
                  <a:lnTo>
                    <a:pt x="1080474" y="1271956"/>
                  </a:lnTo>
                  <a:lnTo>
                    <a:pt x="1080474" y="1244990"/>
                  </a:lnTo>
                  <a:lnTo>
                    <a:pt x="1066954" y="1213529"/>
                  </a:lnTo>
                  <a:lnTo>
                    <a:pt x="1057961" y="1186563"/>
                  </a:lnTo>
                  <a:lnTo>
                    <a:pt x="1066954" y="1164087"/>
                  </a:lnTo>
                  <a:lnTo>
                    <a:pt x="1084939" y="1164087"/>
                  </a:lnTo>
                  <a:lnTo>
                    <a:pt x="1107452" y="1186563"/>
                  </a:lnTo>
                  <a:lnTo>
                    <a:pt x="1116445" y="1209034"/>
                  </a:lnTo>
                  <a:lnTo>
                    <a:pt x="1138958" y="1231504"/>
                  </a:lnTo>
                  <a:lnTo>
                    <a:pt x="1170528" y="1258476"/>
                  </a:lnTo>
                  <a:lnTo>
                    <a:pt x="1192977" y="1276452"/>
                  </a:lnTo>
                  <a:lnTo>
                    <a:pt x="1148014" y="1316903"/>
                  </a:lnTo>
                  <a:lnTo>
                    <a:pt x="1084939" y="1348364"/>
                  </a:lnTo>
                  <a:lnTo>
                    <a:pt x="1012935" y="1375337"/>
                  </a:lnTo>
                  <a:lnTo>
                    <a:pt x="931874" y="1393312"/>
                  </a:lnTo>
                  <a:lnTo>
                    <a:pt x="841884" y="1402302"/>
                  </a:lnTo>
                  <a:lnTo>
                    <a:pt x="760823" y="1402302"/>
                  </a:lnTo>
                  <a:lnTo>
                    <a:pt x="679762" y="1397807"/>
                  </a:lnTo>
                  <a:lnTo>
                    <a:pt x="612286" y="1379832"/>
                  </a:lnTo>
                  <a:lnTo>
                    <a:pt x="549211" y="1357355"/>
                  </a:lnTo>
                  <a:lnTo>
                    <a:pt x="486199" y="1325894"/>
                  </a:lnTo>
                  <a:lnTo>
                    <a:pt x="423187" y="1289938"/>
                  </a:lnTo>
                  <a:lnTo>
                    <a:pt x="364652" y="1244990"/>
                  </a:lnTo>
                  <a:lnTo>
                    <a:pt x="301628" y="1191059"/>
                  </a:lnTo>
                  <a:lnTo>
                    <a:pt x="238603" y="1132626"/>
                  </a:lnTo>
                  <a:lnTo>
                    <a:pt x="175572" y="1065208"/>
                  </a:lnTo>
                  <a:lnTo>
                    <a:pt x="112548" y="988787"/>
                  </a:lnTo>
                  <a:lnTo>
                    <a:pt x="63024" y="903401"/>
                  </a:lnTo>
                  <a:lnTo>
                    <a:pt x="27010" y="822472"/>
                  </a:lnTo>
                  <a:lnTo>
                    <a:pt x="9005" y="741606"/>
                  </a:lnTo>
                  <a:lnTo>
                    <a:pt x="0" y="669655"/>
                  </a:lnTo>
                  <a:lnTo>
                    <a:pt x="0" y="602288"/>
                  </a:lnTo>
                  <a:lnTo>
                    <a:pt x="4503" y="543836"/>
                  </a:lnTo>
                  <a:lnTo>
                    <a:pt x="13508" y="498882"/>
                  </a:lnTo>
                  <a:lnTo>
                    <a:pt x="22507" y="471949"/>
                  </a:lnTo>
                  <a:lnTo>
                    <a:pt x="31512" y="417954"/>
                  </a:lnTo>
                  <a:lnTo>
                    <a:pt x="27010" y="382041"/>
                  </a:lnTo>
                  <a:lnTo>
                    <a:pt x="22507" y="337088"/>
                  </a:lnTo>
                  <a:lnTo>
                    <a:pt x="31512" y="269658"/>
                  </a:lnTo>
                  <a:lnTo>
                    <a:pt x="54019" y="215726"/>
                  </a:lnTo>
                  <a:lnTo>
                    <a:pt x="90041" y="170773"/>
                  </a:lnTo>
                  <a:lnTo>
                    <a:pt x="126055" y="139318"/>
                  </a:lnTo>
                  <a:lnTo>
                    <a:pt x="148562" y="125819"/>
                  </a:lnTo>
                  <a:lnTo>
                    <a:pt x="166573" y="125819"/>
                  </a:lnTo>
                  <a:lnTo>
                    <a:pt x="184578" y="121362"/>
                  </a:lnTo>
                  <a:lnTo>
                    <a:pt x="207084" y="112320"/>
                  </a:lnTo>
                  <a:lnTo>
                    <a:pt x="243106" y="94364"/>
                  </a:lnTo>
                  <a:lnTo>
                    <a:pt x="265613" y="80866"/>
                  </a:lnTo>
                  <a:lnTo>
                    <a:pt x="297125" y="67430"/>
                  </a:lnTo>
                  <a:lnTo>
                    <a:pt x="328637" y="53932"/>
                  </a:lnTo>
                  <a:lnTo>
                    <a:pt x="360150" y="44954"/>
                  </a:lnTo>
                  <a:lnTo>
                    <a:pt x="396171" y="31455"/>
                  </a:lnTo>
                  <a:lnTo>
                    <a:pt x="427651" y="22477"/>
                  </a:lnTo>
                  <a:lnTo>
                    <a:pt x="463685" y="13499"/>
                  </a:lnTo>
                  <a:lnTo>
                    <a:pt x="495191" y="8978"/>
                  </a:lnTo>
                  <a:lnTo>
                    <a:pt x="580717" y="0"/>
                  </a:lnTo>
                  <a:close/>
                </a:path>
              </a:pathLst>
            </a:custGeom>
            <a:ln w="0" cap="flat">
              <a:miter lim="127000"/>
            </a:ln>
          </p:spPr>
          <p:style>
            <a:lnRef idx="0">
              <a:srgbClr val="000000"/>
            </a:lnRef>
            <a:fillRef idx="1">
              <a:srgbClr val="E5CC00"/>
            </a:fillRef>
            <a:effectRef idx="0">
              <a:scrgbClr r="0" g="0" b="0"/>
            </a:effectRef>
            <a:fontRef idx="none"/>
          </p:style>
          <p:txBody>
            <a:bodyPr/>
            <a:lstStyle/>
            <a:p>
              <a:endParaRPr lang="en-US"/>
            </a:p>
          </p:txBody>
        </p:sp>
        <p:sp>
          <p:nvSpPr>
            <p:cNvPr id="22" name="Shape 304"/>
            <p:cNvSpPr/>
            <p:nvPr/>
          </p:nvSpPr>
          <p:spPr>
            <a:xfrm>
              <a:off x="2291401" y="3527557"/>
              <a:ext cx="72004" cy="94390"/>
            </a:xfrm>
            <a:custGeom>
              <a:avLst/>
              <a:gdLst/>
              <a:ahLst/>
              <a:cxnLst/>
              <a:rect l="0" t="0" r="0" b="0"/>
              <a:pathLst>
                <a:path w="72004" h="94390">
                  <a:moveTo>
                    <a:pt x="45027" y="0"/>
                  </a:moveTo>
                  <a:lnTo>
                    <a:pt x="58547" y="0"/>
                  </a:lnTo>
                  <a:lnTo>
                    <a:pt x="67540" y="8991"/>
                  </a:lnTo>
                  <a:lnTo>
                    <a:pt x="72004" y="22477"/>
                  </a:lnTo>
                  <a:lnTo>
                    <a:pt x="72004" y="40452"/>
                  </a:lnTo>
                  <a:lnTo>
                    <a:pt x="63012" y="58433"/>
                  </a:lnTo>
                  <a:lnTo>
                    <a:pt x="54019" y="76409"/>
                  </a:lnTo>
                  <a:lnTo>
                    <a:pt x="40498" y="89894"/>
                  </a:lnTo>
                  <a:lnTo>
                    <a:pt x="27041" y="94390"/>
                  </a:lnTo>
                  <a:lnTo>
                    <a:pt x="13521" y="94390"/>
                  </a:lnTo>
                  <a:lnTo>
                    <a:pt x="4528" y="85399"/>
                  </a:lnTo>
                  <a:lnTo>
                    <a:pt x="0" y="67424"/>
                  </a:lnTo>
                  <a:lnTo>
                    <a:pt x="0" y="49442"/>
                  </a:lnTo>
                  <a:lnTo>
                    <a:pt x="8992" y="31467"/>
                  </a:lnTo>
                  <a:lnTo>
                    <a:pt x="22513" y="17981"/>
                  </a:lnTo>
                  <a:lnTo>
                    <a:pt x="36034" y="4495"/>
                  </a:lnTo>
                  <a:lnTo>
                    <a:pt x="45027" y="0"/>
                  </a:lnTo>
                  <a:close/>
                </a:path>
              </a:pathLst>
            </a:custGeom>
            <a:ln w="0" cap="flat">
              <a:miter lim="127000"/>
            </a:ln>
          </p:spPr>
          <p:style>
            <a:lnRef idx="0">
              <a:srgbClr val="000000"/>
            </a:lnRef>
            <a:fillRef idx="1">
              <a:srgbClr val="000000"/>
            </a:fillRef>
            <a:effectRef idx="0">
              <a:scrgbClr r="0" g="0" b="0"/>
            </a:effectRef>
            <a:fontRef idx="none"/>
          </p:style>
          <p:txBody>
            <a:bodyPr/>
            <a:lstStyle/>
            <a:p>
              <a:endParaRPr lang="en-US"/>
            </a:p>
          </p:txBody>
        </p:sp>
        <p:sp>
          <p:nvSpPr>
            <p:cNvPr id="23" name="Shape 305"/>
            <p:cNvSpPr/>
            <p:nvPr/>
          </p:nvSpPr>
          <p:spPr>
            <a:xfrm>
              <a:off x="1760201" y="3235429"/>
              <a:ext cx="180043" cy="431465"/>
            </a:xfrm>
            <a:custGeom>
              <a:avLst/>
              <a:gdLst/>
              <a:ahLst/>
              <a:cxnLst/>
              <a:rect l="0" t="0" r="0" b="0"/>
              <a:pathLst>
                <a:path w="180043" h="431465">
                  <a:moveTo>
                    <a:pt x="126024" y="0"/>
                  </a:moveTo>
                  <a:lnTo>
                    <a:pt x="148537" y="4457"/>
                  </a:lnTo>
                  <a:lnTo>
                    <a:pt x="175579" y="49411"/>
                  </a:lnTo>
                  <a:lnTo>
                    <a:pt x="171050" y="112320"/>
                  </a:lnTo>
                  <a:lnTo>
                    <a:pt x="162058" y="184271"/>
                  </a:lnTo>
                  <a:lnTo>
                    <a:pt x="162058" y="260667"/>
                  </a:lnTo>
                  <a:lnTo>
                    <a:pt x="175579" y="337075"/>
                  </a:lnTo>
                  <a:lnTo>
                    <a:pt x="180043" y="386518"/>
                  </a:lnTo>
                  <a:lnTo>
                    <a:pt x="162058" y="417979"/>
                  </a:lnTo>
                  <a:lnTo>
                    <a:pt x="117031" y="431465"/>
                  </a:lnTo>
                  <a:lnTo>
                    <a:pt x="63012" y="426969"/>
                  </a:lnTo>
                  <a:lnTo>
                    <a:pt x="26978" y="391013"/>
                  </a:lnTo>
                  <a:lnTo>
                    <a:pt x="8992" y="337075"/>
                  </a:lnTo>
                  <a:lnTo>
                    <a:pt x="0" y="260667"/>
                  </a:lnTo>
                  <a:lnTo>
                    <a:pt x="0" y="220247"/>
                  </a:lnTo>
                  <a:lnTo>
                    <a:pt x="8992" y="170773"/>
                  </a:lnTo>
                  <a:lnTo>
                    <a:pt x="26978" y="121362"/>
                  </a:lnTo>
                  <a:lnTo>
                    <a:pt x="49491" y="76408"/>
                  </a:lnTo>
                  <a:lnTo>
                    <a:pt x="72005" y="40433"/>
                  </a:lnTo>
                  <a:lnTo>
                    <a:pt x="99046" y="8978"/>
                  </a:lnTo>
                  <a:lnTo>
                    <a:pt x="126024" y="0"/>
                  </a:lnTo>
                  <a:close/>
                </a:path>
              </a:pathLst>
            </a:custGeom>
            <a:ln w="0" cap="flat">
              <a:miter lim="127000"/>
            </a:ln>
          </p:spPr>
          <p:style>
            <a:lnRef idx="0">
              <a:srgbClr val="000000"/>
            </a:lnRef>
            <a:fillRef idx="1">
              <a:srgbClr val="FFFFFF"/>
            </a:fillRef>
            <a:effectRef idx="0">
              <a:scrgbClr r="0" g="0" b="0"/>
            </a:effectRef>
            <a:fontRef idx="none"/>
          </p:style>
          <p:txBody>
            <a:bodyPr/>
            <a:lstStyle/>
            <a:p>
              <a:endParaRPr lang="en-US"/>
            </a:p>
          </p:txBody>
        </p:sp>
      </p:grpSp>
      <p:pic>
        <p:nvPicPr>
          <p:cNvPr id="24" name="Picture 23"/>
          <p:cNvPicPr/>
          <p:nvPr/>
        </p:nvPicPr>
        <p:blipFill>
          <a:blip r:embed="rId2"/>
          <a:stretch>
            <a:fillRect/>
          </a:stretch>
        </p:blipFill>
        <p:spPr>
          <a:xfrm>
            <a:off x="6817659" y="3526566"/>
            <a:ext cx="5042647" cy="3250519"/>
          </a:xfrm>
          <a:prstGeom prst="rect">
            <a:avLst/>
          </a:prstGeom>
        </p:spPr>
      </p:pic>
    </p:spTree>
    <p:extLst>
      <p:ext uri="{BB962C8B-B14F-4D97-AF65-F5344CB8AC3E}">
        <p14:creationId xmlns:p14="http://schemas.microsoft.com/office/powerpoint/2010/main" val="395381756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267</TotalTime>
  <Words>1711</Words>
  <Application>Microsoft Office PowerPoint</Application>
  <PresentationFormat>Custom</PresentationFormat>
  <Paragraphs>174</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Facet</vt:lpstr>
      <vt:lpstr>  HORTICULTURE</vt:lpstr>
      <vt:lpstr>PowerPoint Presentation</vt:lpstr>
      <vt:lpstr>PowerPoint Presentation</vt:lpstr>
      <vt:lpstr>PowerPoint Presentation</vt:lpstr>
      <vt:lpstr>Origins of Horticultural Science </vt:lpstr>
      <vt:lpstr>PowerPoint Presentation</vt:lpstr>
      <vt:lpstr>PowerPoint Presentation</vt:lpstr>
      <vt:lpstr>PowerPoint Presentation</vt:lpstr>
      <vt:lpstr>PowerPoint Presentation</vt:lpstr>
      <vt:lpstr> </vt:lpstr>
      <vt:lpstr>FLORICULTURE </vt:lpstr>
      <vt:lpstr>PowerPoint Presentation</vt:lpstr>
      <vt:lpstr>Post Harvest Technology </vt:lpstr>
      <vt:lpstr>PowerPoint Presentation</vt:lpstr>
      <vt:lpstr>Economic Importance </vt:lpstr>
      <vt:lpstr>More profitable since the average income per unit area is more in horticulture crops than agriculture crops e.g.  </vt:lpstr>
      <vt:lpstr>PowerPoint Presentation</vt:lpstr>
      <vt:lpstr>PowerPoint Presentation</vt:lpstr>
      <vt:lpstr>PowerPoint Presentation</vt:lpstr>
      <vt:lpstr>Areas related to horticulture for providing employment </vt:lpstr>
      <vt:lpstr>PowerPoint Presentation</vt:lpstr>
      <vt:lpstr>Entertainment </vt:lpstr>
      <vt:lpstr>Medicines </vt:lpstr>
      <vt:lpstr>Aesthetic value and religious importance  </vt:lpstr>
      <vt:lpstr>LIMITATION / PROBLEMS OF FRUIT PRODUCTION </vt:lpstr>
      <vt:lpstr>PowerPoint Presentation</vt:lpstr>
      <vt:lpstr>PowerPoint Presentation</vt:lpstr>
      <vt:lpstr>PowerPoint Presentation</vt:lpstr>
      <vt:lpstr>Export of fruits and fruit products   </vt:lpstr>
      <vt:lpstr>PowerPoint Presentation</vt:lpstr>
    </vt:vector>
  </TitlesOfParts>
  <Company>by adguard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horticulture</dc:title>
  <dc:creator>Admin</dc:creator>
  <cp:lastModifiedBy>Miss</cp:lastModifiedBy>
  <cp:revision>48</cp:revision>
  <dcterms:created xsi:type="dcterms:W3CDTF">2019-11-14T13:33:37Z</dcterms:created>
  <dcterms:modified xsi:type="dcterms:W3CDTF">2020-10-21T02:39:04Z</dcterms:modified>
</cp:coreProperties>
</file>