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F163D3-E21D-41BE-9E79-4452EDABFB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8D3D77-0867-4056-B0E4-FB6FEB1BCD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ADAPTATIONS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HYDROPHYTES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F56AA-B43E-4296-8454-1DC474A6E66A}"/>
              </a:ext>
            </a:extLst>
          </p:cNvPr>
          <p:cNvSpPr txBox="1"/>
          <p:nvPr/>
        </p:nvSpPr>
        <p:spPr>
          <a:xfrm>
            <a:off x="76200" y="5257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A. MAAJITHA BEGAM</a:t>
            </a:r>
          </a:p>
          <a:p>
            <a:r>
              <a:rPr lang="en-US" sz="1200" b="1" dirty="0"/>
              <a:t>ASSISTANT PROFESSOR OF BOTANY</a:t>
            </a:r>
          </a:p>
          <a:p>
            <a:r>
              <a:rPr lang="en-US" sz="1200" b="1" dirty="0"/>
              <a:t>HAJEE KARUTHA ROWTHER HOWDIA COLLEGE (AUTONOMOUS)</a:t>
            </a:r>
          </a:p>
          <a:p>
            <a:r>
              <a:rPr lang="en-US" sz="1200" b="1" dirty="0"/>
              <a:t>UTHAMAPALAYAM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413665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0273"/>
            <a:ext cx="8305800" cy="540327"/>
          </a:xfrm>
        </p:spPr>
        <p:txBody>
          <a:bodyPr>
            <a:noAutofit/>
          </a:bodyPr>
          <a:lstStyle/>
          <a:p>
            <a:br>
              <a:rPr lang="en-US" sz="2000" b="1" dirty="0">
                <a:solidFill>
                  <a:srgbClr val="002060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Morphological and Anatomical adaptations of Hydrophytes</a:t>
            </a:r>
            <a:br>
              <a:rPr lang="en-US" sz="2000" b="1" dirty="0">
                <a:solidFill>
                  <a:srgbClr val="002060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"/>
            <a:ext cx="3200400" cy="24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743200"/>
            <a:ext cx="66198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27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60960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Morphological adaptations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1.    Root system is poorly developed.</a:t>
            </a:r>
          </a:p>
          <a:p>
            <a:pPr marL="6858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2.    Roots of floating hydrophytes show very poor development of root hairs, absence of true root caps, with root pockets to protect their tips from injuries. (e.g</a:t>
            </a:r>
            <a:r>
              <a:rPr lang="en-US" sz="1600" b="1" i="1" dirty="0">
                <a:solidFill>
                  <a:srgbClr val="FF0000"/>
                </a:solidFill>
              </a:rPr>
              <a:t>.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  <a:r>
              <a:rPr lang="en-US" sz="1600" b="1" i="1" dirty="0" err="1">
                <a:solidFill>
                  <a:srgbClr val="FF0000"/>
                </a:solidFill>
              </a:rPr>
              <a:t>Eichhornia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  <a:p>
            <a:pPr marL="6858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3.    Rooted hydrophytes like </a:t>
            </a:r>
            <a:r>
              <a:rPr lang="en-US" sz="1600" b="1" i="1" dirty="0" err="1">
                <a:solidFill>
                  <a:srgbClr val="FF0000"/>
                </a:solidFill>
              </a:rPr>
              <a:t>Hydrilla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</a:rPr>
              <a:t>Vallisnera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</a:rPr>
              <a:t>Elodia</a:t>
            </a:r>
            <a:r>
              <a:rPr lang="en-US" sz="1600" b="1" dirty="0">
                <a:solidFill>
                  <a:srgbClr val="FF0000"/>
                </a:solidFill>
              </a:rPr>
              <a:t> derive their nourishment through their body surfaces. More plants partly depend on their roots for the absorption of minerals from the soil. Roots are totally absent in </a:t>
            </a:r>
            <a:r>
              <a:rPr lang="en-US" sz="1600" b="1" i="1" dirty="0" err="1">
                <a:solidFill>
                  <a:srgbClr val="FF0000"/>
                </a:solidFill>
              </a:rPr>
              <a:t>Ceratophyllum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</a:rPr>
              <a:t>Salvinia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</a:rPr>
              <a:t>Azolla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</a:rPr>
              <a:t>Utricularia</a:t>
            </a:r>
            <a:r>
              <a:rPr lang="en-US" sz="1600" b="1" dirty="0">
                <a:solidFill>
                  <a:srgbClr val="FF0000"/>
                </a:solidFill>
              </a:rPr>
              <a:t> etc.,</a:t>
            </a:r>
          </a:p>
          <a:p>
            <a:pPr marL="6858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pPr marL="6858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 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43" y="4031673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86237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350897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6.   In </a:t>
            </a:r>
            <a:r>
              <a:rPr lang="en-US" sz="1600" b="1" i="1" dirty="0" err="1">
                <a:solidFill>
                  <a:srgbClr val="FF0000"/>
                </a:solidFill>
              </a:rPr>
              <a:t>Jussticea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repens</a:t>
            </a:r>
            <a:r>
              <a:rPr lang="en-US" sz="1600" b="1" dirty="0">
                <a:solidFill>
                  <a:srgbClr val="FF0000"/>
                </a:solidFill>
              </a:rPr>
              <a:t> two types of roots develop. Some of them are normal, while others are negatively geotropic, floating roots, spongy in nature and keep the plants afloat.</a:t>
            </a:r>
          </a:p>
          <a:p>
            <a:pPr marL="68580" indent="0">
              <a:buNone/>
            </a:pPr>
            <a:br>
              <a:rPr lang="en-US" sz="1600" b="1" dirty="0">
                <a:solidFill>
                  <a:srgbClr val="FF0000"/>
                </a:solidFill>
              </a:rPr>
            </a:b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5.    In free floating hydrophytes, the stem is thick and short, floating on the surface of water (e.g.) </a:t>
            </a:r>
            <a:r>
              <a:rPr lang="en-US" sz="1600" b="1" i="1" dirty="0" err="1">
                <a:solidFill>
                  <a:srgbClr val="FF0000"/>
                </a:solidFill>
              </a:rPr>
              <a:t>Eichhornia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In </a:t>
            </a:r>
            <a:r>
              <a:rPr lang="en-US" sz="1600" b="1" i="1" dirty="0" err="1">
                <a:solidFill>
                  <a:srgbClr val="FF0000"/>
                </a:solidFill>
              </a:rPr>
              <a:t>Nymphaea</a:t>
            </a:r>
            <a:r>
              <a:rPr lang="en-US" sz="1600" b="1" dirty="0">
                <a:solidFill>
                  <a:srgbClr val="FF0000"/>
                </a:solidFill>
              </a:rPr>
              <a:t> and </a:t>
            </a:r>
            <a:r>
              <a:rPr lang="en-US" sz="1600" b="1" i="1" dirty="0" err="1">
                <a:solidFill>
                  <a:srgbClr val="FF0000"/>
                </a:solidFill>
              </a:rPr>
              <a:t>Nelumbium</a:t>
            </a:r>
            <a:r>
              <a:rPr lang="en-US" sz="1600" b="1" dirty="0">
                <a:solidFill>
                  <a:srgbClr val="FF0000"/>
                </a:solidFill>
              </a:rPr>
              <a:t> the stem is a rhizome. These rhizomes live for many years and produce leaves every year.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7.    In rooted plants with floating leaves, the leaves are large, flat and entire (e.g.) </a:t>
            </a:r>
            <a:r>
              <a:rPr lang="en-US" sz="1600" b="1" i="1" dirty="0" err="1">
                <a:solidFill>
                  <a:srgbClr val="FF0000"/>
                </a:solidFill>
              </a:rPr>
              <a:t>Nymphaea</a:t>
            </a:r>
            <a:r>
              <a:rPr lang="en-US" sz="1600" b="1" i="1" dirty="0">
                <a:solidFill>
                  <a:srgbClr val="FF0000"/>
                </a:solidFill>
              </a:rPr>
              <a:t>, Victoria </a:t>
            </a:r>
            <a:r>
              <a:rPr lang="en-US" sz="1600" b="1" i="1" dirty="0" err="1">
                <a:solidFill>
                  <a:srgbClr val="FF0000"/>
                </a:solidFill>
              </a:rPr>
              <a:t>regia</a:t>
            </a:r>
            <a:r>
              <a:rPr lang="en-US" sz="1600" b="1" i="1" dirty="0">
                <a:solidFill>
                  <a:srgbClr val="FF0000"/>
                </a:solidFill>
              </a:rPr>
              <a:t>.</a:t>
            </a:r>
            <a:r>
              <a:rPr lang="en-US" sz="1600" b="1" dirty="0">
                <a:solidFill>
                  <a:srgbClr val="FF0000"/>
                </a:solidFill>
              </a:rPr>
              <a:t> Their upper surface is coated with wax. The wax coating protects the leaves from mechanical and physical injuries and also prevents clogging of stomata by water.</a:t>
            </a:r>
          </a:p>
          <a:p>
            <a:pPr marL="6858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br>
              <a:rPr lang="en-US" sz="1600" b="1" dirty="0">
                <a:solidFill>
                  <a:srgbClr val="FF0000"/>
                </a:solidFill>
              </a:rPr>
            </a:br>
            <a:endParaRPr lang="en-US" sz="1600" b="1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152876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1514475" cy="13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55751"/>
            <a:ext cx="1640411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1" y="2955751"/>
            <a:ext cx="1865299" cy="139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3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In floating plants of </a:t>
            </a:r>
            <a:r>
              <a:rPr lang="en-US" b="1" i="1" dirty="0" err="1">
                <a:solidFill>
                  <a:srgbClr val="FF0000"/>
                </a:solidFill>
              </a:rPr>
              <a:t>Eichhornia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Trapa</a:t>
            </a:r>
            <a:r>
              <a:rPr lang="en-US" b="1" dirty="0">
                <a:solidFill>
                  <a:srgbClr val="FF0000"/>
                </a:solidFill>
              </a:rPr>
              <a:t> etc., the petioles become characteristically swollen and become spongy, providing buoyancy.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9.  Plants such as </a:t>
            </a:r>
            <a:r>
              <a:rPr lang="en-US" b="1" i="1" dirty="0" err="1">
                <a:solidFill>
                  <a:srgbClr val="FF0000"/>
                </a:solidFill>
              </a:rPr>
              <a:t>Limnophylla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heterophylla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Sagittaria</a:t>
            </a:r>
            <a:r>
              <a:rPr lang="en-US" b="1" i="1" dirty="0">
                <a:solidFill>
                  <a:srgbClr val="FF0000"/>
                </a:solidFill>
              </a:rPr>
              <a:t>, Ranunculus,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 err="1">
                <a:solidFill>
                  <a:srgbClr val="FF0000"/>
                </a:solidFill>
              </a:rPr>
              <a:t>Salvinia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Azolla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 show </a:t>
            </a:r>
            <a:r>
              <a:rPr lang="en-US" b="1" dirty="0" err="1">
                <a:solidFill>
                  <a:srgbClr val="FF0000"/>
                </a:solidFill>
              </a:rPr>
              <a:t>heterophylly</a:t>
            </a:r>
            <a:r>
              <a:rPr lang="en-US" b="1" dirty="0">
                <a:solidFill>
                  <a:srgbClr val="FF0000"/>
                </a:solidFill>
              </a:rPr>
              <a:t>, with submerged dissected leaves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  <a:r>
              <a:rPr lang="en-US" b="1" dirty="0">
                <a:solidFill>
                  <a:srgbClr val="FF0000"/>
                </a:solidFill>
              </a:rPr>
              <a:t>offering little resistance against the water currents, and absorbing dissolved carbon-di-oxide from water. The aerial leaves show typical </a:t>
            </a:r>
            <a:r>
              <a:rPr lang="en-US" b="1" dirty="0" err="1">
                <a:solidFill>
                  <a:srgbClr val="FF0000"/>
                </a:solidFill>
              </a:rPr>
              <a:t>mesophytic</a:t>
            </a:r>
            <a:r>
              <a:rPr lang="en-US" b="1" dirty="0">
                <a:solidFill>
                  <a:srgbClr val="FF0000"/>
                </a:solidFill>
              </a:rPr>
              <a:t> features. It acts as foliage leaf.</a:t>
            </a:r>
          </a:p>
          <a:p>
            <a:pPr marL="68580" indent="0">
              <a:buNone/>
            </a:pP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10.  Pollination (e.g. </a:t>
            </a:r>
            <a:r>
              <a:rPr lang="en-US" b="1" dirty="0" err="1">
                <a:solidFill>
                  <a:srgbClr val="FF0000"/>
                </a:solidFill>
              </a:rPr>
              <a:t>Vallisneria</a:t>
            </a:r>
            <a:r>
              <a:rPr lang="en-US" b="1" dirty="0">
                <a:solidFill>
                  <a:srgbClr val="FF0000"/>
                </a:solidFill>
              </a:rPr>
              <a:t>) and dispersal of fruits and seeds are accomplished by the agency of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00B0F0"/>
                </a:solidFill>
              </a:rPr>
              <a:t>Anatomical adaptations</a:t>
            </a:r>
          </a:p>
          <a:p>
            <a:endParaRPr lang="en-US" sz="2900" b="1" dirty="0"/>
          </a:p>
          <a:p>
            <a:r>
              <a:rPr lang="en-US" sz="2900" b="1" dirty="0"/>
              <a:t>1.       The root and shoot systems show common features such as cuticle which is very thin or absent.</a:t>
            </a:r>
          </a:p>
          <a:p>
            <a:endParaRPr lang="en-US" sz="2900" b="1" dirty="0"/>
          </a:p>
          <a:p>
            <a:r>
              <a:rPr lang="en-US" sz="2900" b="1" dirty="0"/>
              <a:t>2.       Epidermis is usually a single layer of thin walled cells, not protective in function.</a:t>
            </a:r>
          </a:p>
          <a:p>
            <a:endParaRPr lang="en-US" sz="2900" b="1" dirty="0"/>
          </a:p>
          <a:p>
            <a:r>
              <a:rPr lang="en-US" sz="2900" b="1" dirty="0"/>
              <a:t>3.       Cortex is well developed. It has numerous air chambers. It helps in buoyancy and rapid gaseous exchange.</a:t>
            </a:r>
          </a:p>
          <a:p>
            <a:endParaRPr lang="en-US" sz="2900" b="1" dirty="0"/>
          </a:p>
          <a:p>
            <a:r>
              <a:rPr lang="en-US" sz="2900" b="1" dirty="0"/>
              <a:t>4.       Mechanical tissues are generally absent.</a:t>
            </a:r>
          </a:p>
          <a:p>
            <a:endParaRPr lang="en-US" sz="2900" b="1" dirty="0"/>
          </a:p>
          <a:p>
            <a:r>
              <a:rPr lang="en-US" sz="2900" b="1" dirty="0"/>
              <a:t>5.       In the vascular tissue, xylem vessels are less common. Only </a:t>
            </a:r>
            <a:r>
              <a:rPr lang="en-US" sz="2900" b="1" dirty="0" err="1"/>
              <a:t>tracheids</a:t>
            </a:r>
            <a:r>
              <a:rPr lang="en-US" sz="2900" b="1" dirty="0"/>
              <a:t> are present in submerged forms. </a:t>
            </a:r>
          </a:p>
          <a:p>
            <a:endParaRPr lang="en-US" sz="2900" b="1" dirty="0"/>
          </a:p>
          <a:p>
            <a:r>
              <a:rPr lang="en-US" sz="2900" b="1" dirty="0"/>
              <a:t>6.       In amphibious form, the xylem and phloem are well developed       (e.g.) </a:t>
            </a:r>
            <a:r>
              <a:rPr lang="en-US" sz="2900" b="1" dirty="0" err="1"/>
              <a:t>Limnophylla</a:t>
            </a:r>
            <a:r>
              <a:rPr lang="en-US" sz="2900" b="1" dirty="0"/>
              <a:t> </a:t>
            </a:r>
            <a:r>
              <a:rPr lang="en-US" sz="2900" b="1" dirty="0" err="1"/>
              <a:t>heterophylla</a:t>
            </a:r>
            <a:r>
              <a:rPr lang="en-US" sz="2900" b="1" dirty="0"/>
              <a:t> or vascular bundles may be aggregated towards the </a:t>
            </a:r>
            <a:r>
              <a:rPr lang="en-US" sz="2900" b="1" dirty="0" err="1"/>
              <a:t>centre</a:t>
            </a:r>
            <a:r>
              <a:rPr lang="en-US" sz="2900" b="1" dirty="0"/>
              <a:t>. (e.g. </a:t>
            </a:r>
            <a:r>
              <a:rPr lang="en-US" sz="2900" b="1" dirty="0" err="1"/>
              <a:t>Jussiaea</a:t>
            </a:r>
            <a:r>
              <a:rPr lang="en-US" sz="2900" b="1" dirty="0"/>
              <a:t>) </a:t>
            </a:r>
          </a:p>
          <a:p>
            <a:endParaRPr lang="en-US" b="1" dirty="0"/>
          </a:p>
          <a:p>
            <a:pPr marL="68580" indent="0">
              <a:buNone/>
            </a:pP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07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56802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7.     </a:t>
            </a:r>
            <a:r>
              <a:rPr lang="en-US" sz="1800" b="1" dirty="0"/>
              <a:t>  Epidermal cells of     Phloem leaves      contain        chloroplasts and they can function as photosynthetic tissue, especially where the leaves and stems are very thin. </a:t>
            </a:r>
            <a:r>
              <a:rPr lang="en-US" sz="1800" b="1" dirty="0" err="1"/>
              <a:t>eg</a:t>
            </a:r>
            <a:r>
              <a:rPr lang="en-US" sz="1800" b="1" dirty="0"/>
              <a:t>. </a:t>
            </a:r>
            <a:r>
              <a:rPr lang="en-US" sz="1800" b="1" dirty="0" err="1"/>
              <a:t>Hydrilla</a:t>
            </a:r>
            <a:r>
              <a:rPr lang="en-US" sz="1800" b="1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8.       Stomata are totally absent in submerged, but in floating leaves, stomata are confined only to the upper surface. In amphibious plants stomata may be scattered on all the aerial parts. 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9.       In submerged leaves, air chambers are filled with respiratory and other gases and moisture. 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10.     In Water Lilly (</a:t>
            </a:r>
            <a:r>
              <a:rPr lang="en-US" sz="1800" b="1" dirty="0" err="1"/>
              <a:t>Nymphaea</a:t>
            </a:r>
            <a:r>
              <a:rPr lang="en-US" sz="1800" b="1" dirty="0"/>
              <a:t>) and some other plants, special type of star shaped lignified cells called </a:t>
            </a:r>
            <a:r>
              <a:rPr lang="en-US" sz="1800" b="1" dirty="0" err="1"/>
              <a:t>asterosclereids</a:t>
            </a:r>
            <a:r>
              <a:rPr lang="en-US" sz="1800" b="1" dirty="0"/>
              <a:t> are developed. It gives mechanical support to the plants. </a:t>
            </a:r>
          </a:p>
          <a:p>
            <a:r>
              <a:rPr lang="en-US" sz="1800" b="1" dirty="0"/>
              <a:t>11.     The aquatic plants exhibit a low compensation point and low osmotic concentration of cell sap. </a:t>
            </a:r>
          </a:p>
          <a:p>
            <a:r>
              <a:rPr lang="en-US" sz="1800" b="1" dirty="0"/>
              <a:t>12.     Mucilage cells and mucilage canals secrete mucilage to protect the plant body from decay under water.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2108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673225"/>
            <a:ext cx="624363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89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657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Austin</vt:lpstr>
      <vt:lpstr>ADAPTATIONS</vt:lpstr>
      <vt:lpstr>   Morphological and Anatomical adaptations of Hydrophytes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user</dc:creator>
  <cp:lastModifiedBy>Maajitha A</cp:lastModifiedBy>
  <cp:revision>14</cp:revision>
  <dcterms:created xsi:type="dcterms:W3CDTF">2020-09-19T17:36:35Z</dcterms:created>
  <dcterms:modified xsi:type="dcterms:W3CDTF">2020-10-20T16:38:33Z</dcterms:modified>
</cp:coreProperties>
</file>