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68" r:id="rId3"/>
    <p:sldId id="258" r:id="rId4"/>
    <p:sldId id="257"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1" d="100"/>
          <a:sy n="61" d="100"/>
        </p:scale>
        <p:origin x="-96" y="-3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10/20/2020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10/20/2020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dn.biologydiscussion.com/wp-content/uploads/2015/10/clip_image016_thumb1.gi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solidFill>
                  <a:srgbClr val="FF0000"/>
                </a:solidFill>
              </a:rPr>
              <a:t>MEGASPOROGENESIS</a:t>
            </a:r>
            <a:endParaRPr lang="en-US" b="1"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03896" y="3072334"/>
            <a:ext cx="3981033" cy="1896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546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may be great variations in the appearance of the ultimate gametophyte, viz., the egg appara­tus may show only one </a:t>
            </a:r>
            <a:r>
              <a:rPr lang="en-US" dirty="0" err="1"/>
              <a:t>synergid</a:t>
            </a:r>
            <a:r>
              <a:rPr lang="en-US" dirty="0"/>
              <a:t> (</a:t>
            </a:r>
            <a:r>
              <a:rPr lang="en-US" dirty="0" err="1"/>
              <a:t>Peperomia</a:t>
            </a:r>
            <a:r>
              <a:rPr lang="en-US" dirty="0"/>
              <a:t>), the fusion nucleus may involve only one (</a:t>
            </a:r>
            <a:r>
              <a:rPr lang="en-US" dirty="0" err="1"/>
              <a:t>Oenothera</a:t>
            </a:r>
            <a:r>
              <a:rPr lang="en-US" dirty="0"/>
              <a:t> type) or more than two (</a:t>
            </a:r>
            <a:r>
              <a:rPr lang="en-US" dirty="0" err="1"/>
              <a:t>Peperomia</a:t>
            </a:r>
            <a:r>
              <a:rPr lang="en-US" dirty="0"/>
              <a:t>, </a:t>
            </a:r>
            <a:r>
              <a:rPr lang="en-US" dirty="0" err="1"/>
              <a:t>Penaea</a:t>
            </a:r>
            <a:r>
              <a:rPr lang="en-US" dirty="0"/>
              <a:t>, </a:t>
            </a:r>
            <a:r>
              <a:rPr lang="en-US" dirty="0" err="1"/>
              <a:t>Plumbagella</a:t>
            </a:r>
            <a:r>
              <a:rPr lang="en-US" dirty="0"/>
              <a:t> and </a:t>
            </a:r>
            <a:r>
              <a:rPr lang="en-US" dirty="0" err="1"/>
              <a:t>Fritillaria</a:t>
            </a:r>
            <a:r>
              <a:rPr lang="en-US" dirty="0"/>
              <a:t> types) polar nuclei, the </a:t>
            </a:r>
            <a:r>
              <a:rPr lang="en-US" dirty="0" err="1"/>
              <a:t>antipodals</a:t>
            </a:r>
            <a:r>
              <a:rPr lang="en-US" dirty="0"/>
              <a:t> may vary from none in </a:t>
            </a:r>
            <a:r>
              <a:rPr lang="en-US" dirty="0" err="1"/>
              <a:t>Oenothera</a:t>
            </a:r>
            <a:r>
              <a:rPr lang="en-US" dirty="0"/>
              <a:t> type to a large number (</a:t>
            </a:r>
            <a:r>
              <a:rPr lang="en-US" dirty="0" err="1"/>
              <a:t>Peperomia</a:t>
            </a:r>
            <a:r>
              <a:rPr lang="en-US" dirty="0"/>
              <a:t>, </a:t>
            </a:r>
            <a:r>
              <a:rPr lang="en-US" dirty="0" err="1"/>
              <a:t>Penaea</a:t>
            </a:r>
            <a:r>
              <a:rPr lang="en-US" dirty="0"/>
              <a:t> and </a:t>
            </a:r>
            <a:r>
              <a:rPr lang="en-US" dirty="0" err="1"/>
              <a:t>Drusa</a:t>
            </a:r>
            <a:r>
              <a:rPr lang="en-US" dirty="0"/>
              <a:t> types; as many as 300 antipodal cells are reported in </a:t>
            </a:r>
            <a:r>
              <a:rPr lang="en-US" dirty="0" err="1"/>
              <a:t>Sasa</a:t>
            </a:r>
            <a:r>
              <a:rPr lang="en-US" dirty="0"/>
              <a:t> </a:t>
            </a:r>
            <a:r>
              <a:rPr lang="en-US" dirty="0" err="1"/>
              <a:t>paniculata</a:t>
            </a:r>
            <a:r>
              <a:rPr lang="en-US" dirty="0"/>
              <a:t> of </a:t>
            </a:r>
            <a:r>
              <a:rPr lang="en-US" dirty="0" err="1"/>
              <a:t>Bambusae</a:t>
            </a:r>
            <a:r>
              <a:rPr lang="en-US" dirty="0"/>
              <a:t>) and so on.</a:t>
            </a:r>
          </a:p>
        </p:txBody>
      </p:sp>
    </p:spTree>
    <p:extLst>
      <p:ext uri="{BB962C8B-B14F-4D97-AF65-F5344CB8AC3E}">
        <p14:creationId xmlns:p14="http://schemas.microsoft.com/office/powerpoint/2010/main" val="3716556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cdn.biologydiscussion.com/wp-content/uploads/2015/10/clip_image018_thumb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10558" y="2249488"/>
            <a:ext cx="2967710" cy="3541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472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Image result for female gametophyte pp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39970" y="1727229"/>
            <a:ext cx="7053544" cy="3481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449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6424" y="613457"/>
            <a:ext cx="8791575" cy="5636871"/>
          </a:xfrm>
        </p:spPr>
        <p:txBody>
          <a:bodyPr>
            <a:normAutofit/>
          </a:bodyPr>
          <a:lstStyle/>
          <a:p>
            <a:pPr fontAlgn="base"/>
            <a:r>
              <a:rPr lang="en-US" sz="3600" b="1" dirty="0" err="1"/>
              <a:t>Megasporogenesis</a:t>
            </a:r>
            <a:r>
              <a:rPr lang="en-US" sz="3600" b="1" dirty="0"/>
              <a:t> and Development of the Female Gametophyte!</a:t>
            </a:r>
            <a:endParaRPr lang="en-US" sz="3600" dirty="0"/>
          </a:p>
          <a:p>
            <a:pPr fontAlgn="base"/>
            <a:r>
              <a:rPr lang="en-US" dirty="0"/>
              <a:t>The ovule or the </a:t>
            </a:r>
            <a:r>
              <a:rPr lang="en-US" dirty="0" err="1"/>
              <a:t>megasporangium</a:t>
            </a:r>
            <a:r>
              <a:rPr lang="en-US" dirty="0"/>
              <a:t> develops as a small protuberance of the placental tissue. In the very young ovule a single hypodermal cell is differentiated as the </a:t>
            </a:r>
            <a:r>
              <a:rPr lang="en-US" dirty="0" err="1"/>
              <a:t>archesporium</a:t>
            </a:r>
            <a:r>
              <a:rPr lang="en-US" dirty="0"/>
              <a:t> (Fig. 411 A).</a:t>
            </a:r>
          </a:p>
          <a:p>
            <a:pPr fontAlgn="base"/>
            <a:r>
              <a:rPr lang="en-US" dirty="0"/>
              <a:t>This </a:t>
            </a:r>
            <a:r>
              <a:rPr lang="en-US" dirty="0" err="1"/>
              <a:t>archesporium</a:t>
            </a:r>
            <a:r>
              <a:rPr lang="en-US" dirty="0"/>
              <a:t> cell may or may not cut off some parietal cells and then becomes the megaspore mother cell (Fig- 411B). The megaspore mother cell now undergoes meiosis or reduction division, and, usually, a linear row of four haploid megaspore cells (‘linear tetrad’) is formed</a:t>
            </a:r>
          </a:p>
          <a:p>
            <a:endParaRPr lang="en-US" dirty="0"/>
          </a:p>
        </p:txBody>
      </p:sp>
    </p:spTree>
    <p:extLst>
      <p:ext uri="{BB962C8B-B14F-4D97-AF65-F5344CB8AC3E}">
        <p14:creationId xmlns:p14="http://schemas.microsoft.com/office/powerpoint/2010/main" val="2433658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Meanwhile, two integuments develop from the base of the ovule. Of the linear tetrad of megaspores, usually the lower­ most one enlarges and becomes the functional megaspore while the three on top disinte­grate</a:t>
            </a:r>
          </a:p>
        </p:txBody>
      </p:sp>
    </p:spTree>
    <p:extLst>
      <p:ext uri="{BB962C8B-B14F-4D97-AF65-F5344CB8AC3E}">
        <p14:creationId xmlns:p14="http://schemas.microsoft.com/office/powerpoint/2010/main" val="302805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cdn.biologydiscussion.com/wp-content/uploads/2015/10/clip_image014_thumb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65563" y="2963069"/>
            <a:ext cx="4457700"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595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a:t>The functional megaspore now develops the female gametophyte or the embryo sac. In Angiosperms, the development of the female gametophyte is completely </a:t>
            </a:r>
            <a:r>
              <a:rPr lang="en-US" dirty="0" err="1"/>
              <a:t>endosporous</a:t>
            </a:r>
            <a:r>
              <a:rPr lang="en-US" dirty="0"/>
              <a:t>, i.e., within the megaspore. In a typical case, the nucleus of the embryo sac (Fig. 412A), which is the same as the functional megaspore (Fig. 411D), divides into two (Fig. 412B), then four (Fig. 412C) and finally, eight daughter nuclei (Fig. 412D) four of which are located at each pole.</a:t>
            </a:r>
          </a:p>
          <a:p>
            <a:pPr fontAlgn="base"/>
            <a:r>
              <a:rPr lang="en-US" dirty="0"/>
              <a:t>Then, one nucleus from each pole moves to the </a:t>
            </a:r>
            <a:r>
              <a:rPr lang="en-US" dirty="0" err="1"/>
              <a:t>centre</a:t>
            </a:r>
            <a:r>
              <a:rPr lang="en-US" dirty="0"/>
              <a:t> of the embryo sac and fuses there forming the fusion or secondary nucleus (Fig. 412E). Finally, the embryo sac or the female gametophyte becomes </a:t>
            </a:r>
            <a:r>
              <a:rPr lang="en-US" dirty="0" err="1"/>
              <a:t>organised</a:t>
            </a:r>
            <a:r>
              <a:rPr lang="en-US" dirty="0"/>
              <a:t> (Fig. 412F).</a:t>
            </a:r>
          </a:p>
          <a:p>
            <a:endParaRPr lang="en-US" dirty="0"/>
          </a:p>
        </p:txBody>
      </p:sp>
    </p:spTree>
    <p:extLst>
      <p:ext uri="{BB962C8B-B14F-4D97-AF65-F5344CB8AC3E}">
        <p14:creationId xmlns:p14="http://schemas.microsoft.com/office/powerpoint/2010/main" val="394582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dirty="0"/>
              <a:t>The ovule or the </a:t>
            </a:r>
            <a:r>
              <a:rPr lang="en-US" dirty="0" err="1"/>
              <a:t>megasporangium</a:t>
            </a:r>
            <a:r>
              <a:rPr lang="en-US" dirty="0"/>
              <a:t> develops as a small protuberance of the placental tissue. In the very young ovule a single hypodermal cell is differentiated as the </a:t>
            </a:r>
            <a:r>
              <a:rPr lang="en-US" dirty="0" err="1"/>
              <a:t>archesporium</a:t>
            </a:r>
            <a:r>
              <a:rPr lang="en-US" dirty="0"/>
              <a:t> (Fig. 411 A).</a:t>
            </a:r>
          </a:p>
          <a:p>
            <a:pPr fontAlgn="base"/>
            <a:r>
              <a:rPr lang="en-US" dirty="0"/>
              <a:t>This </a:t>
            </a:r>
            <a:r>
              <a:rPr lang="en-US" dirty="0" err="1"/>
              <a:t>archesporium</a:t>
            </a:r>
            <a:r>
              <a:rPr lang="en-US" dirty="0"/>
              <a:t> cell may or may not cut off some parietal cells and then becomes the megaspore mother cell (Fig- 411B). The megaspore mother cell now undergoes meiosis or reduction division, and, usually, a linear row of four haploid megaspore cells (‘linear tetrad’) is formed</a:t>
            </a:r>
          </a:p>
          <a:p>
            <a:endParaRPr lang="en-US" dirty="0"/>
          </a:p>
          <a:p>
            <a:r>
              <a:rPr lang="en-US" b="1" dirty="0">
                <a:hlinkClick r:id="rId2"/>
              </a:rPr>
              <a:t/>
            </a:r>
            <a:br>
              <a:rPr lang="en-US" b="1" dirty="0">
                <a:hlinkClick r:id="rId2"/>
              </a:rPr>
            </a:br>
            <a:endParaRPr lang="en-US" dirty="0"/>
          </a:p>
        </p:txBody>
      </p:sp>
    </p:spTree>
    <p:extLst>
      <p:ext uri="{BB962C8B-B14F-4D97-AF65-F5344CB8AC3E}">
        <p14:creationId xmlns:p14="http://schemas.microsoft.com/office/powerpoint/2010/main" val="4262896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http://cdn.biologydiscussion.com/wp-content/uploads/2015/10/clip_image016_thumb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27463" y="2743994"/>
            <a:ext cx="4533900" cy="255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23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base"/>
            <a:r>
              <a:rPr lang="en-US" dirty="0"/>
              <a:t>While the above method of gametophyte formation is usually described as the typical or normal type it has been found that many Angiosperms do not conform to this rule but show variations. The more intelligent students should be able to follow the different types of embryo sac development from the accompanying diagram (Fig. 413) prepared by Professor P. </a:t>
            </a:r>
            <a:r>
              <a:rPr lang="en-US" dirty="0" err="1"/>
              <a:t>Maheshwari</a:t>
            </a:r>
            <a:r>
              <a:rPr lang="en-US" dirty="0"/>
              <a:t>.</a:t>
            </a:r>
          </a:p>
          <a:p>
            <a:pPr fontAlgn="base"/>
            <a:r>
              <a:rPr lang="en-US" dirty="0"/>
              <a:t>First, there is a great variation in </a:t>
            </a:r>
            <a:r>
              <a:rPr lang="en-US" dirty="0" err="1"/>
              <a:t>megasporogenesis</a:t>
            </a:r>
            <a:r>
              <a:rPr lang="en-US" dirty="0"/>
              <a:t> itself. Often, the usual four separate megaspore cells do not develop. If four megaspores develop the female gametophyte (embryo sac) is </a:t>
            </a:r>
            <a:r>
              <a:rPr lang="en-US" dirty="0" err="1"/>
              <a:t>monosporic</a:t>
            </a:r>
            <a:r>
              <a:rPr lang="en-US" dirty="0"/>
              <a:t>, being developed from the usual single megaspore. Here we have the so-called normal type which is the </a:t>
            </a:r>
            <a:r>
              <a:rPr lang="en-US" dirty="0" err="1"/>
              <a:t>Polygonum</a:t>
            </a:r>
            <a:r>
              <a:rPr lang="en-US" dirty="0"/>
              <a:t> type in the diagram being shown only by a few plants like </a:t>
            </a:r>
            <a:r>
              <a:rPr lang="en-US" dirty="0" err="1"/>
              <a:t>Polygonum</a:t>
            </a:r>
            <a:r>
              <a:rPr lang="en-US" dirty="0"/>
              <a:t>. In </a:t>
            </a:r>
            <a:r>
              <a:rPr lang="en-US" dirty="0" err="1"/>
              <a:t>Oenothera</a:t>
            </a:r>
            <a:r>
              <a:rPr lang="en-US" dirty="0"/>
              <a:t>, the development is </a:t>
            </a:r>
            <a:r>
              <a:rPr lang="en-US" dirty="0" err="1"/>
              <a:t>monosporic</a:t>
            </a:r>
            <a:r>
              <a:rPr lang="en-US" dirty="0"/>
              <a:t> but only 4 nuclei (the </a:t>
            </a:r>
            <a:r>
              <a:rPr lang="en-US" dirty="0" err="1"/>
              <a:t>antipodals</a:t>
            </a:r>
            <a:r>
              <a:rPr lang="en-US" dirty="0"/>
              <a:t> are eliminated) develop instead of 8 (</a:t>
            </a:r>
            <a:r>
              <a:rPr lang="en-US" dirty="0" err="1"/>
              <a:t>Oeno­thera</a:t>
            </a:r>
            <a:r>
              <a:rPr lang="en-US" dirty="0"/>
              <a:t> type).</a:t>
            </a:r>
          </a:p>
          <a:p>
            <a:endParaRPr lang="en-US" dirty="0"/>
          </a:p>
        </p:txBody>
      </p:sp>
    </p:spTree>
    <p:extLst>
      <p:ext uri="{BB962C8B-B14F-4D97-AF65-F5344CB8AC3E}">
        <p14:creationId xmlns:p14="http://schemas.microsoft.com/office/powerpoint/2010/main" val="4096951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fontAlgn="base"/>
            <a:r>
              <a:rPr lang="en-US" dirty="0"/>
              <a:t>In Allium, the megaspore mother cell divides only once giving rise to two haploid cells one of which develops a </a:t>
            </a:r>
            <a:r>
              <a:rPr lang="en-US" dirty="0" err="1"/>
              <a:t>bisporic</a:t>
            </a:r>
            <a:r>
              <a:rPr lang="en-US" dirty="0"/>
              <a:t> (as it contains the nuclei of two megaspores) embryo sac which is not normal although it develops the normal 8 nuclei (Allium type). In a number of cases no cell wall formation accompanies meiosis so that the normal separate megaspores are not formed. Here the embryo sac is </a:t>
            </a:r>
            <a:r>
              <a:rPr lang="en-US" dirty="0" err="1"/>
              <a:t>tetrasporic</a:t>
            </a:r>
            <a:r>
              <a:rPr lang="en-US" dirty="0"/>
              <a:t> as all the nuclei of the four megaspores are within the single cell wall.</a:t>
            </a:r>
          </a:p>
          <a:p>
            <a:pPr fontAlgn="base"/>
            <a:r>
              <a:rPr lang="en-US" dirty="0"/>
              <a:t>Reduction division (meiosis) of course takes place but only separate nuclei, and not cells, are formed. There are many variations of the </a:t>
            </a:r>
            <a:r>
              <a:rPr lang="en-US" dirty="0" err="1"/>
              <a:t>tetrasporic</a:t>
            </a:r>
            <a:r>
              <a:rPr lang="en-US" dirty="0"/>
              <a:t> embryo sac as shown in the diagram. In </a:t>
            </a:r>
            <a:r>
              <a:rPr lang="en-US" dirty="0" err="1"/>
              <a:t>Peperomia</a:t>
            </a:r>
            <a:r>
              <a:rPr lang="en-US" dirty="0"/>
              <a:t>, 16 nuclei are formed inside the megaspore mother cell (</a:t>
            </a:r>
            <a:r>
              <a:rPr lang="en-US" dirty="0" err="1"/>
              <a:t>Peperomia</a:t>
            </a:r>
            <a:r>
              <a:rPr lang="en-US" dirty="0"/>
              <a:t> type) and the diagram shows how these are arranged. In </a:t>
            </a:r>
            <a:r>
              <a:rPr lang="en-US" dirty="0" err="1"/>
              <a:t>Adoxa</a:t>
            </a:r>
            <a:r>
              <a:rPr lang="en-US" dirty="0"/>
              <a:t>, the megaspore mother cell develops 8 nuclei simulating the normal (</a:t>
            </a:r>
            <a:r>
              <a:rPr lang="en-US" dirty="0" err="1"/>
              <a:t>Polygonum</a:t>
            </a:r>
            <a:r>
              <a:rPr lang="en-US" dirty="0"/>
              <a:t>) type although it is </a:t>
            </a:r>
            <a:r>
              <a:rPr lang="en-US" dirty="0" err="1"/>
              <a:t>tetrasporic</a:t>
            </a:r>
            <a:r>
              <a:rPr lang="en-US" dirty="0"/>
              <a:t> (</a:t>
            </a:r>
            <a:r>
              <a:rPr lang="en-US" dirty="0" err="1"/>
              <a:t>Adoxa</a:t>
            </a:r>
            <a:r>
              <a:rPr lang="en-US" dirty="0"/>
              <a:t> type).</a:t>
            </a:r>
          </a:p>
          <a:p>
            <a:endParaRPr lang="en-US" dirty="0"/>
          </a:p>
        </p:txBody>
      </p:sp>
    </p:spTree>
    <p:extLst>
      <p:ext uri="{BB962C8B-B14F-4D97-AF65-F5344CB8AC3E}">
        <p14:creationId xmlns:p14="http://schemas.microsoft.com/office/powerpoint/2010/main" val="3856865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99</TotalTime>
  <Words>790</Words>
  <Application>Microsoft Office PowerPoint</Application>
  <PresentationFormat>Custom</PresentationFormat>
  <Paragraphs>16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   MEGASPOROGENESIS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Miss</cp:lastModifiedBy>
  <cp:revision>7</cp:revision>
  <dcterms:created xsi:type="dcterms:W3CDTF">2019-08-28T07:02:38Z</dcterms:created>
  <dcterms:modified xsi:type="dcterms:W3CDTF">2020-10-21T02:41:16Z</dcterms:modified>
</cp:coreProperties>
</file>