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b="1" dirty="0" smtClean="0"/>
              <a:t>ORCHARDS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851" y="3217749"/>
            <a:ext cx="3981033" cy="189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31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Hexagonal </a:t>
            </a:r>
            <a:r>
              <a:rPr lang="en-US" b="1" dirty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37130"/>
            <a:ext cx="8946541" cy="5011270"/>
          </a:xfrm>
        </p:spPr>
        <p:txBody>
          <a:bodyPr>
            <a:noAutofit/>
          </a:bodyPr>
          <a:lstStyle/>
          <a:p>
            <a:r>
              <a:rPr lang="en-US" sz="2800" dirty="0"/>
              <a:t>In this system, the trees are planted at the corners of an equilateral </a:t>
            </a:r>
            <a:r>
              <a:rPr lang="en-US" sz="2800" dirty="0" smtClean="0"/>
              <a:t>triangle </a:t>
            </a:r>
            <a:r>
              <a:rPr lang="en-US" sz="2800" dirty="0"/>
              <a:t>and thus, six trees from a hexagon with the seventh tree at the </a:t>
            </a:r>
            <a:r>
              <a:rPr lang="en-US" sz="2800" dirty="0" err="1"/>
              <a:t>centre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This system is generally followed where the land is costly and very fertile with ample provision of irrigation water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Though 15 per cent more trees can be planted in a unit area by this method over the square system, </a:t>
            </a:r>
            <a:endParaRPr lang="en-US" sz="2800" dirty="0" smtClean="0"/>
          </a:p>
          <a:p>
            <a:r>
              <a:rPr lang="en-US" sz="2800" dirty="0" smtClean="0"/>
              <a:t>fruit </a:t>
            </a:r>
            <a:r>
              <a:rPr lang="en-US" sz="2800" dirty="0"/>
              <a:t>growers usually do not adopt it, as it is difficult to layout and cultivation in the plot cannot be done so easily as in the square system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06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ecoursesonline.iasri.res.in/pluginfile.php/1803/mod_page/content/3/Chapter_36_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71" y="1156447"/>
            <a:ext cx="6656294" cy="4719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17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7812"/>
            <a:ext cx="8946541" cy="4930587"/>
          </a:xfrm>
        </p:spPr>
        <p:txBody>
          <a:bodyPr>
            <a:noAutofit/>
          </a:bodyPr>
          <a:lstStyle/>
          <a:p>
            <a:r>
              <a:rPr lang="en-US" sz="2400" dirty="0"/>
              <a:t>This system of planting fruit trees is similar to square system, except that a fifth tree is planted at the </a:t>
            </a:r>
            <a:r>
              <a:rPr lang="en-US" sz="2400" dirty="0" err="1"/>
              <a:t>centre</a:t>
            </a:r>
            <a:r>
              <a:rPr lang="en-US" sz="2400" dirty="0"/>
              <a:t> of each square. </a:t>
            </a:r>
            <a:endParaRPr lang="en-US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a result the tree number in an unit area becomes almost double the number in the square system.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additional tree in the </a:t>
            </a:r>
            <a:r>
              <a:rPr lang="en-US" sz="2400" dirty="0" err="1"/>
              <a:t>centre</a:t>
            </a:r>
            <a:r>
              <a:rPr lang="en-US" sz="2400" dirty="0"/>
              <a:t> is known as “filler”. The fillers are usually quick growing, early maturing and erect type fruit trees like banana, papaya, pomegranate, etc., </a:t>
            </a:r>
            <a:endParaRPr lang="en-US" sz="2400" dirty="0" smtClean="0"/>
          </a:p>
          <a:p>
            <a:r>
              <a:rPr lang="en-US" sz="2400" dirty="0" smtClean="0"/>
              <a:t>which </a:t>
            </a:r>
            <a:r>
              <a:rPr lang="en-US" sz="2400" dirty="0"/>
              <a:t>are removed as soon as the main fruit trees planted at the corner of the square come into bearing.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planting of filler trees provides an additional income to the grower in the early life of the orchard</a:t>
            </a:r>
          </a:p>
        </p:txBody>
      </p:sp>
    </p:spTree>
    <p:extLst>
      <p:ext uri="{BB962C8B-B14F-4D97-AF65-F5344CB8AC3E}">
        <p14:creationId xmlns:p14="http://schemas.microsoft.com/office/powerpoint/2010/main" val="54331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ecoursesonline.iasri.res.in/pluginfile.php/1803/mod_page/content/3/Chapter_36_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941" y="2043952"/>
            <a:ext cx="6131859" cy="4477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6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Triangular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7812"/>
            <a:ext cx="8946541" cy="4930587"/>
          </a:xfrm>
        </p:spPr>
        <p:txBody>
          <a:bodyPr>
            <a:normAutofit/>
          </a:bodyPr>
          <a:lstStyle/>
          <a:p>
            <a:r>
              <a:rPr lang="en-US" sz="2800" dirty="0"/>
              <a:t>In this system, trees are planted as in the square system but the plants in the 2</a:t>
            </a:r>
            <a:r>
              <a:rPr lang="en-US" sz="2800" baseline="30000" dirty="0"/>
              <a:t>nd</a:t>
            </a:r>
            <a:r>
              <a:rPr lang="en-US" sz="2800" dirty="0"/>
              <a:t> , 4</a:t>
            </a:r>
            <a:r>
              <a:rPr lang="en-US" sz="2800" baseline="30000" dirty="0"/>
              <a:t>th</a:t>
            </a:r>
            <a:r>
              <a:rPr lang="en-US" sz="2800" dirty="0"/>
              <a:t>, 6</a:t>
            </a:r>
            <a:r>
              <a:rPr lang="en-US" sz="2800" baseline="30000" dirty="0"/>
              <a:t>th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and </a:t>
            </a:r>
            <a:r>
              <a:rPr lang="en-US" sz="2800" dirty="0"/>
              <a:t>such other alternate rows are planted midway between the 1</a:t>
            </a:r>
            <a:r>
              <a:rPr lang="en-US" sz="2800" baseline="30000" dirty="0"/>
              <a:t>st</a:t>
            </a:r>
            <a:r>
              <a:rPr lang="en-US" sz="2800" dirty="0"/>
              <a:t>, 3</a:t>
            </a:r>
            <a:r>
              <a:rPr lang="en-US" sz="2800" baseline="30000" dirty="0"/>
              <a:t>rd</a:t>
            </a:r>
            <a:r>
              <a:rPr lang="en-US" sz="2800" dirty="0"/>
              <a:t>, 5</a:t>
            </a:r>
            <a:r>
              <a:rPr lang="en-US" sz="2800" baseline="30000" dirty="0"/>
              <a:t>th</a:t>
            </a:r>
            <a:r>
              <a:rPr lang="en-US" sz="2800" dirty="0"/>
              <a:t> and such other alternate rows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This system has no special advantage over the square system except providing more open space for the trees and for intercrops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It is not only a difficult layout but cultivation also in the plots under this system becomes difficult.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3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ecoursesonline.iasri.res.in/pluginfile.php/1803/mod_page/content/3/Chapter_36_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24" y="766482"/>
            <a:ext cx="8606117" cy="5674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95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Contour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77472"/>
            <a:ext cx="8946541" cy="4970928"/>
          </a:xfrm>
        </p:spPr>
        <p:txBody>
          <a:bodyPr>
            <a:noAutofit/>
          </a:bodyPr>
          <a:lstStyle/>
          <a:p>
            <a:r>
              <a:rPr lang="en-US" sz="2400" dirty="0"/>
              <a:t>It is generally followed on the hills with high slopes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particularly suits to a land with undulated topography, where there is greater danger of erosion and irrigation of the orchard is difficult.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main purpose of this system is to minimize land erosion and to conserve soil moisture so as to make the slope fit for growing fruits. </a:t>
            </a:r>
            <a:endParaRPr lang="en-US" sz="2400" dirty="0" smtClean="0"/>
          </a:p>
          <a:p>
            <a:r>
              <a:rPr lang="en-US" sz="2400" dirty="0" smtClean="0"/>
              <a:t>So</a:t>
            </a:r>
            <a:r>
              <a:rPr lang="en-US" sz="2400" dirty="0"/>
              <a:t>, the contour line is designed and graded in such a way that the flow of water in the irrigation channel becomes slow and thus finds time to penetrate into the soil without causing erosion.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5788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ecoursesonline.iasri.res.in/pluginfile.php/1803/mod_page/content/3/Chapter_36_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831306"/>
            <a:ext cx="3886200" cy="2638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14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120588"/>
          </a:xfrm>
        </p:spPr>
        <p:txBody>
          <a:bodyPr/>
          <a:lstStyle/>
          <a:p>
            <a:r>
              <a:rPr lang="en-US" dirty="0" smtClean="0"/>
              <a:t>orchards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025588"/>
            <a:ext cx="8825658" cy="2613212"/>
          </a:xfrm>
        </p:spPr>
        <p:txBody>
          <a:bodyPr>
            <a:noAutofit/>
          </a:bodyPr>
          <a:lstStyle/>
          <a:p>
            <a:r>
              <a:rPr lang="en-US" sz="3200" dirty="0" smtClean="0"/>
              <a:t>area cultivation of fruit crop on commercial scale</a:t>
            </a:r>
          </a:p>
          <a:p>
            <a:r>
              <a:rPr lang="en-US" sz="3200" dirty="0" err="1" smtClean="0"/>
              <a:t>Eg</a:t>
            </a:r>
            <a:r>
              <a:rPr lang="en-US" sz="3200" dirty="0" smtClean="0"/>
              <a:t> apple , mango, papaya, </a:t>
            </a:r>
            <a:r>
              <a:rPr lang="en-US" sz="3200" dirty="0" err="1" smtClean="0"/>
              <a:t>sapota</a:t>
            </a:r>
            <a:r>
              <a:rPr lang="en-US" sz="3200" dirty="0" smtClean="0"/>
              <a:t>, grapes, banana, orange </a:t>
            </a:r>
            <a:r>
              <a:rPr lang="en-US" sz="3200" dirty="0" err="1" smtClean="0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of orchards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0576"/>
            <a:ext cx="8946541" cy="531158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Selection of proper site</a:t>
            </a:r>
          </a:p>
          <a:p>
            <a:r>
              <a:rPr lang="en-US" sz="2600" dirty="0" smtClean="0"/>
              <a:t>Proper drainage</a:t>
            </a:r>
          </a:p>
          <a:p>
            <a:r>
              <a:rPr lang="en-US" sz="2600" dirty="0" smtClean="0"/>
              <a:t>Fertile</a:t>
            </a:r>
          </a:p>
          <a:p>
            <a:r>
              <a:rPr lang="en-US" sz="2600" dirty="0" smtClean="0"/>
              <a:t>Optimum spacing</a:t>
            </a:r>
          </a:p>
          <a:p>
            <a:r>
              <a:rPr lang="en-US" sz="2600" dirty="0" smtClean="0"/>
              <a:t>Office building</a:t>
            </a:r>
          </a:p>
          <a:p>
            <a:r>
              <a:rPr lang="en-US" sz="2600" dirty="0" smtClean="0"/>
              <a:t>Wells in every 5 to 10 acres</a:t>
            </a:r>
          </a:p>
          <a:p>
            <a:r>
              <a:rPr lang="en-US" sz="2600" dirty="0" smtClean="0"/>
              <a:t>Plants with fruits ripening at the same time </a:t>
            </a:r>
            <a:r>
              <a:rPr lang="en-US" sz="2600" dirty="0" err="1" smtClean="0"/>
              <a:t>shd</a:t>
            </a:r>
            <a:r>
              <a:rPr lang="en-US" sz="2600" dirty="0" smtClean="0"/>
              <a:t> be grouped together</a:t>
            </a:r>
          </a:p>
          <a:p>
            <a:r>
              <a:rPr lang="en-US" sz="2600" dirty="0" smtClean="0"/>
              <a:t>Large trees should not mixed with small trees</a:t>
            </a:r>
          </a:p>
          <a:p>
            <a:r>
              <a:rPr lang="en-US" sz="2600" dirty="0" smtClean="0"/>
              <a:t>Irrigation channels for every 100 </a:t>
            </a:r>
            <a:r>
              <a:rPr lang="en-US" sz="2600" dirty="0" err="1" smtClean="0"/>
              <a:t>ft</a:t>
            </a:r>
            <a:r>
              <a:rPr lang="en-US" sz="2600" dirty="0" smtClean="0"/>
              <a:t> of length 3 inches of slope</a:t>
            </a:r>
          </a:p>
          <a:p>
            <a:r>
              <a:rPr lang="en-US" sz="2600" dirty="0" smtClean="0"/>
              <a:t>Short trees should be at front and long at 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0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Evergreen trees at front and </a:t>
            </a:r>
            <a:r>
              <a:rPr lang="en-US" sz="2800" dirty="0" err="1" smtClean="0"/>
              <a:t>decicuous</a:t>
            </a:r>
            <a:r>
              <a:rPr lang="en-US" sz="2800" dirty="0" smtClean="0"/>
              <a:t> at back</a:t>
            </a:r>
          </a:p>
          <a:p>
            <a:r>
              <a:rPr lang="en-US" sz="2800" dirty="0" smtClean="0"/>
              <a:t>Fruits that attract birds and animals should be close to watchman shed</a:t>
            </a:r>
          </a:p>
          <a:p>
            <a:r>
              <a:rPr lang="en-US" sz="2800" dirty="0" smtClean="0"/>
              <a:t>Green fence 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3200" i="1" dirty="0" err="1" smtClean="0"/>
              <a:t>Prosopis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Pithecolobium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Thevetia</a:t>
            </a:r>
            <a:r>
              <a:rPr lang="en-US" sz="3200" i="1" dirty="0" smtClean="0"/>
              <a:t>, Tamarind</a:t>
            </a:r>
            <a:endParaRPr lang="en-US" sz="2800" i="1" dirty="0" smtClean="0"/>
          </a:p>
          <a:p>
            <a:r>
              <a:rPr lang="en-US" sz="2800" dirty="0" smtClean="0"/>
              <a:t>Wind breaks essential 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Azadirachta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Indica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Polyalthia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Casuarina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867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orchards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77472"/>
            <a:ext cx="8946541" cy="49709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Methods of planting maximum number of fruit trees per hectare, </a:t>
            </a:r>
            <a:r>
              <a:rPr lang="en-US" sz="2800" dirty="0" err="1" smtClean="0"/>
              <a:t>roviding</a:t>
            </a:r>
            <a:r>
              <a:rPr lang="en-US" sz="2800" dirty="0" smtClean="0"/>
              <a:t> adequate space and ensuring convenience in orchard operations</a:t>
            </a:r>
          </a:p>
          <a:p>
            <a:r>
              <a:rPr lang="en-US" sz="2800" dirty="0" smtClean="0"/>
              <a:t>Square</a:t>
            </a:r>
          </a:p>
          <a:p>
            <a:r>
              <a:rPr lang="en-US" sz="2800" dirty="0" smtClean="0"/>
              <a:t>Rectangular</a:t>
            </a:r>
          </a:p>
          <a:p>
            <a:r>
              <a:rPr lang="en-US" sz="2800" dirty="0" smtClean="0"/>
              <a:t>Hexagonal</a:t>
            </a:r>
          </a:p>
          <a:p>
            <a:r>
              <a:rPr lang="en-US" sz="2800" dirty="0" smtClean="0"/>
              <a:t>Diagonal</a:t>
            </a:r>
          </a:p>
          <a:p>
            <a:r>
              <a:rPr lang="en-US" sz="2800" dirty="0" smtClean="0"/>
              <a:t>Triangular</a:t>
            </a:r>
          </a:p>
          <a:p>
            <a:r>
              <a:rPr lang="en-US" sz="2800" dirty="0" smtClean="0"/>
              <a:t>Contour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4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83342"/>
            <a:ext cx="8946541" cy="5419164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simplest </a:t>
            </a:r>
            <a:r>
              <a:rPr lang="en-US" sz="2600" dirty="0"/>
              <a:t>of all the system and is adopted widely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plot is divided into squares and trees are planted at the four corners of the square, in straight rows running at right angles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While </a:t>
            </a:r>
            <a:r>
              <a:rPr lang="en-US" sz="2600" dirty="0"/>
              <a:t>laying out the plot a base line is first drawn parallel to the road, fence or adjacent orchard, at a distance equal to half the spacing to be given between the trees. </a:t>
            </a:r>
            <a:endParaRPr lang="en-US" sz="2600" dirty="0" smtClean="0"/>
          </a:p>
          <a:p>
            <a:r>
              <a:rPr lang="en-US" sz="2600" dirty="0" smtClean="0"/>
              <a:t>Under </a:t>
            </a:r>
            <a:r>
              <a:rPr lang="en-US" sz="2600" dirty="0"/>
              <a:t>this system, intercultural operations, spraying, harvesting etc., can be done conveniently and easily. </a:t>
            </a:r>
            <a:endParaRPr lang="en-US" sz="2600" dirty="0" smtClean="0"/>
          </a:p>
          <a:p>
            <a:r>
              <a:rPr lang="en-US" sz="2600" dirty="0" smtClean="0"/>
              <a:t>Planting </a:t>
            </a:r>
            <a:r>
              <a:rPr lang="en-US" sz="2600" dirty="0"/>
              <a:t>of quick growing fruit trees like papaya, banana, guava during the early life of the orchard is possible. </a:t>
            </a:r>
            <a:endParaRPr lang="en-US" sz="2600" dirty="0" smtClean="0"/>
          </a:p>
          <a:p>
            <a:r>
              <a:rPr lang="en-US" sz="2600" dirty="0" smtClean="0"/>
              <a:t>Rising </a:t>
            </a:r>
            <a:r>
              <a:rPr lang="en-US" sz="2600" dirty="0"/>
              <a:t>of inter-crops like vegetables, ginger, turmeric, cumin, coriander and such other spices can be done conveniently cultivation and irrigation can be done in two directions.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4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ecoursesonline.iasri.res.in/pluginfile.php/1803/mod_page/content/3/Chapter_3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140" y="941294"/>
            <a:ext cx="6836989" cy="5284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96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Rectangular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2282"/>
            <a:ext cx="8946541" cy="4796117"/>
          </a:xfrm>
        </p:spPr>
        <p:txBody>
          <a:bodyPr>
            <a:noAutofit/>
          </a:bodyPr>
          <a:lstStyle/>
          <a:p>
            <a:r>
              <a:rPr lang="en-US" sz="2800" dirty="0"/>
              <a:t>In this system, the plot is divided into rectangles instead of squares and trees are planted at the four corners of the rectangle in straight rows running at right angles.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same advantages which have been mentioned in the square system are also enjoyed here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The only difference is that in this system more plants can be accommodated in the row keeping more space between the rows.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8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ecoursesonline.iasri.res.in/pluginfile.php/1803/mod_page/content/3/Chapter_36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236" y="941294"/>
            <a:ext cx="8840598" cy="5432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36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728</Words>
  <Application>Microsoft Office PowerPoint</Application>
  <PresentationFormat>Custom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</vt:lpstr>
      <vt:lpstr>              ORCHARDS</vt:lpstr>
      <vt:lpstr>orchards</vt:lpstr>
      <vt:lpstr>Planning of orchards</vt:lpstr>
      <vt:lpstr>PowerPoint Presentation</vt:lpstr>
      <vt:lpstr>Layout of orchards</vt:lpstr>
      <vt:lpstr>Square system</vt:lpstr>
      <vt:lpstr>PowerPoint Presentation</vt:lpstr>
      <vt:lpstr>Rectangular system</vt:lpstr>
      <vt:lpstr>PowerPoint Presentation</vt:lpstr>
      <vt:lpstr>Hexagonal system</vt:lpstr>
      <vt:lpstr>PowerPoint Presentation</vt:lpstr>
      <vt:lpstr>Diagonal </vt:lpstr>
      <vt:lpstr>PowerPoint Presentation</vt:lpstr>
      <vt:lpstr>Triangular system</vt:lpstr>
      <vt:lpstr>PowerPoint Presentation</vt:lpstr>
      <vt:lpstr>Contour system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orchards</dc:title>
  <dc:creator>Admin</dc:creator>
  <cp:lastModifiedBy>Miss</cp:lastModifiedBy>
  <cp:revision>9</cp:revision>
  <dcterms:created xsi:type="dcterms:W3CDTF">2019-09-17T00:49:37Z</dcterms:created>
  <dcterms:modified xsi:type="dcterms:W3CDTF">2020-10-21T02:43:02Z</dcterms:modified>
</cp:coreProperties>
</file>