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006FC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006FC0"/>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006FC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31140" y="189991"/>
            <a:ext cx="1826260" cy="299720"/>
          </a:xfrm>
          <a:prstGeom prst="rect">
            <a:avLst/>
          </a:prstGeom>
        </p:spPr>
        <p:txBody>
          <a:bodyPr wrap="square" lIns="0" tIns="0" rIns="0" bIns="0">
            <a:spAutoFit/>
          </a:bodyPr>
          <a:lstStyle>
            <a:lvl1pPr>
              <a:defRPr sz="1800" b="1" i="0">
                <a:solidFill>
                  <a:srgbClr val="006FC0"/>
                </a:solidFill>
                <a:latin typeface="Calibri"/>
                <a:cs typeface="Calibri"/>
              </a:defRPr>
            </a:lvl1pPr>
          </a:lstStyle>
          <a:p>
            <a:endParaRPr/>
          </a:p>
        </p:txBody>
      </p:sp>
      <p:sp>
        <p:nvSpPr>
          <p:cNvPr id="3" name="Holder 3"/>
          <p:cNvSpPr>
            <a:spLocks noGrp="1"/>
          </p:cNvSpPr>
          <p:nvPr>
            <p:ph type="body" idx="1"/>
          </p:nvPr>
        </p:nvSpPr>
        <p:spPr>
          <a:xfrm>
            <a:off x="307340" y="1232052"/>
            <a:ext cx="8529319" cy="47815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1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TextBox 16"/>
          <p:cNvSpPr txBox="1"/>
          <p:nvPr/>
        </p:nvSpPr>
        <p:spPr>
          <a:xfrm>
            <a:off x="3270503" y="2209800"/>
            <a:ext cx="2292097" cy="1015663"/>
          </a:xfrm>
          <a:prstGeom prst="rect">
            <a:avLst/>
          </a:prstGeom>
          <a:noFill/>
        </p:spPr>
        <p:txBody>
          <a:bodyPr wrap="square" rtlCol="0">
            <a:spAutoFit/>
          </a:bodyPr>
          <a:lstStyle/>
          <a:p>
            <a:pPr algn="ctr"/>
            <a:r>
              <a:rPr lang="en-US" sz="6000" b="1" i="1" dirty="0"/>
              <a:t>PINUS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9361" y="610362"/>
            <a:ext cx="8458200" cy="5817235"/>
          </a:xfrm>
          <a:custGeom>
            <a:avLst/>
            <a:gdLst/>
            <a:ahLst/>
            <a:cxnLst/>
            <a:rect l="l" t="t" r="r" b="b"/>
            <a:pathLst>
              <a:path w="8458200" h="5817235">
                <a:moveTo>
                  <a:pt x="0" y="5817108"/>
                </a:moveTo>
                <a:lnTo>
                  <a:pt x="8458200" y="5817108"/>
                </a:lnTo>
                <a:lnTo>
                  <a:pt x="8458200" y="0"/>
                </a:lnTo>
                <a:lnTo>
                  <a:pt x="0" y="0"/>
                </a:lnTo>
                <a:lnTo>
                  <a:pt x="0" y="5817108"/>
                </a:lnTo>
                <a:close/>
              </a:path>
            </a:pathLst>
          </a:custGeom>
          <a:ln w="25908">
            <a:solidFill>
              <a:srgbClr val="00AF50"/>
            </a:solidFill>
          </a:ln>
        </p:spPr>
        <p:txBody>
          <a:bodyPr wrap="square" lIns="0" tIns="0" rIns="0" bIns="0" rtlCol="0"/>
          <a:lstStyle/>
          <a:p>
            <a:endParaRPr/>
          </a:p>
        </p:txBody>
      </p:sp>
      <p:sp>
        <p:nvSpPr>
          <p:cNvPr id="3" name="object 3"/>
          <p:cNvSpPr txBox="1">
            <a:spLocks noGrp="1"/>
          </p:cNvSpPr>
          <p:nvPr>
            <p:ph type="title"/>
          </p:nvPr>
        </p:nvSpPr>
        <p:spPr>
          <a:xfrm>
            <a:off x="307340" y="632205"/>
            <a:ext cx="575246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Times New Roman"/>
                <a:cs typeface="Times New Roman"/>
              </a:rPr>
              <a:t>Development of </a:t>
            </a:r>
            <a:r>
              <a:rPr sz="2400" spc="-5" dirty="0">
                <a:latin typeface="Times New Roman"/>
                <a:cs typeface="Times New Roman"/>
              </a:rPr>
              <a:t>Microsporangium</a:t>
            </a:r>
            <a:r>
              <a:rPr sz="2400" spc="-40" dirty="0">
                <a:latin typeface="Times New Roman"/>
                <a:cs typeface="Times New Roman"/>
              </a:rPr>
              <a:t> </a:t>
            </a:r>
            <a:r>
              <a:rPr sz="2400" spc="-5" dirty="0">
                <a:latin typeface="Times New Roman"/>
                <a:cs typeface="Times New Roman"/>
              </a:rPr>
              <a:t>(Stamen)</a:t>
            </a:r>
            <a:endParaRPr sz="2400">
              <a:latin typeface="Times New Roman"/>
              <a:cs typeface="Times New Roman"/>
            </a:endParaRPr>
          </a:p>
        </p:txBody>
      </p:sp>
      <p:sp>
        <p:nvSpPr>
          <p:cNvPr id="4" name="object 4"/>
          <p:cNvSpPr txBox="1"/>
          <p:nvPr/>
        </p:nvSpPr>
        <p:spPr>
          <a:xfrm>
            <a:off x="307340" y="1232052"/>
            <a:ext cx="8301355" cy="4781550"/>
          </a:xfrm>
          <a:prstGeom prst="rect">
            <a:avLst/>
          </a:prstGeom>
        </p:spPr>
        <p:txBody>
          <a:bodyPr vert="horz" wrap="square" lIns="0" tIns="12700" rIns="0" bIns="0" rtlCol="0">
            <a:spAutoFit/>
          </a:bodyPr>
          <a:lstStyle/>
          <a:p>
            <a:pPr marL="12700" marR="5080" algn="just">
              <a:lnSpc>
                <a:spcPct val="150000"/>
              </a:lnSpc>
              <a:spcBef>
                <a:spcPts val="100"/>
              </a:spcBef>
              <a:buAutoNum type="arabicParenR"/>
              <a:tabLst>
                <a:tab pos="231140" algn="l"/>
              </a:tabLst>
            </a:pPr>
            <a:r>
              <a:rPr sz="1600" spc="-5" dirty="0">
                <a:latin typeface="Times New Roman"/>
                <a:cs typeface="Times New Roman"/>
              </a:rPr>
              <a:t>A number </a:t>
            </a:r>
            <a:r>
              <a:rPr sz="1600" dirty="0">
                <a:latin typeface="Times New Roman"/>
                <a:cs typeface="Times New Roman"/>
              </a:rPr>
              <a:t>of </a:t>
            </a:r>
            <a:r>
              <a:rPr sz="1600" spc="-5" dirty="0">
                <a:latin typeface="Times New Roman"/>
                <a:cs typeface="Times New Roman"/>
              </a:rPr>
              <a:t>hypodermal cells </a:t>
            </a:r>
            <a:r>
              <a:rPr sz="1600" dirty="0">
                <a:latin typeface="Times New Roman"/>
                <a:cs typeface="Times New Roman"/>
              </a:rPr>
              <a:t>act </a:t>
            </a:r>
            <a:r>
              <a:rPr sz="1600" b="1" spc="-5" dirty="0">
                <a:latin typeface="Times New Roman"/>
                <a:cs typeface="Times New Roman"/>
              </a:rPr>
              <a:t>sporangial </a:t>
            </a:r>
            <a:r>
              <a:rPr sz="1600" b="1" dirty="0">
                <a:latin typeface="Times New Roman"/>
                <a:cs typeface="Times New Roman"/>
              </a:rPr>
              <a:t>initials</a:t>
            </a:r>
            <a:r>
              <a:rPr sz="1600" dirty="0">
                <a:latin typeface="Times New Roman"/>
                <a:cs typeface="Times New Roman"/>
              </a:rPr>
              <a:t>. </a:t>
            </a:r>
            <a:r>
              <a:rPr sz="1600" spc="-5" dirty="0">
                <a:latin typeface="Times New Roman"/>
                <a:cs typeface="Times New Roman"/>
              </a:rPr>
              <a:t>The sporangial initials divides to </a:t>
            </a:r>
            <a:r>
              <a:rPr sz="1600" dirty="0">
                <a:latin typeface="Times New Roman"/>
                <a:cs typeface="Times New Roman"/>
              </a:rPr>
              <a:t>form </a:t>
            </a:r>
            <a:r>
              <a:rPr sz="1600" spc="-10" dirty="0">
                <a:latin typeface="Times New Roman"/>
                <a:cs typeface="Times New Roman"/>
              </a:rPr>
              <a:t>outer  wall </a:t>
            </a:r>
            <a:r>
              <a:rPr sz="1600" spc="-5" dirty="0">
                <a:latin typeface="Times New Roman"/>
                <a:cs typeface="Times New Roman"/>
              </a:rPr>
              <a:t>initials and the inner archesporial</a:t>
            </a:r>
            <a:r>
              <a:rPr sz="1600" spc="135" dirty="0">
                <a:latin typeface="Times New Roman"/>
                <a:cs typeface="Times New Roman"/>
              </a:rPr>
              <a:t> </a:t>
            </a:r>
            <a:r>
              <a:rPr sz="1600" spc="-5" dirty="0">
                <a:latin typeface="Times New Roman"/>
                <a:cs typeface="Times New Roman"/>
              </a:rPr>
              <a:t>initial.</a:t>
            </a:r>
            <a:endParaRPr sz="1600">
              <a:latin typeface="Times New Roman"/>
              <a:cs typeface="Times New Roman"/>
            </a:endParaRPr>
          </a:p>
          <a:p>
            <a:pPr marL="12700" marR="6985" algn="just">
              <a:lnSpc>
                <a:spcPct val="150000"/>
              </a:lnSpc>
              <a:buAutoNum type="arabicParenR"/>
              <a:tabLst>
                <a:tab pos="244475" algn="l"/>
              </a:tabLst>
            </a:pPr>
            <a:r>
              <a:rPr sz="1600" dirty="0">
                <a:latin typeface="Times New Roman"/>
                <a:cs typeface="Times New Roman"/>
              </a:rPr>
              <a:t>The wall initials </a:t>
            </a:r>
            <a:r>
              <a:rPr sz="1600" spc="-5" dirty="0">
                <a:latin typeface="Times New Roman"/>
                <a:cs typeface="Times New Roman"/>
              </a:rPr>
              <a:t>divide to </a:t>
            </a:r>
            <a:r>
              <a:rPr sz="1600" dirty="0">
                <a:latin typeface="Times New Roman"/>
                <a:cs typeface="Times New Roman"/>
              </a:rPr>
              <a:t>form </a:t>
            </a:r>
            <a:r>
              <a:rPr sz="1600" spc="-5" dirty="0">
                <a:latin typeface="Times New Roman"/>
                <a:cs typeface="Times New Roman"/>
              </a:rPr>
              <a:t>a many </a:t>
            </a:r>
            <a:r>
              <a:rPr sz="1600" dirty="0">
                <a:latin typeface="Times New Roman"/>
                <a:cs typeface="Times New Roman"/>
              </a:rPr>
              <a:t>layered </a:t>
            </a:r>
            <a:r>
              <a:rPr sz="1600" spc="-5" dirty="0">
                <a:latin typeface="Times New Roman"/>
                <a:cs typeface="Times New Roman"/>
              </a:rPr>
              <a:t>wall </a:t>
            </a:r>
            <a:r>
              <a:rPr sz="1600" dirty="0">
                <a:latin typeface="Times New Roman"/>
                <a:cs typeface="Times New Roman"/>
              </a:rPr>
              <a:t>of </a:t>
            </a:r>
            <a:r>
              <a:rPr sz="1600" spc="-5" dirty="0">
                <a:latin typeface="Times New Roman"/>
                <a:cs typeface="Times New Roman"/>
              </a:rPr>
              <a:t>the sporangium. </a:t>
            </a:r>
            <a:r>
              <a:rPr sz="1600" dirty="0">
                <a:latin typeface="Times New Roman"/>
                <a:cs typeface="Times New Roman"/>
              </a:rPr>
              <a:t>The archesporial initials  </a:t>
            </a:r>
            <a:r>
              <a:rPr sz="1600" spc="-5" dirty="0">
                <a:latin typeface="Times New Roman"/>
                <a:cs typeface="Times New Roman"/>
              </a:rPr>
              <a:t>also increase in number </a:t>
            </a:r>
            <a:r>
              <a:rPr sz="1600" dirty="0">
                <a:latin typeface="Times New Roman"/>
                <a:cs typeface="Times New Roman"/>
              </a:rPr>
              <a:t>by </a:t>
            </a:r>
            <a:r>
              <a:rPr sz="1600" spc="-5" dirty="0">
                <a:latin typeface="Times New Roman"/>
                <a:cs typeface="Times New Roman"/>
              </a:rPr>
              <a:t>the repeated divisions. The peripheral </a:t>
            </a:r>
            <a:r>
              <a:rPr sz="1600" dirty="0">
                <a:latin typeface="Times New Roman"/>
                <a:cs typeface="Times New Roman"/>
              </a:rPr>
              <a:t>cells of </a:t>
            </a:r>
            <a:r>
              <a:rPr sz="1600" spc="-5" dirty="0">
                <a:latin typeface="Times New Roman"/>
                <a:cs typeface="Times New Roman"/>
              </a:rPr>
              <a:t>the </a:t>
            </a:r>
            <a:r>
              <a:rPr sz="1600" dirty="0">
                <a:latin typeface="Times New Roman"/>
                <a:cs typeface="Times New Roman"/>
              </a:rPr>
              <a:t>archesporium </a:t>
            </a:r>
            <a:r>
              <a:rPr sz="1600" spc="5" dirty="0">
                <a:latin typeface="Times New Roman"/>
                <a:cs typeface="Times New Roman"/>
              </a:rPr>
              <a:t>form </a:t>
            </a:r>
            <a:r>
              <a:rPr sz="1600" spc="-5" dirty="0">
                <a:latin typeface="Times New Roman"/>
                <a:cs typeface="Times New Roman"/>
              </a:rPr>
              <a:t>the  </a:t>
            </a:r>
            <a:r>
              <a:rPr sz="1600" b="1" spc="-5" dirty="0">
                <a:latin typeface="Times New Roman"/>
                <a:cs typeface="Times New Roman"/>
              </a:rPr>
              <a:t>tapetum</a:t>
            </a:r>
            <a:r>
              <a:rPr sz="1600" spc="-5" dirty="0">
                <a:latin typeface="Times New Roman"/>
                <a:cs typeface="Times New Roman"/>
              </a:rPr>
              <a:t>.</a:t>
            </a:r>
            <a:endParaRPr sz="1600">
              <a:latin typeface="Times New Roman"/>
              <a:cs typeface="Times New Roman"/>
            </a:endParaRPr>
          </a:p>
          <a:p>
            <a:pPr marL="165735" indent="-153670" algn="just">
              <a:lnSpc>
                <a:spcPct val="100000"/>
              </a:lnSpc>
              <a:spcBef>
                <a:spcPts val="960"/>
              </a:spcBef>
              <a:buSzPct val="93750"/>
              <a:buAutoNum type="arabicPeriod" startAt="3"/>
              <a:tabLst>
                <a:tab pos="166370" algn="l"/>
              </a:tabLst>
            </a:pPr>
            <a:r>
              <a:rPr sz="1600" spc="-5" dirty="0">
                <a:latin typeface="Times New Roman"/>
                <a:cs typeface="Times New Roman"/>
              </a:rPr>
              <a:t>Some </a:t>
            </a:r>
            <a:r>
              <a:rPr sz="1600" dirty="0">
                <a:latin typeface="Times New Roman"/>
                <a:cs typeface="Times New Roman"/>
              </a:rPr>
              <a:t>of </a:t>
            </a:r>
            <a:r>
              <a:rPr sz="1600" spc="-5" dirty="0">
                <a:latin typeface="Times New Roman"/>
                <a:cs typeface="Times New Roman"/>
              </a:rPr>
              <a:t>the </a:t>
            </a:r>
            <a:r>
              <a:rPr sz="1600" dirty="0">
                <a:latin typeface="Times New Roman"/>
                <a:cs typeface="Times New Roman"/>
              </a:rPr>
              <a:t>archesporial </a:t>
            </a:r>
            <a:r>
              <a:rPr sz="1600" spc="-5" dirty="0">
                <a:latin typeface="Times New Roman"/>
                <a:cs typeface="Times New Roman"/>
              </a:rPr>
              <a:t>cells </a:t>
            </a:r>
            <a:r>
              <a:rPr sz="1600" dirty="0">
                <a:latin typeface="Times New Roman"/>
                <a:cs typeface="Times New Roman"/>
              </a:rPr>
              <a:t>are </a:t>
            </a:r>
            <a:r>
              <a:rPr sz="1600" spc="-5" dirty="0">
                <a:latin typeface="Times New Roman"/>
                <a:cs typeface="Times New Roman"/>
              </a:rPr>
              <a:t>transformed </a:t>
            </a:r>
            <a:r>
              <a:rPr sz="1600" dirty="0">
                <a:latin typeface="Times New Roman"/>
                <a:cs typeface="Times New Roman"/>
              </a:rPr>
              <a:t>into </a:t>
            </a:r>
            <a:r>
              <a:rPr sz="1600" b="1" spc="-10" dirty="0">
                <a:latin typeface="Times New Roman"/>
                <a:cs typeface="Times New Roman"/>
              </a:rPr>
              <a:t>microspore </a:t>
            </a:r>
            <a:r>
              <a:rPr sz="1600" b="1" spc="-5" dirty="0">
                <a:latin typeface="Times New Roman"/>
                <a:cs typeface="Times New Roman"/>
              </a:rPr>
              <a:t>mother </a:t>
            </a:r>
            <a:r>
              <a:rPr sz="1600" b="1" dirty="0">
                <a:latin typeface="Times New Roman"/>
                <a:cs typeface="Times New Roman"/>
              </a:rPr>
              <a:t>cells</a:t>
            </a:r>
            <a:r>
              <a:rPr sz="1600" dirty="0">
                <a:latin typeface="Times New Roman"/>
                <a:cs typeface="Times New Roman"/>
              </a:rPr>
              <a:t>. </a:t>
            </a:r>
            <a:r>
              <a:rPr sz="1600" spc="-5" dirty="0">
                <a:latin typeface="Times New Roman"/>
                <a:cs typeface="Times New Roman"/>
              </a:rPr>
              <a:t>The</a:t>
            </a:r>
            <a:r>
              <a:rPr sz="1600" spc="-25" dirty="0">
                <a:latin typeface="Times New Roman"/>
                <a:cs typeface="Times New Roman"/>
              </a:rPr>
              <a:t> </a:t>
            </a:r>
            <a:r>
              <a:rPr sz="1600" spc="-5" dirty="0">
                <a:latin typeface="Times New Roman"/>
                <a:cs typeface="Times New Roman"/>
              </a:rPr>
              <a:t>remaining</a:t>
            </a:r>
            <a:endParaRPr sz="1600">
              <a:latin typeface="Times New Roman"/>
              <a:cs typeface="Times New Roman"/>
            </a:endParaRPr>
          </a:p>
          <a:p>
            <a:pPr marL="12700" algn="just">
              <a:lnSpc>
                <a:spcPct val="100000"/>
              </a:lnSpc>
              <a:spcBef>
                <a:spcPts val="960"/>
              </a:spcBef>
            </a:pPr>
            <a:r>
              <a:rPr sz="1600" b="1" spc="-5" dirty="0">
                <a:latin typeface="Times New Roman"/>
                <a:cs typeface="Times New Roman"/>
              </a:rPr>
              <a:t>archesporial </a:t>
            </a:r>
            <a:r>
              <a:rPr sz="1600" b="1" dirty="0">
                <a:latin typeface="Times New Roman"/>
                <a:cs typeface="Times New Roman"/>
              </a:rPr>
              <a:t>cells </a:t>
            </a:r>
            <a:r>
              <a:rPr sz="1600" b="1" spc="-5" dirty="0">
                <a:latin typeface="Times New Roman"/>
                <a:cs typeface="Times New Roman"/>
              </a:rPr>
              <a:t>and the </a:t>
            </a:r>
            <a:r>
              <a:rPr sz="1600" b="1" dirty="0">
                <a:latin typeface="Times New Roman"/>
                <a:cs typeface="Times New Roman"/>
              </a:rPr>
              <a:t>tapetal layer </a:t>
            </a:r>
            <a:r>
              <a:rPr sz="1600" b="1" spc="-10" dirty="0">
                <a:latin typeface="Times New Roman"/>
                <a:cs typeface="Times New Roman"/>
              </a:rPr>
              <a:t>provide </a:t>
            </a:r>
            <a:r>
              <a:rPr sz="1600" b="1" spc="-5" dirty="0">
                <a:latin typeface="Times New Roman"/>
                <a:cs typeface="Times New Roman"/>
              </a:rPr>
              <a:t>nourishment </a:t>
            </a:r>
            <a:r>
              <a:rPr sz="1600" spc="-5" dirty="0">
                <a:latin typeface="Times New Roman"/>
                <a:cs typeface="Times New Roman"/>
              </a:rPr>
              <a:t>to </a:t>
            </a:r>
            <a:r>
              <a:rPr sz="1600" dirty="0">
                <a:latin typeface="Times New Roman"/>
                <a:cs typeface="Times New Roman"/>
              </a:rPr>
              <a:t>the developing</a:t>
            </a:r>
            <a:r>
              <a:rPr sz="1600" spc="170" dirty="0">
                <a:latin typeface="Times New Roman"/>
                <a:cs typeface="Times New Roman"/>
              </a:rPr>
              <a:t> </a:t>
            </a:r>
            <a:r>
              <a:rPr sz="1600" b="1" spc="-10" dirty="0">
                <a:latin typeface="Times New Roman"/>
                <a:cs typeface="Times New Roman"/>
              </a:rPr>
              <a:t>microspore</a:t>
            </a:r>
            <a:endParaRPr sz="1600">
              <a:latin typeface="Times New Roman"/>
              <a:cs typeface="Times New Roman"/>
            </a:endParaRPr>
          </a:p>
          <a:p>
            <a:pPr marL="12700">
              <a:lnSpc>
                <a:spcPct val="100000"/>
              </a:lnSpc>
              <a:spcBef>
                <a:spcPts val="965"/>
              </a:spcBef>
            </a:pPr>
            <a:r>
              <a:rPr sz="1600" b="1" spc="-10" dirty="0">
                <a:latin typeface="Times New Roman"/>
                <a:cs typeface="Times New Roman"/>
              </a:rPr>
              <a:t>mother</a:t>
            </a:r>
            <a:r>
              <a:rPr sz="1600" b="1" spc="10" dirty="0">
                <a:latin typeface="Times New Roman"/>
                <a:cs typeface="Times New Roman"/>
              </a:rPr>
              <a:t> </a:t>
            </a:r>
            <a:r>
              <a:rPr sz="1600" b="1" spc="-5" dirty="0">
                <a:latin typeface="Times New Roman"/>
                <a:cs typeface="Times New Roman"/>
              </a:rPr>
              <a:t>cells.</a:t>
            </a:r>
            <a:endParaRPr sz="1600">
              <a:latin typeface="Times New Roman"/>
              <a:cs typeface="Times New Roman"/>
            </a:endParaRPr>
          </a:p>
          <a:p>
            <a:pPr marL="12700" marR="7620">
              <a:lnSpc>
                <a:spcPct val="150000"/>
              </a:lnSpc>
              <a:buSzPct val="93750"/>
              <a:buAutoNum type="arabicPeriod" startAt="4"/>
              <a:tabLst>
                <a:tab pos="231140" algn="l"/>
              </a:tabLst>
            </a:pPr>
            <a:r>
              <a:rPr sz="1600" spc="-5" dirty="0">
                <a:latin typeface="Times New Roman"/>
                <a:cs typeface="Times New Roman"/>
              </a:rPr>
              <a:t>The microspore mother cell </a:t>
            </a:r>
            <a:r>
              <a:rPr sz="1600" dirty="0">
                <a:latin typeface="Times New Roman"/>
                <a:cs typeface="Times New Roman"/>
              </a:rPr>
              <a:t>divides by </a:t>
            </a:r>
            <a:r>
              <a:rPr sz="1600" spc="-5" dirty="0">
                <a:latin typeface="Times New Roman"/>
                <a:cs typeface="Times New Roman"/>
              </a:rPr>
              <a:t>meiosis to </a:t>
            </a:r>
            <a:r>
              <a:rPr sz="1600" spc="5" dirty="0">
                <a:latin typeface="Times New Roman"/>
                <a:cs typeface="Times New Roman"/>
              </a:rPr>
              <a:t>form </a:t>
            </a:r>
            <a:r>
              <a:rPr sz="1600" b="1" spc="-5" dirty="0">
                <a:latin typeface="Times New Roman"/>
                <a:cs typeface="Times New Roman"/>
              </a:rPr>
              <a:t>four </a:t>
            </a:r>
            <a:r>
              <a:rPr sz="1600" b="1" spc="-10" dirty="0">
                <a:latin typeface="Times New Roman"/>
                <a:cs typeface="Times New Roman"/>
              </a:rPr>
              <a:t>microspores </a:t>
            </a:r>
            <a:r>
              <a:rPr sz="1600" b="1" dirty="0">
                <a:latin typeface="Times New Roman"/>
                <a:cs typeface="Times New Roman"/>
              </a:rPr>
              <a:t>or </a:t>
            </a:r>
            <a:r>
              <a:rPr sz="1600" b="1" spc="-5" dirty="0">
                <a:latin typeface="Times New Roman"/>
                <a:cs typeface="Times New Roman"/>
              </a:rPr>
              <a:t>pollen grains</a:t>
            </a:r>
            <a:r>
              <a:rPr sz="1600" spc="-5" dirty="0">
                <a:latin typeface="Times New Roman"/>
                <a:cs typeface="Times New Roman"/>
              </a:rPr>
              <a:t>. The  exine </a:t>
            </a:r>
            <a:r>
              <a:rPr sz="1600" dirty="0">
                <a:latin typeface="Times New Roman"/>
                <a:cs typeface="Times New Roman"/>
              </a:rPr>
              <a:t>of </a:t>
            </a:r>
            <a:r>
              <a:rPr sz="1600" spc="-5" dirty="0">
                <a:latin typeface="Times New Roman"/>
                <a:cs typeface="Times New Roman"/>
              </a:rPr>
              <a:t>spore </a:t>
            </a:r>
            <a:r>
              <a:rPr sz="1600" spc="-10" dirty="0">
                <a:latin typeface="Times New Roman"/>
                <a:cs typeface="Times New Roman"/>
              </a:rPr>
              <a:t>forms </a:t>
            </a:r>
            <a:r>
              <a:rPr sz="1600" b="1" dirty="0">
                <a:latin typeface="Times New Roman"/>
                <a:cs typeface="Times New Roman"/>
              </a:rPr>
              <a:t>wings</a:t>
            </a:r>
            <a:r>
              <a:rPr sz="1600" dirty="0">
                <a:latin typeface="Times New Roman"/>
                <a:cs typeface="Times New Roman"/>
              </a:rPr>
              <a:t>. </a:t>
            </a:r>
            <a:r>
              <a:rPr sz="1600" spc="-5" dirty="0">
                <a:latin typeface="Times New Roman"/>
                <a:cs typeface="Times New Roman"/>
              </a:rPr>
              <a:t>The pollen grain divides in to </a:t>
            </a:r>
            <a:r>
              <a:rPr sz="1600" spc="-10" dirty="0">
                <a:latin typeface="Times New Roman"/>
                <a:cs typeface="Times New Roman"/>
              </a:rPr>
              <a:t>smaller </a:t>
            </a:r>
            <a:r>
              <a:rPr sz="1600" spc="-5" dirty="0">
                <a:latin typeface="Times New Roman"/>
                <a:cs typeface="Times New Roman"/>
              </a:rPr>
              <a:t>and </a:t>
            </a:r>
            <a:r>
              <a:rPr sz="1600" spc="-10" dirty="0">
                <a:latin typeface="Times New Roman"/>
                <a:cs typeface="Times New Roman"/>
              </a:rPr>
              <a:t>larger</a:t>
            </a:r>
            <a:r>
              <a:rPr sz="1600" spc="229" dirty="0">
                <a:latin typeface="Times New Roman"/>
                <a:cs typeface="Times New Roman"/>
              </a:rPr>
              <a:t> </a:t>
            </a:r>
            <a:r>
              <a:rPr sz="1600" spc="-5" dirty="0">
                <a:latin typeface="Times New Roman"/>
                <a:cs typeface="Times New Roman"/>
              </a:rPr>
              <a:t>cells.</a:t>
            </a:r>
            <a:endParaRPr sz="1600">
              <a:latin typeface="Times New Roman"/>
              <a:cs typeface="Times New Roman"/>
            </a:endParaRPr>
          </a:p>
          <a:p>
            <a:pPr marL="12700">
              <a:lnSpc>
                <a:spcPct val="100000"/>
              </a:lnSpc>
              <a:spcBef>
                <a:spcPts val="960"/>
              </a:spcBef>
            </a:pPr>
            <a:r>
              <a:rPr sz="1600" spc="-5" dirty="0">
                <a:latin typeface="Times New Roman"/>
                <a:cs typeface="Times New Roman"/>
              </a:rPr>
              <a:t>The smaller cell again </a:t>
            </a:r>
            <a:r>
              <a:rPr sz="1600" dirty="0">
                <a:latin typeface="Times New Roman"/>
                <a:cs typeface="Times New Roman"/>
              </a:rPr>
              <a:t>divides </a:t>
            </a:r>
            <a:r>
              <a:rPr sz="1600" spc="-5" dirty="0">
                <a:latin typeface="Times New Roman"/>
                <a:cs typeface="Times New Roman"/>
              </a:rPr>
              <a:t>to </a:t>
            </a:r>
            <a:r>
              <a:rPr sz="1600" dirty="0">
                <a:latin typeface="Times New Roman"/>
                <a:cs typeface="Times New Roman"/>
              </a:rPr>
              <a:t>form </a:t>
            </a:r>
            <a:r>
              <a:rPr sz="1600" spc="-5" dirty="0">
                <a:latin typeface="Times New Roman"/>
                <a:cs typeface="Times New Roman"/>
              </a:rPr>
              <a:t>two </a:t>
            </a:r>
            <a:r>
              <a:rPr sz="1600" spc="-10" dirty="0">
                <a:latin typeface="Times New Roman"/>
                <a:cs typeface="Times New Roman"/>
              </a:rPr>
              <a:t>small </a:t>
            </a:r>
            <a:r>
              <a:rPr sz="1600" b="1" spc="-5" dirty="0">
                <a:latin typeface="Times New Roman"/>
                <a:cs typeface="Times New Roman"/>
              </a:rPr>
              <a:t>prothalial</a:t>
            </a:r>
            <a:r>
              <a:rPr sz="1600" b="1" spc="225" dirty="0">
                <a:latin typeface="Times New Roman"/>
                <a:cs typeface="Times New Roman"/>
              </a:rPr>
              <a:t> </a:t>
            </a:r>
            <a:r>
              <a:rPr sz="1600" b="1" spc="-5" dirty="0">
                <a:latin typeface="Times New Roman"/>
                <a:cs typeface="Times New Roman"/>
              </a:rPr>
              <a:t>cells</a:t>
            </a:r>
            <a:r>
              <a:rPr sz="1600" spc="-5" dirty="0">
                <a:latin typeface="Times New Roman"/>
                <a:cs typeface="Times New Roman"/>
              </a:rPr>
              <a:t>.</a:t>
            </a:r>
            <a:endParaRPr sz="1600">
              <a:latin typeface="Times New Roman"/>
              <a:cs typeface="Times New Roman"/>
            </a:endParaRPr>
          </a:p>
          <a:p>
            <a:pPr marL="12700" marR="6985">
              <a:lnSpc>
                <a:spcPct val="150000"/>
              </a:lnSpc>
            </a:pPr>
            <a:r>
              <a:rPr sz="1600" spc="-5" dirty="0">
                <a:latin typeface="Times New Roman"/>
                <a:cs typeface="Times New Roman"/>
              </a:rPr>
              <a:t>The </a:t>
            </a:r>
            <a:r>
              <a:rPr sz="1600" spc="-10" dirty="0">
                <a:latin typeface="Times New Roman"/>
                <a:cs typeface="Times New Roman"/>
              </a:rPr>
              <a:t>larger </a:t>
            </a:r>
            <a:r>
              <a:rPr sz="1600" spc="-5" dirty="0">
                <a:latin typeface="Times New Roman"/>
                <a:cs typeface="Times New Roman"/>
              </a:rPr>
              <a:t>cell becomes antheridial cell the </a:t>
            </a:r>
            <a:r>
              <a:rPr sz="1600" dirty="0">
                <a:latin typeface="Times New Roman"/>
                <a:cs typeface="Times New Roman"/>
              </a:rPr>
              <a:t>sporangium </a:t>
            </a:r>
            <a:r>
              <a:rPr sz="1600" spc="-5" dirty="0">
                <a:latin typeface="Times New Roman"/>
                <a:cs typeface="Times New Roman"/>
              </a:rPr>
              <a:t>splits and microspores </a:t>
            </a:r>
            <a:r>
              <a:rPr sz="1600" dirty="0">
                <a:latin typeface="Times New Roman"/>
                <a:cs typeface="Times New Roman"/>
              </a:rPr>
              <a:t>are </a:t>
            </a:r>
            <a:r>
              <a:rPr sz="1600" spc="-5" dirty="0">
                <a:latin typeface="Times New Roman"/>
                <a:cs typeface="Times New Roman"/>
              </a:rPr>
              <a:t>released </a:t>
            </a:r>
            <a:r>
              <a:rPr sz="1600" spc="5" dirty="0">
                <a:latin typeface="Times New Roman"/>
                <a:cs typeface="Times New Roman"/>
              </a:rPr>
              <a:t>from </a:t>
            </a:r>
            <a:r>
              <a:rPr sz="1600" spc="-5" dirty="0">
                <a:latin typeface="Times New Roman"/>
                <a:cs typeface="Times New Roman"/>
              </a:rPr>
              <a:t>the  microsporangia at this</a:t>
            </a:r>
            <a:r>
              <a:rPr sz="1600" spc="95" dirty="0">
                <a:latin typeface="Times New Roman"/>
                <a:cs typeface="Times New Roman"/>
              </a:rPr>
              <a:t> </a:t>
            </a:r>
            <a:r>
              <a:rPr sz="1600" spc="-5" dirty="0">
                <a:latin typeface="Times New Roman"/>
                <a:cs typeface="Times New Roman"/>
              </a:rPr>
              <a:t>stage.</a:t>
            </a:r>
            <a:endParaRPr sz="16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146666" y="685800"/>
            <a:ext cx="4731145" cy="5791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3162" y="76961"/>
            <a:ext cx="6248400" cy="6781165"/>
          </a:xfrm>
          <a:custGeom>
            <a:avLst/>
            <a:gdLst/>
            <a:ahLst/>
            <a:cxnLst/>
            <a:rect l="l" t="t" r="r" b="b"/>
            <a:pathLst>
              <a:path w="6248400" h="6781165">
                <a:moveTo>
                  <a:pt x="6248400" y="6781035"/>
                </a:moveTo>
                <a:lnTo>
                  <a:pt x="6248400" y="0"/>
                </a:lnTo>
                <a:lnTo>
                  <a:pt x="0" y="0"/>
                </a:lnTo>
                <a:lnTo>
                  <a:pt x="0" y="6781035"/>
                </a:lnTo>
              </a:path>
            </a:pathLst>
          </a:custGeom>
          <a:ln w="25907">
            <a:solidFill>
              <a:srgbClr val="00AF50"/>
            </a:solidFill>
          </a:ln>
        </p:spPr>
        <p:txBody>
          <a:bodyPr wrap="square" lIns="0" tIns="0" rIns="0" bIns="0" rtlCol="0"/>
          <a:lstStyle/>
          <a:p>
            <a:endParaRPr/>
          </a:p>
        </p:txBody>
      </p:sp>
      <p:sp>
        <p:nvSpPr>
          <p:cNvPr id="3" name="object 3"/>
          <p:cNvSpPr txBox="1">
            <a:spLocks noGrp="1"/>
          </p:cNvSpPr>
          <p:nvPr>
            <p:ph type="title"/>
          </p:nvPr>
        </p:nvSpPr>
        <p:spPr>
          <a:xfrm>
            <a:off x="282956" y="189991"/>
            <a:ext cx="1308100" cy="299720"/>
          </a:xfrm>
          <a:prstGeom prst="rect">
            <a:avLst/>
          </a:prstGeom>
        </p:spPr>
        <p:txBody>
          <a:bodyPr vert="horz" wrap="square" lIns="0" tIns="12700" rIns="0" bIns="0" rtlCol="0">
            <a:spAutoFit/>
          </a:bodyPr>
          <a:lstStyle/>
          <a:p>
            <a:pPr marL="12700">
              <a:lnSpc>
                <a:spcPct val="100000"/>
              </a:lnSpc>
              <a:spcBef>
                <a:spcPts val="100"/>
              </a:spcBef>
            </a:pPr>
            <a:r>
              <a:rPr dirty="0">
                <a:latin typeface="Times New Roman"/>
                <a:cs typeface="Times New Roman"/>
              </a:rPr>
              <a:t>Female</a:t>
            </a:r>
            <a:r>
              <a:rPr spc="-70" dirty="0">
                <a:latin typeface="Times New Roman"/>
                <a:cs typeface="Times New Roman"/>
              </a:rPr>
              <a:t> </a:t>
            </a:r>
            <a:r>
              <a:rPr dirty="0">
                <a:latin typeface="Times New Roman"/>
                <a:cs typeface="Times New Roman"/>
              </a:rPr>
              <a:t>cone</a:t>
            </a:r>
            <a:r>
              <a:rPr sz="1600" dirty="0">
                <a:latin typeface="Times New Roman"/>
                <a:cs typeface="Times New Roman"/>
              </a:rPr>
              <a:t>:</a:t>
            </a:r>
            <a:endParaRPr sz="1600">
              <a:latin typeface="Times New Roman"/>
              <a:cs typeface="Times New Roman"/>
            </a:endParaRPr>
          </a:p>
        </p:txBody>
      </p:sp>
      <p:sp>
        <p:nvSpPr>
          <p:cNvPr id="4" name="object 4"/>
          <p:cNvSpPr txBox="1"/>
          <p:nvPr/>
        </p:nvSpPr>
        <p:spPr>
          <a:xfrm>
            <a:off x="231140" y="470052"/>
            <a:ext cx="6050280" cy="6244590"/>
          </a:xfrm>
          <a:prstGeom prst="rect">
            <a:avLst/>
          </a:prstGeom>
        </p:spPr>
        <p:txBody>
          <a:bodyPr vert="horz" wrap="square" lIns="0" tIns="12700" rIns="0" bIns="0" rtlCol="0">
            <a:spAutoFit/>
          </a:bodyPr>
          <a:lstStyle/>
          <a:p>
            <a:pPr marL="12700" marR="5080">
              <a:lnSpc>
                <a:spcPct val="150000"/>
              </a:lnSpc>
              <a:spcBef>
                <a:spcPts val="100"/>
              </a:spcBef>
            </a:pPr>
            <a:r>
              <a:rPr sz="1600" spc="-10" dirty="0">
                <a:latin typeface="Times New Roman"/>
                <a:cs typeface="Times New Roman"/>
              </a:rPr>
              <a:t>Female </a:t>
            </a:r>
            <a:r>
              <a:rPr sz="1600" spc="-5" dirty="0">
                <a:latin typeface="Times New Roman"/>
                <a:cs typeface="Times New Roman"/>
              </a:rPr>
              <a:t>cones are produced in the axils of the scale Leaves. The  production of </a:t>
            </a:r>
            <a:r>
              <a:rPr sz="1600" spc="-10" dirty="0">
                <a:latin typeface="Times New Roman"/>
                <a:cs typeface="Times New Roman"/>
              </a:rPr>
              <a:t>female </a:t>
            </a:r>
            <a:r>
              <a:rPr sz="1600" spc="-5" dirty="0">
                <a:latin typeface="Times New Roman"/>
                <a:cs typeface="Times New Roman"/>
              </a:rPr>
              <a:t>cones is initiated in the </a:t>
            </a:r>
            <a:r>
              <a:rPr sz="1600" spc="-15" dirty="0">
                <a:latin typeface="Times New Roman"/>
                <a:cs typeface="Times New Roman"/>
              </a:rPr>
              <a:t>winter. </a:t>
            </a:r>
            <a:r>
              <a:rPr sz="1600" spc="-5" dirty="0">
                <a:latin typeface="Times New Roman"/>
                <a:cs typeface="Times New Roman"/>
              </a:rPr>
              <a:t>These </a:t>
            </a:r>
            <a:r>
              <a:rPr sz="1600" spc="-10" dirty="0">
                <a:latin typeface="Times New Roman"/>
                <a:cs typeface="Times New Roman"/>
              </a:rPr>
              <a:t>become </a:t>
            </a:r>
            <a:r>
              <a:rPr sz="1600" spc="-5" dirty="0">
                <a:latin typeface="Times New Roman"/>
                <a:cs typeface="Times New Roman"/>
              </a:rPr>
              <a:t>ready  </a:t>
            </a:r>
            <a:r>
              <a:rPr sz="1600" dirty="0">
                <a:latin typeface="Times New Roman"/>
                <a:cs typeface="Times New Roman"/>
              </a:rPr>
              <a:t>for </a:t>
            </a:r>
            <a:r>
              <a:rPr sz="1600" spc="-5" dirty="0">
                <a:latin typeface="Times New Roman"/>
                <a:cs typeface="Times New Roman"/>
              </a:rPr>
              <a:t>pollination during the following spring. Each young </a:t>
            </a:r>
            <a:r>
              <a:rPr sz="1600" spc="-10" dirty="0">
                <a:latin typeface="Times New Roman"/>
                <a:cs typeface="Times New Roman"/>
              </a:rPr>
              <a:t>female </a:t>
            </a:r>
            <a:r>
              <a:rPr sz="1600" spc="-5" dirty="0">
                <a:latin typeface="Times New Roman"/>
                <a:cs typeface="Times New Roman"/>
              </a:rPr>
              <a:t>cone has a  central axis. It bears spirally arranged scales. The scales are of two types.  </a:t>
            </a:r>
            <a:r>
              <a:rPr sz="1600" spc="-10" dirty="0">
                <a:latin typeface="Times New Roman"/>
                <a:cs typeface="Times New Roman"/>
              </a:rPr>
              <a:t>Some </a:t>
            </a:r>
            <a:r>
              <a:rPr sz="1600" spc="-5" dirty="0">
                <a:latin typeface="Times New Roman"/>
                <a:cs typeface="Times New Roman"/>
              </a:rPr>
              <a:t>are thin membranous and are directly attached to the central axis  they are called bract scales. </a:t>
            </a:r>
            <a:r>
              <a:rPr sz="1600" spc="-35" dirty="0">
                <a:latin typeface="Times New Roman"/>
                <a:cs typeface="Times New Roman"/>
              </a:rPr>
              <a:t>Woody </a:t>
            </a:r>
            <a:r>
              <a:rPr sz="1600" spc="-5" dirty="0">
                <a:latin typeface="Times New Roman"/>
                <a:cs typeface="Times New Roman"/>
              </a:rPr>
              <a:t>ovuliferous scales are present on the  ventral surface of each bract scale. </a:t>
            </a:r>
            <a:r>
              <a:rPr sz="1600" spc="-10" dirty="0">
                <a:latin typeface="Times New Roman"/>
                <a:cs typeface="Times New Roman"/>
              </a:rPr>
              <a:t>The </a:t>
            </a:r>
            <a:r>
              <a:rPr sz="1600" spc="-5" dirty="0">
                <a:latin typeface="Times New Roman"/>
                <a:cs typeface="Times New Roman"/>
              </a:rPr>
              <a:t>broader end of the ovuliferous  scale has projection called the </a:t>
            </a:r>
            <a:r>
              <a:rPr sz="1600" spc="-10" dirty="0">
                <a:latin typeface="Times New Roman"/>
                <a:cs typeface="Times New Roman"/>
              </a:rPr>
              <a:t>umbo. </a:t>
            </a:r>
            <a:r>
              <a:rPr sz="1600" spc="-5" dirty="0">
                <a:latin typeface="Times New Roman"/>
                <a:cs typeface="Times New Roman"/>
              </a:rPr>
              <a:t>Each ovuliferous scale bears two  ovules. They are situated side by side on upper side each ovule  (megasporangium) has a </a:t>
            </a:r>
            <a:r>
              <a:rPr sz="1600" spc="-15" dirty="0">
                <a:latin typeface="Times New Roman"/>
                <a:cs typeface="Times New Roman"/>
              </a:rPr>
              <a:t>mass </a:t>
            </a:r>
            <a:r>
              <a:rPr sz="1600" spc="-5" dirty="0">
                <a:latin typeface="Times New Roman"/>
                <a:cs typeface="Times New Roman"/>
              </a:rPr>
              <a:t>of nucellar tissue. They are surrounded by  a single integument. The micropylar end of the ovule is directed towards  the central axis. A single </a:t>
            </a:r>
            <a:r>
              <a:rPr sz="1600" spc="-10" dirty="0">
                <a:latin typeface="Times New Roman"/>
                <a:cs typeface="Times New Roman"/>
              </a:rPr>
              <a:t>megaspore mother </a:t>
            </a:r>
            <a:r>
              <a:rPr sz="1600" spc="-5" dirty="0">
                <a:latin typeface="Times New Roman"/>
                <a:cs typeface="Times New Roman"/>
              </a:rPr>
              <a:t>cells differentiated in the  nucellus near the </a:t>
            </a:r>
            <a:r>
              <a:rPr sz="1600" spc="-10" dirty="0">
                <a:latin typeface="Times New Roman"/>
                <a:cs typeface="Times New Roman"/>
              </a:rPr>
              <a:t>micropylar </a:t>
            </a:r>
            <a:r>
              <a:rPr sz="1600" spc="-5" dirty="0">
                <a:latin typeface="Times New Roman"/>
                <a:cs typeface="Times New Roman"/>
              </a:rPr>
              <a:t>end. This </a:t>
            </a:r>
            <a:r>
              <a:rPr sz="1600" spc="-10" dirty="0">
                <a:latin typeface="Times New Roman"/>
                <a:cs typeface="Times New Roman"/>
              </a:rPr>
              <a:t>megaspore mother </a:t>
            </a:r>
            <a:r>
              <a:rPr sz="1600" spc="-5" dirty="0">
                <a:latin typeface="Times New Roman"/>
                <a:cs typeface="Times New Roman"/>
              </a:rPr>
              <a:t>cell </a:t>
            </a:r>
            <a:r>
              <a:rPr sz="1600" spc="-10" dirty="0">
                <a:latin typeface="Times New Roman"/>
                <a:cs typeface="Times New Roman"/>
              </a:rPr>
              <a:t>undergoes  meiosis </a:t>
            </a:r>
            <a:r>
              <a:rPr sz="1600" spc="-5" dirty="0">
                <a:latin typeface="Times New Roman"/>
                <a:cs typeface="Times New Roman"/>
              </a:rPr>
              <a:t>to form four megaspores only the lower </a:t>
            </a:r>
            <a:r>
              <a:rPr sz="1600" spc="-10" dirty="0">
                <a:latin typeface="Times New Roman"/>
                <a:cs typeface="Times New Roman"/>
              </a:rPr>
              <a:t>most megaspore remains  </a:t>
            </a:r>
            <a:r>
              <a:rPr sz="1600" spc="-5" dirty="0">
                <a:latin typeface="Times New Roman"/>
                <a:cs typeface="Times New Roman"/>
              </a:rPr>
              <a:t>functional the others disintegrate. Functional </a:t>
            </a:r>
            <a:r>
              <a:rPr sz="1600" spc="-10" dirty="0">
                <a:latin typeface="Times New Roman"/>
                <a:cs typeface="Times New Roman"/>
              </a:rPr>
              <a:t>megaspore (embryo </a:t>
            </a:r>
            <a:r>
              <a:rPr sz="1600" spc="-5" dirty="0">
                <a:latin typeface="Times New Roman"/>
                <a:cs typeface="Times New Roman"/>
              </a:rPr>
              <a:t>sac)  increases in size. It occupies the </a:t>
            </a:r>
            <a:r>
              <a:rPr sz="1600" spc="-10" dirty="0">
                <a:latin typeface="Times New Roman"/>
                <a:cs typeface="Times New Roman"/>
              </a:rPr>
              <a:t>major </a:t>
            </a:r>
            <a:r>
              <a:rPr sz="1600" spc="-5" dirty="0">
                <a:latin typeface="Times New Roman"/>
                <a:cs typeface="Times New Roman"/>
              </a:rPr>
              <a:t>part of the nucellus. Pollination  takes place at this</a:t>
            </a:r>
            <a:r>
              <a:rPr sz="1600" spc="45" dirty="0">
                <a:latin typeface="Times New Roman"/>
                <a:cs typeface="Times New Roman"/>
              </a:rPr>
              <a:t> </a:t>
            </a:r>
            <a:r>
              <a:rPr sz="1600" spc="-5" dirty="0">
                <a:latin typeface="Times New Roman"/>
                <a:cs typeface="Times New Roman"/>
              </a:rPr>
              <a:t>stage.</a:t>
            </a:r>
            <a:endParaRPr sz="1600">
              <a:latin typeface="Times New Roman"/>
              <a:cs typeface="Times New Roman"/>
            </a:endParaRPr>
          </a:p>
        </p:txBody>
      </p:sp>
      <p:sp>
        <p:nvSpPr>
          <p:cNvPr id="5" name="object 5"/>
          <p:cNvSpPr/>
          <p:nvPr/>
        </p:nvSpPr>
        <p:spPr>
          <a:xfrm>
            <a:off x="6266688" y="1828800"/>
            <a:ext cx="2877311" cy="160020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531864" y="3429000"/>
            <a:ext cx="2535935" cy="2898387"/>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6705600" y="152400"/>
            <a:ext cx="1859279" cy="1600200"/>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6556629" y="6578295"/>
            <a:ext cx="1758314" cy="208279"/>
          </a:xfrm>
          <a:prstGeom prst="rect">
            <a:avLst/>
          </a:prstGeom>
        </p:spPr>
        <p:txBody>
          <a:bodyPr vert="horz" wrap="square" lIns="0" tIns="12700" rIns="0" bIns="0" rtlCol="0">
            <a:spAutoFit/>
          </a:bodyPr>
          <a:lstStyle/>
          <a:p>
            <a:pPr marL="12700">
              <a:lnSpc>
                <a:spcPct val="100000"/>
              </a:lnSpc>
              <a:spcBef>
                <a:spcPts val="100"/>
              </a:spcBef>
            </a:pPr>
            <a:r>
              <a:rPr sz="1200" b="1" i="1" spc="-5" dirty="0">
                <a:latin typeface="Calibri"/>
                <a:cs typeface="Calibri"/>
              </a:rPr>
              <a:t>Images </a:t>
            </a:r>
            <a:r>
              <a:rPr sz="1200" b="1" i="1" spc="-10" dirty="0">
                <a:latin typeface="Calibri"/>
                <a:cs typeface="Calibri"/>
              </a:rPr>
              <a:t>copyright </a:t>
            </a:r>
            <a:r>
              <a:rPr sz="1200" b="1" i="1" spc="-5" dirty="0">
                <a:latin typeface="Calibri"/>
                <a:cs typeface="Calibri"/>
              </a:rPr>
              <a:t>to</a:t>
            </a:r>
            <a:r>
              <a:rPr sz="1200" b="1" i="1" spc="10" dirty="0">
                <a:latin typeface="Calibri"/>
                <a:cs typeface="Calibri"/>
              </a:rPr>
              <a:t> </a:t>
            </a:r>
            <a:r>
              <a:rPr sz="1200" b="1" i="1" dirty="0">
                <a:latin typeface="Calibri"/>
                <a:cs typeface="Calibri"/>
              </a:rPr>
              <a:t>google</a:t>
            </a:r>
            <a:endParaRPr sz="12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705600" y="762000"/>
            <a:ext cx="2438399" cy="274881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3162" y="76961"/>
            <a:ext cx="6400800" cy="6781165"/>
          </a:xfrm>
          <a:custGeom>
            <a:avLst/>
            <a:gdLst/>
            <a:ahLst/>
            <a:cxnLst/>
            <a:rect l="l" t="t" r="r" b="b"/>
            <a:pathLst>
              <a:path w="6400800" h="6781165">
                <a:moveTo>
                  <a:pt x="6400799" y="6781035"/>
                </a:moveTo>
                <a:lnTo>
                  <a:pt x="6400799" y="0"/>
                </a:lnTo>
                <a:lnTo>
                  <a:pt x="0" y="0"/>
                </a:lnTo>
                <a:lnTo>
                  <a:pt x="0" y="6781035"/>
                </a:lnTo>
              </a:path>
            </a:pathLst>
          </a:custGeom>
          <a:ln w="25908">
            <a:solidFill>
              <a:srgbClr val="00AF50"/>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Structure </a:t>
            </a:r>
            <a:r>
              <a:rPr dirty="0"/>
              <a:t>of</a:t>
            </a:r>
            <a:r>
              <a:rPr spc="-75" dirty="0"/>
              <a:t> </a:t>
            </a:r>
            <a:r>
              <a:rPr spc="-5" dirty="0"/>
              <a:t>Ovule:</a:t>
            </a:r>
          </a:p>
        </p:txBody>
      </p:sp>
      <p:sp>
        <p:nvSpPr>
          <p:cNvPr id="5" name="object 5"/>
          <p:cNvSpPr txBox="1"/>
          <p:nvPr/>
        </p:nvSpPr>
        <p:spPr>
          <a:xfrm>
            <a:off x="231140" y="470052"/>
            <a:ext cx="6150610" cy="6244590"/>
          </a:xfrm>
          <a:prstGeom prst="rect">
            <a:avLst/>
          </a:prstGeom>
        </p:spPr>
        <p:txBody>
          <a:bodyPr vert="horz" wrap="square" lIns="0" tIns="12700" rIns="0" bIns="0" rtlCol="0">
            <a:spAutoFit/>
          </a:bodyPr>
          <a:lstStyle/>
          <a:p>
            <a:pPr marL="12700" marR="5080">
              <a:lnSpc>
                <a:spcPct val="150000"/>
              </a:lnSpc>
              <a:spcBef>
                <a:spcPts val="100"/>
              </a:spcBef>
            </a:pPr>
            <a:r>
              <a:rPr sz="1600" spc="-5" dirty="0">
                <a:latin typeface="Times New Roman"/>
                <a:cs typeface="Times New Roman"/>
              </a:rPr>
              <a:t>In </a:t>
            </a:r>
            <a:r>
              <a:rPr sz="1600" i="1" spc="-5" dirty="0">
                <a:latin typeface="Times New Roman"/>
                <a:cs typeface="Times New Roman"/>
              </a:rPr>
              <a:t>Pinus </a:t>
            </a:r>
            <a:r>
              <a:rPr sz="1600" spc="-5" dirty="0">
                <a:latin typeface="Times New Roman"/>
                <a:cs typeface="Times New Roman"/>
              </a:rPr>
              <a:t>two anatropous ovules are </a:t>
            </a:r>
            <a:r>
              <a:rPr sz="1600" spc="-10" dirty="0">
                <a:latin typeface="Times New Roman"/>
                <a:cs typeface="Times New Roman"/>
              </a:rPr>
              <a:t>formed </a:t>
            </a:r>
            <a:r>
              <a:rPr sz="1600" spc="-5" dirty="0">
                <a:latin typeface="Times New Roman"/>
                <a:cs typeface="Times New Roman"/>
              </a:rPr>
              <a:t>on the upper side of the  ovuliferous scale. Each ovule consists of a central </a:t>
            </a:r>
            <a:r>
              <a:rPr sz="1600" spc="-15" dirty="0">
                <a:latin typeface="Times New Roman"/>
                <a:cs typeface="Times New Roman"/>
              </a:rPr>
              <a:t>mass </a:t>
            </a:r>
            <a:r>
              <a:rPr sz="1600" spc="-5" dirty="0">
                <a:latin typeface="Times New Roman"/>
                <a:cs typeface="Times New Roman"/>
              </a:rPr>
              <a:t>of tissue called  </a:t>
            </a:r>
            <a:r>
              <a:rPr sz="1600" b="1" spc="-5" dirty="0">
                <a:latin typeface="Times New Roman"/>
                <a:cs typeface="Times New Roman"/>
              </a:rPr>
              <a:t>'nucellus' </a:t>
            </a:r>
            <a:r>
              <a:rPr sz="1600" spc="-5" dirty="0">
                <a:latin typeface="Times New Roman"/>
                <a:cs typeface="Times New Roman"/>
              </a:rPr>
              <a:t>which is surrounded by a covering called 'integument'. The  </a:t>
            </a:r>
            <a:r>
              <a:rPr sz="1600" spc="-10" dirty="0">
                <a:latin typeface="Times New Roman"/>
                <a:cs typeface="Times New Roman"/>
              </a:rPr>
              <a:t>integument </a:t>
            </a:r>
            <a:r>
              <a:rPr sz="1600" spc="-5" dirty="0">
                <a:latin typeface="Times New Roman"/>
                <a:cs typeface="Times New Roman"/>
              </a:rPr>
              <a:t>arises from the base of the ovule covers nucelluson all sides,  except at the </a:t>
            </a:r>
            <a:r>
              <a:rPr sz="1600" dirty="0">
                <a:latin typeface="Times New Roman"/>
                <a:cs typeface="Times New Roman"/>
              </a:rPr>
              <a:t>top, </a:t>
            </a:r>
            <a:r>
              <a:rPr sz="1600" spc="-5" dirty="0">
                <a:latin typeface="Times New Roman"/>
                <a:cs typeface="Times New Roman"/>
              </a:rPr>
              <a:t>where it leaves a </a:t>
            </a:r>
            <a:r>
              <a:rPr sz="1600" spc="-10" dirty="0">
                <a:latin typeface="Times New Roman"/>
                <a:cs typeface="Times New Roman"/>
              </a:rPr>
              <a:t>small </a:t>
            </a:r>
            <a:r>
              <a:rPr sz="1600" spc="-5" dirty="0">
                <a:latin typeface="Times New Roman"/>
                <a:cs typeface="Times New Roman"/>
              </a:rPr>
              <a:t>passage called 'micropyle. The  </a:t>
            </a:r>
            <a:r>
              <a:rPr sz="1600" spc="-10" dirty="0">
                <a:latin typeface="Times New Roman"/>
                <a:cs typeface="Times New Roman"/>
              </a:rPr>
              <a:t>integument </a:t>
            </a:r>
            <a:r>
              <a:rPr sz="1600" spc="-5" dirty="0">
                <a:latin typeface="Times New Roman"/>
                <a:cs typeface="Times New Roman"/>
              </a:rPr>
              <a:t>is differentiated into an outer </a:t>
            </a:r>
            <a:r>
              <a:rPr sz="1600" dirty="0">
                <a:latin typeface="Times New Roman"/>
                <a:cs typeface="Times New Roman"/>
              </a:rPr>
              <a:t>fleshy </a:t>
            </a:r>
            <a:r>
              <a:rPr sz="1600" spc="-5" dirty="0">
                <a:latin typeface="Times New Roman"/>
                <a:cs typeface="Times New Roman"/>
              </a:rPr>
              <a:t>layer </a:t>
            </a:r>
            <a:r>
              <a:rPr sz="1600" dirty="0">
                <a:latin typeface="Times New Roman"/>
                <a:cs typeface="Times New Roman"/>
              </a:rPr>
              <a:t>(sarcotesta), </a:t>
            </a:r>
            <a:r>
              <a:rPr sz="1600" spc="-10" dirty="0">
                <a:latin typeface="Times New Roman"/>
                <a:cs typeface="Times New Roman"/>
              </a:rPr>
              <a:t>middle  </a:t>
            </a:r>
            <a:r>
              <a:rPr sz="1600" spc="-5" dirty="0">
                <a:latin typeface="Times New Roman"/>
                <a:cs typeface="Times New Roman"/>
              </a:rPr>
              <a:t>stony layer (sclerotesta) and the inner </a:t>
            </a:r>
            <a:r>
              <a:rPr sz="1600" dirty="0">
                <a:latin typeface="Times New Roman"/>
                <a:cs typeface="Times New Roman"/>
              </a:rPr>
              <a:t>fleshy </a:t>
            </a:r>
            <a:r>
              <a:rPr sz="1600" spc="-5" dirty="0">
                <a:latin typeface="Times New Roman"/>
                <a:cs typeface="Times New Roman"/>
              </a:rPr>
              <a:t>layer (sarcotesta). The  </a:t>
            </a:r>
            <a:r>
              <a:rPr sz="1600" spc="-10" dirty="0">
                <a:latin typeface="Times New Roman"/>
                <a:cs typeface="Times New Roman"/>
              </a:rPr>
              <a:t>micropyle </a:t>
            </a:r>
            <a:r>
              <a:rPr sz="1600" spc="-5" dirty="0">
                <a:latin typeface="Times New Roman"/>
                <a:cs typeface="Times New Roman"/>
              </a:rPr>
              <a:t>leads to the top of the nucellus. Where nucellus develops a cup  like </a:t>
            </a:r>
            <a:r>
              <a:rPr sz="1600" spc="-10" dirty="0">
                <a:latin typeface="Times New Roman"/>
                <a:cs typeface="Times New Roman"/>
              </a:rPr>
              <a:t>chamber </a:t>
            </a:r>
            <a:r>
              <a:rPr sz="1600" spc="-5" dirty="0">
                <a:latin typeface="Times New Roman"/>
                <a:cs typeface="Times New Roman"/>
              </a:rPr>
              <a:t>called "pollen </a:t>
            </a:r>
            <a:r>
              <a:rPr sz="1600" spc="-10" dirty="0">
                <a:latin typeface="Times New Roman"/>
                <a:cs typeface="Times New Roman"/>
              </a:rPr>
              <a:t>chamber </a:t>
            </a:r>
            <a:r>
              <a:rPr sz="1600" spc="-5" dirty="0">
                <a:latin typeface="Times New Roman"/>
                <a:cs typeface="Times New Roman"/>
              </a:rPr>
              <a:t>is present. In pollen </a:t>
            </a:r>
            <a:r>
              <a:rPr sz="1600" spc="-10" dirty="0">
                <a:latin typeface="Times New Roman"/>
                <a:cs typeface="Times New Roman"/>
              </a:rPr>
              <a:t>chamber </a:t>
            </a:r>
            <a:r>
              <a:rPr sz="1600" spc="-5" dirty="0">
                <a:latin typeface="Times New Roman"/>
                <a:cs typeface="Times New Roman"/>
              </a:rPr>
              <a:t>the  pollen grains are lodged after the pollination. In Pinus nucellar beak is not  </a:t>
            </a:r>
            <a:r>
              <a:rPr sz="1600" spc="-10" dirty="0">
                <a:latin typeface="Times New Roman"/>
                <a:cs typeface="Times New Roman"/>
              </a:rPr>
              <a:t>formed. </a:t>
            </a:r>
            <a:r>
              <a:rPr sz="1600" spc="-5" dirty="0">
                <a:latin typeface="Times New Roman"/>
                <a:cs typeface="Times New Roman"/>
              </a:rPr>
              <a:t>Both inner and outer vascular strands are absent. In nucellus,  towards the micropylar end a single </a:t>
            </a:r>
            <a:r>
              <a:rPr sz="1600" spc="-10" dirty="0">
                <a:latin typeface="Times New Roman"/>
                <a:cs typeface="Times New Roman"/>
              </a:rPr>
              <a:t>large </a:t>
            </a:r>
            <a:r>
              <a:rPr sz="1600" spc="-5" dirty="0">
                <a:latin typeface="Times New Roman"/>
                <a:cs typeface="Times New Roman"/>
              </a:rPr>
              <a:t>cell gets differentiated. It is the  archesporial cell. It divides periclinally into an </a:t>
            </a:r>
            <a:r>
              <a:rPr sz="1600" b="1" spc="-5" dirty="0">
                <a:latin typeface="Times New Roman"/>
                <a:cs typeface="Times New Roman"/>
              </a:rPr>
              <a:t>outer parietal cell </a:t>
            </a:r>
            <a:r>
              <a:rPr sz="1600" spc="-5" dirty="0">
                <a:latin typeface="Times New Roman"/>
                <a:cs typeface="Times New Roman"/>
              </a:rPr>
              <a:t>end  </a:t>
            </a:r>
            <a:r>
              <a:rPr sz="1600" b="1" spc="-5" dirty="0">
                <a:latin typeface="Times New Roman"/>
                <a:cs typeface="Times New Roman"/>
              </a:rPr>
              <a:t>inner sporogenous </a:t>
            </a:r>
            <a:r>
              <a:rPr sz="1600" b="1" spc="-10" dirty="0">
                <a:latin typeface="Times New Roman"/>
                <a:cs typeface="Times New Roman"/>
              </a:rPr>
              <a:t>cell </a:t>
            </a:r>
            <a:r>
              <a:rPr sz="1600" spc="-5" dirty="0">
                <a:latin typeface="Times New Roman"/>
                <a:cs typeface="Times New Roman"/>
              </a:rPr>
              <a:t>or </a:t>
            </a:r>
            <a:r>
              <a:rPr sz="1600" spc="-10" dirty="0">
                <a:latin typeface="Times New Roman"/>
                <a:cs typeface="Times New Roman"/>
              </a:rPr>
              <a:t>megaspore mother </a:t>
            </a:r>
            <a:r>
              <a:rPr sz="1600" spc="-5" dirty="0">
                <a:latin typeface="Times New Roman"/>
                <a:cs typeface="Times New Roman"/>
              </a:rPr>
              <a:t>cell. The parietal cell divides  and develops into a nourishing </a:t>
            </a:r>
            <a:r>
              <a:rPr sz="1600" spc="-20" dirty="0">
                <a:latin typeface="Times New Roman"/>
                <a:cs typeface="Times New Roman"/>
              </a:rPr>
              <a:t>layer. </a:t>
            </a:r>
            <a:r>
              <a:rPr sz="1600" spc="-5" dirty="0">
                <a:latin typeface="Times New Roman"/>
                <a:cs typeface="Times New Roman"/>
              </a:rPr>
              <a:t>Megaspore </a:t>
            </a:r>
            <a:r>
              <a:rPr sz="1600" spc="-10" dirty="0">
                <a:latin typeface="Times New Roman"/>
                <a:cs typeface="Times New Roman"/>
              </a:rPr>
              <a:t>mother </a:t>
            </a:r>
            <a:r>
              <a:rPr sz="1600" spc="-5" dirty="0">
                <a:latin typeface="Times New Roman"/>
                <a:cs typeface="Times New Roman"/>
              </a:rPr>
              <a:t>cell </a:t>
            </a:r>
            <a:r>
              <a:rPr sz="1600" spc="-10" dirty="0">
                <a:latin typeface="Times New Roman"/>
                <a:cs typeface="Times New Roman"/>
              </a:rPr>
              <a:t>undergose  meiosis </a:t>
            </a:r>
            <a:r>
              <a:rPr sz="1600" spc="-5" dirty="0">
                <a:latin typeface="Times New Roman"/>
                <a:cs typeface="Times New Roman"/>
              </a:rPr>
              <a:t>and </a:t>
            </a:r>
            <a:r>
              <a:rPr sz="1600" spc="-10" dirty="0">
                <a:latin typeface="Times New Roman"/>
                <a:cs typeface="Times New Roman"/>
              </a:rPr>
              <a:t>forms </a:t>
            </a:r>
            <a:r>
              <a:rPr sz="1600" spc="-5" dirty="0">
                <a:latin typeface="Times New Roman"/>
                <a:cs typeface="Times New Roman"/>
              </a:rPr>
              <a:t>a liner tetrad of </a:t>
            </a:r>
            <a:r>
              <a:rPr sz="1600" spc="-10" dirty="0">
                <a:latin typeface="Times New Roman"/>
                <a:cs typeface="Times New Roman"/>
              </a:rPr>
              <a:t>megaspore </a:t>
            </a:r>
            <a:r>
              <a:rPr sz="1600" spc="-5" dirty="0">
                <a:latin typeface="Times New Roman"/>
                <a:cs typeface="Times New Roman"/>
              </a:rPr>
              <a:t>of which the basal one is the  functional megaspore. It is called as </a:t>
            </a:r>
            <a:r>
              <a:rPr sz="1600" spc="-10" dirty="0">
                <a:latin typeface="Times New Roman"/>
                <a:cs typeface="Times New Roman"/>
              </a:rPr>
              <a:t>embryo </a:t>
            </a:r>
            <a:r>
              <a:rPr sz="1600" spc="-5" dirty="0">
                <a:latin typeface="Times New Roman"/>
                <a:cs typeface="Times New Roman"/>
              </a:rPr>
              <a:t>sac</a:t>
            </a:r>
            <a:r>
              <a:rPr sz="1600" spc="185" dirty="0">
                <a:latin typeface="Times New Roman"/>
                <a:cs typeface="Times New Roman"/>
              </a:rPr>
              <a:t> </a:t>
            </a:r>
            <a:r>
              <a:rPr sz="1600" spc="-5" dirty="0">
                <a:latin typeface="Times New Roman"/>
                <a:cs typeface="Times New Roman"/>
              </a:rPr>
              <a:t>cell.</a:t>
            </a:r>
            <a:endParaRPr sz="1600">
              <a:latin typeface="Times New Roman"/>
              <a:cs typeface="Times New Roman"/>
            </a:endParaRPr>
          </a:p>
        </p:txBody>
      </p:sp>
      <p:sp>
        <p:nvSpPr>
          <p:cNvPr id="6" name="object 6"/>
          <p:cNvSpPr txBox="1"/>
          <p:nvPr/>
        </p:nvSpPr>
        <p:spPr>
          <a:xfrm>
            <a:off x="6556629" y="2542158"/>
            <a:ext cx="1270000" cy="239395"/>
          </a:xfrm>
          <a:prstGeom prst="rect">
            <a:avLst/>
          </a:prstGeom>
        </p:spPr>
        <p:txBody>
          <a:bodyPr vert="horz" wrap="square" lIns="0" tIns="13335" rIns="0" bIns="0" rtlCol="0">
            <a:spAutoFit/>
          </a:bodyPr>
          <a:lstStyle/>
          <a:p>
            <a:pPr marL="12700">
              <a:lnSpc>
                <a:spcPct val="100000"/>
              </a:lnSpc>
              <a:spcBef>
                <a:spcPts val="105"/>
              </a:spcBef>
              <a:tabLst>
                <a:tab pos="1256665" algn="l"/>
              </a:tabLst>
            </a:pPr>
            <a:r>
              <a:rPr sz="1400" dirty="0">
                <a:latin typeface="Times New Roman"/>
                <a:cs typeface="Times New Roman"/>
              </a:rPr>
              <a:t>nucellus </a:t>
            </a:r>
            <a:r>
              <a:rPr sz="1400" spc="-130" dirty="0">
                <a:latin typeface="Times New Roman"/>
                <a:cs typeface="Times New Roman"/>
              </a:rPr>
              <a:t> </a:t>
            </a:r>
            <a:r>
              <a:rPr sz="1400" u="sng" dirty="0">
                <a:uFill>
                  <a:solidFill>
                    <a:srgbClr val="497DBA"/>
                  </a:solidFill>
                </a:uFill>
                <a:latin typeface="Times New Roman"/>
                <a:cs typeface="Times New Roman"/>
              </a:rPr>
              <a:t> 	</a:t>
            </a:r>
            <a:endParaRPr sz="14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3162" y="229361"/>
            <a:ext cx="4724400" cy="5678805"/>
          </a:xfrm>
          <a:custGeom>
            <a:avLst/>
            <a:gdLst/>
            <a:ahLst/>
            <a:cxnLst/>
            <a:rect l="l" t="t" r="r" b="b"/>
            <a:pathLst>
              <a:path w="4724400" h="5678805">
                <a:moveTo>
                  <a:pt x="0" y="5678424"/>
                </a:moveTo>
                <a:lnTo>
                  <a:pt x="4724400" y="5678424"/>
                </a:lnTo>
                <a:lnTo>
                  <a:pt x="4724400" y="0"/>
                </a:lnTo>
                <a:lnTo>
                  <a:pt x="0" y="0"/>
                </a:lnTo>
                <a:lnTo>
                  <a:pt x="0" y="5678424"/>
                </a:lnTo>
                <a:close/>
              </a:path>
            </a:pathLst>
          </a:custGeom>
          <a:ln w="25908">
            <a:solidFill>
              <a:srgbClr val="00AF50"/>
            </a:solidFill>
          </a:ln>
        </p:spPr>
        <p:txBody>
          <a:bodyPr wrap="square" lIns="0" tIns="0" rIns="0" bIns="0" rtlCol="0"/>
          <a:lstStyle/>
          <a:p>
            <a:endParaRPr/>
          </a:p>
        </p:txBody>
      </p:sp>
      <p:sp>
        <p:nvSpPr>
          <p:cNvPr id="3" name="object 3"/>
          <p:cNvSpPr txBox="1">
            <a:spLocks noGrp="1"/>
          </p:cNvSpPr>
          <p:nvPr>
            <p:ph type="title"/>
          </p:nvPr>
        </p:nvSpPr>
        <p:spPr>
          <a:xfrm>
            <a:off x="231140" y="197297"/>
            <a:ext cx="4566285" cy="3011805"/>
          </a:xfrm>
          <a:prstGeom prst="rect">
            <a:avLst/>
          </a:prstGeom>
        </p:spPr>
        <p:txBody>
          <a:bodyPr vert="horz" wrap="square" lIns="0" tIns="157480" rIns="0" bIns="0" rtlCol="0">
            <a:spAutoFit/>
          </a:bodyPr>
          <a:lstStyle/>
          <a:p>
            <a:pPr marL="12700">
              <a:lnSpc>
                <a:spcPct val="100000"/>
              </a:lnSpc>
              <a:spcBef>
                <a:spcPts val="1240"/>
              </a:spcBef>
            </a:pPr>
            <a:r>
              <a:rPr dirty="0">
                <a:latin typeface="Times New Roman"/>
                <a:cs typeface="Times New Roman"/>
              </a:rPr>
              <a:t>Pollination:</a:t>
            </a:r>
          </a:p>
          <a:p>
            <a:pPr marL="12700" marR="5080" algn="just">
              <a:lnSpc>
                <a:spcPct val="150000"/>
              </a:lnSpc>
              <a:spcBef>
                <a:spcPts val="45"/>
              </a:spcBef>
            </a:pPr>
            <a:r>
              <a:rPr sz="1600" b="0" spc="-5" dirty="0">
                <a:solidFill>
                  <a:srgbClr val="000000"/>
                </a:solidFill>
                <a:latin typeface="Times New Roman"/>
                <a:cs typeface="Times New Roman"/>
              </a:rPr>
              <a:t>Each ovule </a:t>
            </a:r>
            <a:r>
              <a:rPr sz="1600" b="0" dirty="0">
                <a:solidFill>
                  <a:srgbClr val="000000"/>
                </a:solidFill>
                <a:latin typeface="Times New Roman"/>
                <a:cs typeface="Times New Roman"/>
              </a:rPr>
              <a:t>secretes </a:t>
            </a:r>
            <a:r>
              <a:rPr sz="1600" b="0" spc="-5" dirty="0">
                <a:solidFill>
                  <a:srgbClr val="000000"/>
                </a:solidFill>
                <a:latin typeface="Times New Roman"/>
                <a:cs typeface="Times New Roman"/>
              </a:rPr>
              <a:t>a mucilaginous drop at the  micropylar end. A gap is produced between the ends </a:t>
            </a:r>
            <a:r>
              <a:rPr sz="1600" b="0" dirty="0">
                <a:solidFill>
                  <a:srgbClr val="000000"/>
                </a:solidFill>
                <a:latin typeface="Times New Roman"/>
                <a:cs typeface="Times New Roman"/>
              </a:rPr>
              <a:t>of  </a:t>
            </a:r>
            <a:r>
              <a:rPr sz="1600" b="0" spc="-5" dirty="0">
                <a:solidFill>
                  <a:srgbClr val="000000"/>
                </a:solidFill>
                <a:latin typeface="Times New Roman"/>
                <a:cs typeface="Times New Roman"/>
              </a:rPr>
              <a:t>the ovuliferous </a:t>
            </a:r>
            <a:r>
              <a:rPr sz="1600" b="0" dirty="0">
                <a:solidFill>
                  <a:srgbClr val="000000"/>
                </a:solidFill>
                <a:latin typeface="Times New Roman"/>
                <a:cs typeface="Times New Roman"/>
              </a:rPr>
              <a:t>scales. </a:t>
            </a:r>
            <a:r>
              <a:rPr sz="1600" b="0" spc="-5" dirty="0">
                <a:solidFill>
                  <a:srgbClr val="000000"/>
                </a:solidFill>
                <a:latin typeface="Times New Roman"/>
                <a:cs typeface="Times New Roman"/>
              </a:rPr>
              <a:t>It </a:t>
            </a:r>
            <a:r>
              <a:rPr sz="1600" b="0" dirty="0">
                <a:solidFill>
                  <a:srgbClr val="000000"/>
                </a:solidFill>
                <a:latin typeface="Times New Roman"/>
                <a:cs typeface="Times New Roman"/>
              </a:rPr>
              <a:t>forms </a:t>
            </a:r>
            <a:r>
              <a:rPr sz="1600" b="0" spc="-5" dirty="0">
                <a:solidFill>
                  <a:srgbClr val="000000"/>
                </a:solidFill>
                <a:latin typeface="Times New Roman"/>
                <a:cs typeface="Times New Roman"/>
              </a:rPr>
              <a:t>a </a:t>
            </a:r>
            <a:r>
              <a:rPr sz="1600" b="0" dirty="0">
                <a:solidFill>
                  <a:srgbClr val="000000"/>
                </a:solidFill>
                <a:latin typeface="Times New Roman"/>
                <a:cs typeface="Times New Roman"/>
              </a:rPr>
              <a:t>passage for </a:t>
            </a:r>
            <a:r>
              <a:rPr sz="1600" b="0" spc="-5" dirty="0">
                <a:solidFill>
                  <a:srgbClr val="000000"/>
                </a:solidFill>
                <a:latin typeface="Times New Roman"/>
                <a:cs typeface="Times New Roman"/>
              </a:rPr>
              <a:t>the </a:t>
            </a:r>
            <a:r>
              <a:rPr sz="1600" b="0" dirty="0">
                <a:solidFill>
                  <a:srgbClr val="000000"/>
                </a:solidFill>
                <a:latin typeface="Times New Roman"/>
                <a:cs typeface="Times New Roman"/>
              </a:rPr>
              <a:t>entry  of </a:t>
            </a:r>
            <a:r>
              <a:rPr sz="1600" b="0" spc="-5" dirty="0">
                <a:solidFill>
                  <a:srgbClr val="000000"/>
                </a:solidFill>
                <a:latin typeface="Times New Roman"/>
                <a:cs typeface="Times New Roman"/>
              </a:rPr>
              <a:t>pollen </a:t>
            </a:r>
            <a:r>
              <a:rPr sz="1600" b="0" dirty="0">
                <a:solidFill>
                  <a:srgbClr val="000000"/>
                </a:solidFill>
                <a:latin typeface="Times New Roman"/>
                <a:cs typeface="Times New Roman"/>
              </a:rPr>
              <a:t>grains. </a:t>
            </a:r>
            <a:r>
              <a:rPr sz="1600" b="0" spc="-20" dirty="0">
                <a:solidFill>
                  <a:srgbClr val="000000"/>
                </a:solidFill>
                <a:latin typeface="Times New Roman"/>
                <a:cs typeface="Times New Roman"/>
              </a:rPr>
              <a:t>Wind</a:t>
            </a:r>
            <a:r>
              <a:rPr sz="1600" b="0" spc="360" dirty="0">
                <a:solidFill>
                  <a:srgbClr val="000000"/>
                </a:solidFill>
                <a:latin typeface="Times New Roman"/>
                <a:cs typeface="Times New Roman"/>
              </a:rPr>
              <a:t> </a:t>
            </a:r>
            <a:r>
              <a:rPr sz="1600" b="0" spc="-5" dirty="0">
                <a:solidFill>
                  <a:srgbClr val="000000"/>
                </a:solidFill>
                <a:latin typeface="Times New Roman"/>
                <a:cs typeface="Times New Roman"/>
              </a:rPr>
              <a:t>carried pollen </a:t>
            </a:r>
            <a:r>
              <a:rPr sz="1600" b="0" dirty="0">
                <a:solidFill>
                  <a:srgbClr val="000000"/>
                </a:solidFill>
                <a:latin typeface="Times New Roman"/>
                <a:cs typeface="Times New Roman"/>
              </a:rPr>
              <a:t>grains. </a:t>
            </a:r>
            <a:r>
              <a:rPr sz="1600" b="0" spc="-5" dirty="0">
                <a:solidFill>
                  <a:srgbClr val="000000"/>
                </a:solidFill>
                <a:latin typeface="Times New Roman"/>
                <a:cs typeface="Times New Roman"/>
              </a:rPr>
              <a:t>The  mucilage drop entangles the </a:t>
            </a:r>
            <a:r>
              <a:rPr sz="1600" b="0" dirty="0">
                <a:solidFill>
                  <a:srgbClr val="000000"/>
                </a:solidFill>
                <a:latin typeface="Times New Roman"/>
                <a:cs typeface="Times New Roman"/>
              </a:rPr>
              <a:t>pollen </a:t>
            </a:r>
            <a:r>
              <a:rPr sz="1600" b="0" spc="-5" dirty="0">
                <a:solidFill>
                  <a:srgbClr val="000000"/>
                </a:solidFill>
                <a:latin typeface="Times New Roman"/>
                <a:cs typeface="Times New Roman"/>
              </a:rPr>
              <a:t>grain. </a:t>
            </a:r>
            <a:r>
              <a:rPr sz="1600" b="0" dirty="0">
                <a:solidFill>
                  <a:srgbClr val="000000"/>
                </a:solidFill>
                <a:latin typeface="Times New Roman"/>
                <a:cs typeface="Times New Roman"/>
              </a:rPr>
              <a:t>Pollen grain  </a:t>
            </a:r>
            <a:r>
              <a:rPr sz="1600" b="0" spc="-5" dirty="0">
                <a:solidFill>
                  <a:srgbClr val="000000"/>
                </a:solidFill>
                <a:latin typeface="Times New Roman"/>
                <a:cs typeface="Times New Roman"/>
              </a:rPr>
              <a:t>is </a:t>
            </a:r>
            <a:r>
              <a:rPr sz="1600" b="0" dirty="0">
                <a:solidFill>
                  <a:srgbClr val="000000"/>
                </a:solidFill>
                <a:latin typeface="Times New Roman"/>
                <a:cs typeface="Times New Roman"/>
              </a:rPr>
              <a:t>carried </a:t>
            </a:r>
            <a:r>
              <a:rPr sz="1600" b="0" spc="-5" dirty="0">
                <a:solidFill>
                  <a:srgbClr val="000000"/>
                </a:solidFill>
                <a:latin typeface="Times New Roman"/>
                <a:cs typeface="Times New Roman"/>
              </a:rPr>
              <a:t>through the micropyle to the surface </a:t>
            </a:r>
            <a:r>
              <a:rPr sz="1600" b="0" dirty="0">
                <a:solidFill>
                  <a:srgbClr val="000000"/>
                </a:solidFill>
                <a:latin typeface="Times New Roman"/>
                <a:cs typeface="Times New Roman"/>
              </a:rPr>
              <a:t>of </a:t>
            </a:r>
            <a:r>
              <a:rPr sz="1600" b="0" spc="-5" dirty="0">
                <a:solidFill>
                  <a:srgbClr val="000000"/>
                </a:solidFill>
                <a:latin typeface="Times New Roman"/>
                <a:cs typeface="Times New Roman"/>
              </a:rPr>
              <a:t>the  nucellus.</a:t>
            </a:r>
            <a:endParaRPr sz="1600">
              <a:latin typeface="Times New Roman"/>
              <a:cs typeface="Times New Roman"/>
            </a:endParaRPr>
          </a:p>
        </p:txBody>
      </p:sp>
      <p:sp>
        <p:nvSpPr>
          <p:cNvPr id="4" name="object 4"/>
          <p:cNvSpPr txBox="1"/>
          <p:nvPr/>
        </p:nvSpPr>
        <p:spPr>
          <a:xfrm>
            <a:off x="231140" y="3549167"/>
            <a:ext cx="4546600" cy="1854835"/>
          </a:xfrm>
          <a:prstGeom prst="rect">
            <a:avLst/>
          </a:prstGeom>
        </p:spPr>
        <p:txBody>
          <a:bodyPr vert="horz" wrap="square" lIns="0" tIns="12700" rIns="0" bIns="0" rtlCol="0">
            <a:spAutoFit/>
          </a:bodyPr>
          <a:lstStyle/>
          <a:p>
            <a:pPr marL="12700" marR="5080">
              <a:lnSpc>
                <a:spcPct val="150000"/>
              </a:lnSpc>
              <a:spcBef>
                <a:spcPts val="100"/>
              </a:spcBef>
            </a:pPr>
            <a:r>
              <a:rPr sz="1600" spc="-5" dirty="0">
                <a:latin typeface="Times New Roman"/>
                <a:cs typeface="Times New Roman"/>
              </a:rPr>
              <a:t>Diploid nucleus divides thrice to form eight cells. </a:t>
            </a:r>
            <a:r>
              <a:rPr sz="1600" spc="-10" dirty="0">
                <a:latin typeface="Times New Roman"/>
                <a:cs typeface="Times New Roman"/>
              </a:rPr>
              <a:t>The  </a:t>
            </a:r>
            <a:r>
              <a:rPr sz="1600" spc="-5" dirty="0">
                <a:latin typeface="Times New Roman"/>
                <a:cs typeface="Times New Roman"/>
              </a:rPr>
              <a:t>lower </a:t>
            </a:r>
            <a:r>
              <a:rPr sz="1600" dirty="0">
                <a:latin typeface="Times New Roman"/>
                <a:cs typeface="Times New Roman"/>
              </a:rPr>
              <a:t>four </a:t>
            </a:r>
            <a:r>
              <a:rPr sz="1600" spc="-5" dirty="0">
                <a:latin typeface="Times New Roman"/>
                <a:cs typeface="Times New Roman"/>
              </a:rPr>
              <a:t>cells </a:t>
            </a:r>
            <a:r>
              <a:rPr sz="1600" spc="-10" dirty="0">
                <a:latin typeface="Times New Roman"/>
                <a:cs typeface="Times New Roman"/>
              </a:rPr>
              <a:t>becomes proembryonal </a:t>
            </a:r>
            <a:r>
              <a:rPr sz="1600" spc="-5" dirty="0">
                <a:latin typeface="Times New Roman"/>
                <a:cs typeface="Times New Roman"/>
              </a:rPr>
              <a:t>cells. </a:t>
            </a:r>
            <a:r>
              <a:rPr sz="1600" spc="-10" dirty="0">
                <a:latin typeface="Times New Roman"/>
                <a:cs typeface="Times New Roman"/>
              </a:rPr>
              <a:t>The  </a:t>
            </a:r>
            <a:r>
              <a:rPr sz="1600" spc="-5" dirty="0">
                <a:latin typeface="Times New Roman"/>
                <a:cs typeface="Times New Roman"/>
              </a:rPr>
              <a:t>upper four nuclei are separated by incomplete cell  walls. Four </a:t>
            </a:r>
            <a:r>
              <a:rPr sz="1600" spc="-10" dirty="0">
                <a:latin typeface="Times New Roman"/>
                <a:cs typeface="Times New Roman"/>
              </a:rPr>
              <a:t>proembryonal </a:t>
            </a:r>
            <a:r>
              <a:rPr sz="1600" spc="-5" dirty="0">
                <a:latin typeface="Times New Roman"/>
                <a:cs typeface="Times New Roman"/>
              </a:rPr>
              <a:t>divides to produce three tiers  of</a:t>
            </a:r>
            <a:r>
              <a:rPr sz="1600" dirty="0">
                <a:latin typeface="Times New Roman"/>
                <a:cs typeface="Times New Roman"/>
              </a:rPr>
              <a:t> </a:t>
            </a:r>
            <a:r>
              <a:rPr sz="1600" spc="-5" dirty="0">
                <a:latin typeface="Times New Roman"/>
                <a:cs typeface="Times New Roman"/>
              </a:rPr>
              <a:t>cells:</a:t>
            </a:r>
            <a:endParaRPr sz="1600">
              <a:latin typeface="Times New Roman"/>
              <a:cs typeface="Times New Roman"/>
            </a:endParaRPr>
          </a:p>
        </p:txBody>
      </p:sp>
      <p:sp>
        <p:nvSpPr>
          <p:cNvPr id="5" name="object 5"/>
          <p:cNvSpPr/>
          <p:nvPr/>
        </p:nvSpPr>
        <p:spPr>
          <a:xfrm>
            <a:off x="5105400" y="2743200"/>
            <a:ext cx="3429000" cy="3560064"/>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4953000" y="381000"/>
            <a:ext cx="1443227" cy="1859279"/>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6466332" y="381000"/>
            <a:ext cx="2525267" cy="182880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9361" y="153160"/>
            <a:ext cx="7391400" cy="6704965"/>
          </a:xfrm>
          <a:custGeom>
            <a:avLst/>
            <a:gdLst/>
            <a:ahLst/>
            <a:cxnLst/>
            <a:rect l="l" t="t" r="r" b="b"/>
            <a:pathLst>
              <a:path w="7391400" h="6704965">
                <a:moveTo>
                  <a:pt x="7391400" y="6704836"/>
                </a:moveTo>
                <a:lnTo>
                  <a:pt x="7391400" y="0"/>
                </a:lnTo>
                <a:lnTo>
                  <a:pt x="0" y="0"/>
                </a:lnTo>
                <a:lnTo>
                  <a:pt x="0" y="6704836"/>
                </a:lnTo>
              </a:path>
            </a:pathLst>
          </a:custGeom>
          <a:ln w="25908">
            <a:solidFill>
              <a:srgbClr val="00AF50"/>
            </a:solidFill>
          </a:ln>
        </p:spPr>
        <p:txBody>
          <a:bodyPr wrap="square" lIns="0" tIns="0" rIns="0" bIns="0" rtlCol="0"/>
          <a:lstStyle/>
          <a:p>
            <a:endParaRPr/>
          </a:p>
        </p:txBody>
      </p:sp>
      <p:sp>
        <p:nvSpPr>
          <p:cNvPr id="3" name="object 3"/>
          <p:cNvSpPr txBox="1"/>
          <p:nvPr/>
        </p:nvSpPr>
        <p:spPr>
          <a:xfrm>
            <a:off x="307340" y="134264"/>
            <a:ext cx="7234555" cy="6610984"/>
          </a:xfrm>
          <a:prstGeom prst="rect">
            <a:avLst/>
          </a:prstGeom>
        </p:spPr>
        <p:txBody>
          <a:bodyPr vert="horz" wrap="square" lIns="0" tIns="12700" rIns="0" bIns="0" rtlCol="0">
            <a:spAutoFit/>
          </a:bodyPr>
          <a:lstStyle/>
          <a:p>
            <a:pPr marL="12700" marR="5080" algn="just">
              <a:lnSpc>
                <a:spcPct val="150000"/>
              </a:lnSpc>
              <a:spcBef>
                <a:spcPts val="100"/>
              </a:spcBef>
            </a:pPr>
            <a:r>
              <a:rPr sz="1600" b="1" spc="-5" dirty="0">
                <a:latin typeface="Times New Roman"/>
                <a:cs typeface="Times New Roman"/>
              </a:rPr>
              <a:t>Embryonal </a:t>
            </a:r>
            <a:r>
              <a:rPr sz="1600" b="1" dirty="0">
                <a:latin typeface="Times New Roman"/>
                <a:cs typeface="Times New Roman"/>
              </a:rPr>
              <a:t>cell; </a:t>
            </a:r>
            <a:r>
              <a:rPr sz="1600" spc="-5" dirty="0">
                <a:latin typeface="Times New Roman"/>
                <a:cs typeface="Times New Roman"/>
              </a:rPr>
              <a:t>The cells </a:t>
            </a:r>
            <a:r>
              <a:rPr sz="1600" dirty="0">
                <a:latin typeface="Times New Roman"/>
                <a:cs typeface="Times New Roman"/>
              </a:rPr>
              <a:t>of </a:t>
            </a:r>
            <a:r>
              <a:rPr sz="1600" spc="-5" dirty="0">
                <a:latin typeface="Times New Roman"/>
                <a:cs typeface="Times New Roman"/>
              </a:rPr>
              <a:t>the lower </a:t>
            </a:r>
            <a:r>
              <a:rPr sz="1600" dirty="0">
                <a:latin typeface="Times New Roman"/>
                <a:cs typeface="Times New Roman"/>
              </a:rPr>
              <a:t>tier </a:t>
            </a:r>
            <a:r>
              <a:rPr sz="1600" spc="-5" dirty="0">
                <a:latin typeface="Times New Roman"/>
                <a:cs typeface="Times New Roman"/>
              </a:rPr>
              <a:t>become embryonal </a:t>
            </a:r>
            <a:r>
              <a:rPr sz="1600" dirty="0">
                <a:latin typeface="Times New Roman"/>
                <a:cs typeface="Times New Roman"/>
              </a:rPr>
              <a:t>cells. </a:t>
            </a:r>
            <a:r>
              <a:rPr sz="1600" spc="-5" dirty="0">
                <a:latin typeface="Times New Roman"/>
                <a:cs typeface="Times New Roman"/>
              </a:rPr>
              <a:t>The four  embryonal cells </a:t>
            </a:r>
            <a:r>
              <a:rPr sz="1600" dirty="0">
                <a:latin typeface="Times New Roman"/>
                <a:cs typeface="Times New Roman"/>
              </a:rPr>
              <a:t>separate </a:t>
            </a:r>
            <a:r>
              <a:rPr sz="1600" spc="5" dirty="0">
                <a:latin typeface="Times New Roman"/>
                <a:cs typeface="Times New Roman"/>
              </a:rPr>
              <a:t>from </a:t>
            </a:r>
            <a:r>
              <a:rPr sz="1600" spc="-5" dirty="0">
                <a:latin typeface="Times New Roman"/>
                <a:cs typeface="Times New Roman"/>
              </a:rPr>
              <a:t>each </a:t>
            </a:r>
            <a:r>
              <a:rPr sz="1600" spc="-20" dirty="0">
                <a:latin typeface="Times New Roman"/>
                <a:cs typeface="Times New Roman"/>
              </a:rPr>
              <a:t>other.</a:t>
            </a:r>
            <a:r>
              <a:rPr sz="1600" spc="360" dirty="0">
                <a:latin typeface="Times New Roman"/>
                <a:cs typeface="Times New Roman"/>
              </a:rPr>
              <a:t> </a:t>
            </a:r>
            <a:r>
              <a:rPr sz="1600" spc="-5" dirty="0">
                <a:latin typeface="Times New Roman"/>
                <a:cs typeface="Times New Roman"/>
              </a:rPr>
              <a:t>Each develops into a </a:t>
            </a:r>
            <a:r>
              <a:rPr sz="1600" dirty="0">
                <a:latin typeface="Times New Roman"/>
                <a:cs typeface="Times New Roman"/>
              </a:rPr>
              <a:t>separate </a:t>
            </a:r>
            <a:r>
              <a:rPr sz="1600" spc="-5" dirty="0">
                <a:latin typeface="Times New Roman"/>
                <a:cs typeface="Times New Roman"/>
              </a:rPr>
              <a:t>embryo  </a:t>
            </a:r>
            <a:r>
              <a:rPr sz="1600" spc="-10" dirty="0">
                <a:latin typeface="Times New Roman"/>
                <a:cs typeface="Times New Roman"/>
              </a:rPr>
              <a:t>independently. </a:t>
            </a:r>
            <a:r>
              <a:rPr sz="1600" dirty="0">
                <a:latin typeface="Times New Roman"/>
                <a:cs typeface="Times New Roman"/>
              </a:rPr>
              <a:t>Each </a:t>
            </a:r>
            <a:r>
              <a:rPr sz="1600" spc="-5" dirty="0">
                <a:latin typeface="Times New Roman"/>
                <a:cs typeface="Times New Roman"/>
              </a:rPr>
              <a:t>embryonal </a:t>
            </a:r>
            <a:r>
              <a:rPr sz="1600" dirty="0">
                <a:latin typeface="Times New Roman"/>
                <a:cs typeface="Times New Roman"/>
              </a:rPr>
              <a:t>cell </a:t>
            </a:r>
            <a:r>
              <a:rPr sz="1600" spc="-5" dirty="0">
                <a:latin typeface="Times New Roman"/>
                <a:cs typeface="Times New Roman"/>
              </a:rPr>
              <a:t>forms secondary </a:t>
            </a:r>
            <a:r>
              <a:rPr sz="1600" dirty="0">
                <a:latin typeface="Times New Roman"/>
                <a:cs typeface="Times New Roman"/>
              </a:rPr>
              <a:t>suspensor cells. </a:t>
            </a:r>
            <a:r>
              <a:rPr sz="1600" spc="-5" dirty="0">
                <a:latin typeface="Times New Roman"/>
                <a:cs typeface="Times New Roman"/>
              </a:rPr>
              <a:t>The formation </a:t>
            </a:r>
            <a:r>
              <a:rPr sz="1600" dirty="0">
                <a:latin typeface="Times New Roman"/>
                <a:cs typeface="Times New Roman"/>
              </a:rPr>
              <a:t>of  </a:t>
            </a:r>
            <a:r>
              <a:rPr sz="1600" spc="-5" dirty="0">
                <a:latin typeface="Times New Roman"/>
                <a:cs typeface="Times New Roman"/>
              </a:rPr>
              <a:t>more than </a:t>
            </a:r>
            <a:r>
              <a:rPr sz="1600" dirty="0">
                <a:latin typeface="Times New Roman"/>
                <a:cs typeface="Times New Roman"/>
              </a:rPr>
              <a:t>one </a:t>
            </a:r>
            <a:r>
              <a:rPr sz="1600" spc="-5" dirty="0">
                <a:latin typeface="Times New Roman"/>
                <a:cs typeface="Times New Roman"/>
              </a:rPr>
              <a:t>embryo </a:t>
            </a:r>
            <a:r>
              <a:rPr sz="1600" spc="5" dirty="0">
                <a:latin typeface="Times New Roman"/>
                <a:cs typeface="Times New Roman"/>
              </a:rPr>
              <a:t>from </a:t>
            </a:r>
            <a:r>
              <a:rPr sz="1600" spc="-5" dirty="0">
                <a:latin typeface="Times New Roman"/>
                <a:cs typeface="Times New Roman"/>
              </a:rPr>
              <a:t>a </a:t>
            </a:r>
            <a:r>
              <a:rPr sz="1600" dirty="0">
                <a:latin typeface="Times New Roman"/>
                <a:cs typeface="Times New Roman"/>
              </a:rPr>
              <a:t>single fertilized </a:t>
            </a:r>
            <a:r>
              <a:rPr sz="1600" spc="-5" dirty="0">
                <a:latin typeface="Times New Roman"/>
                <a:cs typeface="Times New Roman"/>
              </a:rPr>
              <a:t>oosphere is </a:t>
            </a:r>
            <a:r>
              <a:rPr sz="1600" dirty="0">
                <a:latin typeface="Times New Roman"/>
                <a:cs typeface="Times New Roman"/>
              </a:rPr>
              <a:t>called </a:t>
            </a:r>
            <a:r>
              <a:rPr sz="1600" spc="-10" dirty="0">
                <a:latin typeface="Times New Roman"/>
                <a:cs typeface="Times New Roman"/>
              </a:rPr>
              <a:t>polyembryony. </a:t>
            </a:r>
            <a:r>
              <a:rPr sz="1600" spc="-5" dirty="0">
                <a:latin typeface="Times New Roman"/>
                <a:cs typeface="Times New Roman"/>
              </a:rPr>
              <a:t>Only  </a:t>
            </a:r>
            <a:r>
              <a:rPr sz="1600" dirty="0">
                <a:latin typeface="Times New Roman"/>
                <a:cs typeface="Times New Roman"/>
              </a:rPr>
              <a:t>one </a:t>
            </a:r>
            <a:r>
              <a:rPr sz="1600" spc="-10" dirty="0">
                <a:latin typeface="Times New Roman"/>
                <a:cs typeface="Times New Roman"/>
              </a:rPr>
              <a:t>embryo </a:t>
            </a:r>
            <a:r>
              <a:rPr sz="1600" spc="-5" dirty="0">
                <a:latin typeface="Times New Roman"/>
                <a:cs typeface="Times New Roman"/>
              </a:rPr>
              <a:t>reaches </a:t>
            </a:r>
            <a:r>
              <a:rPr sz="1600" spc="-20" dirty="0">
                <a:latin typeface="Times New Roman"/>
                <a:cs typeface="Times New Roman"/>
              </a:rPr>
              <a:t>maturity. </a:t>
            </a:r>
            <a:r>
              <a:rPr sz="1600" spc="-5" dirty="0">
                <a:latin typeface="Times New Roman"/>
                <a:cs typeface="Times New Roman"/>
              </a:rPr>
              <a:t>The rest are</a:t>
            </a:r>
            <a:r>
              <a:rPr sz="1600" spc="180" dirty="0">
                <a:latin typeface="Times New Roman"/>
                <a:cs typeface="Times New Roman"/>
              </a:rPr>
              <a:t> </a:t>
            </a:r>
            <a:r>
              <a:rPr sz="1600" spc="-5" dirty="0">
                <a:latin typeface="Times New Roman"/>
                <a:cs typeface="Times New Roman"/>
              </a:rPr>
              <a:t>aborted.</a:t>
            </a:r>
            <a:endParaRPr sz="1600">
              <a:latin typeface="Times New Roman"/>
              <a:cs typeface="Times New Roman"/>
            </a:endParaRPr>
          </a:p>
          <a:p>
            <a:pPr marL="12700" marR="5080" algn="just">
              <a:lnSpc>
                <a:spcPct val="150000"/>
              </a:lnSpc>
              <a:spcBef>
                <a:spcPts val="5"/>
              </a:spcBef>
            </a:pPr>
            <a:r>
              <a:rPr sz="1600" b="1" spc="-5" dirty="0">
                <a:latin typeface="Times New Roman"/>
                <a:cs typeface="Times New Roman"/>
              </a:rPr>
              <a:t>Suspensor </a:t>
            </a:r>
            <a:r>
              <a:rPr sz="1600" b="1" dirty="0">
                <a:latin typeface="Times New Roman"/>
                <a:cs typeface="Times New Roman"/>
              </a:rPr>
              <a:t>cells: </a:t>
            </a:r>
            <a:r>
              <a:rPr sz="1600" spc="-5" dirty="0">
                <a:latin typeface="Times New Roman"/>
                <a:cs typeface="Times New Roman"/>
              </a:rPr>
              <a:t>The </a:t>
            </a:r>
            <a:r>
              <a:rPr sz="1600" dirty="0">
                <a:latin typeface="Times New Roman"/>
                <a:cs typeface="Times New Roman"/>
              </a:rPr>
              <a:t>cells of </a:t>
            </a:r>
            <a:r>
              <a:rPr sz="1600" spc="-5" dirty="0">
                <a:latin typeface="Times New Roman"/>
                <a:cs typeface="Times New Roman"/>
              </a:rPr>
              <a:t>the middle </a:t>
            </a:r>
            <a:r>
              <a:rPr sz="1600" dirty="0">
                <a:latin typeface="Times New Roman"/>
                <a:cs typeface="Times New Roman"/>
              </a:rPr>
              <a:t>tier become </a:t>
            </a:r>
            <a:r>
              <a:rPr sz="1600" spc="-5" dirty="0">
                <a:latin typeface="Times New Roman"/>
                <a:cs typeface="Times New Roman"/>
              </a:rPr>
              <a:t>suspensor </a:t>
            </a:r>
            <a:r>
              <a:rPr sz="1600" dirty="0">
                <a:latin typeface="Times New Roman"/>
                <a:cs typeface="Times New Roman"/>
              </a:rPr>
              <a:t>cells. </a:t>
            </a:r>
            <a:r>
              <a:rPr sz="1600" spc="-5" dirty="0">
                <a:latin typeface="Times New Roman"/>
                <a:cs typeface="Times New Roman"/>
              </a:rPr>
              <a:t>suspensor cells  elongate </a:t>
            </a:r>
            <a:r>
              <a:rPr sz="1600" dirty="0">
                <a:latin typeface="Times New Roman"/>
                <a:cs typeface="Times New Roman"/>
              </a:rPr>
              <a:t>very </a:t>
            </a:r>
            <a:r>
              <a:rPr sz="1600" spc="-5" dirty="0">
                <a:latin typeface="Times New Roman"/>
                <a:cs typeface="Times New Roman"/>
              </a:rPr>
              <a:t>much. </a:t>
            </a:r>
            <a:r>
              <a:rPr sz="1600" dirty="0">
                <a:latin typeface="Times New Roman"/>
                <a:cs typeface="Times New Roman"/>
              </a:rPr>
              <a:t>It </a:t>
            </a:r>
            <a:r>
              <a:rPr sz="1600" spc="-5" dirty="0">
                <a:latin typeface="Times New Roman"/>
                <a:cs typeface="Times New Roman"/>
              </a:rPr>
              <a:t>pushes the developing embryos into the </a:t>
            </a:r>
            <a:r>
              <a:rPr sz="1600" dirty="0">
                <a:latin typeface="Times New Roman"/>
                <a:cs typeface="Times New Roman"/>
              </a:rPr>
              <a:t>prothalial </a:t>
            </a:r>
            <a:r>
              <a:rPr sz="1600" spc="-5" dirty="0">
                <a:latin typeface="Times New Roman"/>
                <a:cs typeface="Times New Roman"/>
              </a:rPr>
              <a:t>tissue </a:t>
            </a:r>
            <a:r>
              <a:rPr sz="1600" spc="5" dirty="0">
                <a:latin typeface="Times New Roman"/>
                <a:cs typeface="Times New Roman"/>
              </a:rPr>
              <a:t>for  </a:t>
            </a:r>
            <a:r>
              <a:rPr sz="1600" spc="-5" dirty="0">
                <a:latin typeface="Times New Roman"/>
                <a:cs typeface="Times New Roman"/>
              </a:rPr>
              <a:t>nutrition.</a:t>
            </a:r>
            <a:endParaRPr sz="1600">
              <a:latin typeface="Times New Roman"/>
              <a:cs typeface="Times New Roman"/>
            </a:endParaRPr>
          </a:p>
          <a:p>
            <a:pPr marL="12700" algn="just">
              <a:lnSpc>
                <a:spcPct val="100000"/>
              </a:lnSpc>
              <a:spcBef>
                <a:spcPts val="960"/>
              </a:spcBef>
            </a:pPr>
            <a:r>
              <a:rPr sz="1600" b="1" spc="-5" dirty="0">
                <a:latin typeface="Times New Roman"/>
                <a:cs typeface="Times New Roman"/>
              </a:rPr>
              <a:t>Rosette</a:t>
            </a:r>
            <a:r>
              <a:rPr sz="1600" b="1" spc="114" dirty="0">
                <a:latin typeface="Times New Roman"/>
                <a:cs typeface="Times New Roman"/>
              </a:rPr>
              <a:t> </a:t>
            </a:r>
            <a:r>
              <a:rPr sz="1600" b="1" dirty="0">
                <a:latin typeface="Times New Roman"/>
                <a:cs typeface="Times New Roman"/>
              </a:rPr>
              <a:t>cells:</a:t>
            </a:r>
            <a:r>
              <a:rPr sz="1600" b="1" spc="125" dirty="0">
                <a:latin typeface="Times New Roman"/>
                <a:cs typeface="Times New Roman"/>
              </a:rPr>
              <a:t> </a:t>
            </a:r>
            <a:r>
              <a:rPr sz="1600" spc="-5" dirty="0">
                <a:latin typeface="Times New Roman"/>
                <a:cs typeface="Times New Roman"/>
              </a:rPr>
              <a:t>The</a:t>
            </a:r>
            <a:r>
              <a:rPr sz="1600" spc="135" dirty="0">
                <a:latin typeface="Times New Roman"/>
                <a:cs typeface="Times New Roman"/>
              </a:rPr>
              <a:t> </a:t>
            </a:r>
            <a:r>
              <a:rPr sz="1600" spc="-5" dirty="0">
                <a:latin typeface="Times New Roman"/>
                <a:cs typeface="Times New Roman"/>
              </a:rPr>
              <a:t>cells</a:t>
            </a:r>
            <a:r>
              <a:rPr sz="1600" spc="125" dirty="0">
                <a:latin typeface="Times New Roman"/>
                <a:cs typeface="Times New Roman"/>
              </a:rPr>
              <a:t> </a:t>
            </a:r>
            <a:r>
              <a:rPr sz="1600" dirty="0">
                <a:latin typeface="Times New Roman"/>
                <a:cs typeface="Times New Roman"/>
              </a:rPr>
              <a:t>of</a:t>
            </a:r>
            <a:r>
              <a:rPr sz="1600" spc="120" dirty="0">
                <a:latin typeface="Times New Roman"/>
                <a:cs typeface="Times New Roman"/>
              </a:rPr>
              <a:t> </a:t>
            </a:r>
            <a:r>
              <a:rPr sz="1600" spc="-5" dirty="0">
                <a:latin typeface="Times New Roman"/>
                <a:cs typeface="Times New Roman"/>
              </a:rPr>
              <a:t>the</a:t>
            </a:r>
            <a:r>
              <a:rPr sz="1600" spc="120" dirty="0">
                <a:latin typeface="Times New Roman"/>
                <a:cs typeface="Times New Roman"/>
              </a:rPr>
              <a:t> </a:t>
            </a:r>
            <a:r>
              <a:rPr sz="1600" spc="-5" dirty="0">
                <a:latin typeface="Times New Roman"/>
                <a:cs typeface="Times New Roman"/>
              </a:rPr>
              <a:t>upper</a:t>
            </a:r>
            <a:r>
              <a:rPr sz="1600" spc="145" dirty="0">
                <a:latin typeface="Times New Roman"/>
                <a:cs typeface="Times New Roman"/>
              </a:rPr>
              <a:t> </a:t>
            </a:r>
            <a:r>
              <a:rPr sz="1600" spc="-10" dirty="0">
                <a:latin typeface="Times New Roman"/>
                <a:cs typeface="Times New Roman"/>
              </a:rPr>
              <a:t>most</a:t>
            </a:r>
            <a:r>
              <a:rPr sz="1600" spc="135" dirty="0">
                <a:latin typeface="Times New Roman"/>
                <a:cs typeface="Times New Roman"/>
              </a:rPr>
              <a:t> </a:t>
            </a:r>
            <a:r>
              <a:rPr sz="1600" dirty="0">
                <a:latin typeface="Times New Roman"/>
                <a:cs typeface="Times New Roman"/>
              </a:rPr>
              <a:t>tiers</a:t>
            </a:r>
            <a:r>
              <a:rPr sz="1600" spc="130" dirty="0">
                <a:latin typeface="Times New Roman"/>
                <a:cs typeface="Times New Roman"/>
              </a:rPr>
              <a:t> </a:t>
            </a:r>
            <a:r>
              <a:rPr sz="1600" dirty="0">
                <a:latin typeface="Times New Roman"/>
                <a:cs typeface="Times New Roman"/>
              </a:rPr>
              <a:t>are</a:t>
            </a:r>
            <a:r>
              <a:rPr sz="1600" spc="110" dirty="0">
                <a:latin typeface="Times New Roman"/>
                <a:cs typeface="Times New Roman"/>
              </a:rPr>
              <a:t> </a:t>
            </a:r>
            <a:r>
              <a:rPr sz="1600" dirty="0">
                <a:latin typeface="Times New Roman"/>
                <a:cs typeface="Times New Roman"/>
              </a:rPr>
              <a:t>called</a:t>
            </a:r>
            <a:r>
              <a:rPr sz="1600" spc="130" dirty="0">
                <a:latin typeface="Times New Roman"/>
                <a:cs typeface="Times New Roman"/>
              </a:rPr>
              <a:t> </a:t>
            </a:r>
            <a:r>
              <a:rPr sz="1600" spc="-5" dirty="0">
                <a:latin typeface="Times New Roman"/>
                <a:cs typeface="Times New Roman"/>
              </a:rPr>
              <a:t>the</a:t>
            </a:r>
            <a:r>
              <a:rPr sz="1600" spc="120" dirty="0">
                <a:latin typeface="Times New Roman"/>
                <a:cs typeface="Times New Roman"/>
              </a:rPr>
              <a:t> </a:t>
            </a:r>
            <a:r>
              <a:rPr sz="1600" dirty="0">
                <a:latin typeface="Times New Roman"/>
                <a:cs typeface="Times New Roman"/>
              </a:rPr>
              <a:t>rosette</a:t>
            </a:r>
            <a:r>
              <a:rPr sz="1600" spc="125" dirty="0">
                <a:latin typeface="Times New Roman"/>
                <a:cs typeface="Times New Roman"/>
              </a:rPr>
              <a:t> </a:t>
            </a:r>
            <a:r>
              <a:rPr sz="1600" dirty="0">
                <a:latin typeface="Times New Roman"/>
                <a:cs typeface="Times New Roman"/>
              </a:rPr>
              <a:t>cells.</a:t>
            </a:r>
            <a:r>
              <a:rPr sz="1600" spc="110" dirty="0">
                <a:latin typeface="Times New Roman"/>
                <a:cs typeface="Times New Roman"/>
              </a:rPr>
              <a:t> </a:t>
            </a:r>
            <a:r>
              <a:rPr sz="1600" spc="-5" dirty="0">
                <a:latin typeface="Times New Roman"/>
                <a:cs typeface="Times New Roman"/>
              </a:rPr>
              <a:t>These</a:t>
            </a:r>
            <a:r>
              <a:rPr sz="1600" spc="125" dirty="0">
                <a:latin typeface="Times New Roman"/>
                <a:cs typeface="Times New Roman"/>
              </a:rPr>
              <a:t> </a:t>
            </a:r>
            <a:r>
              <a:rPr sz="1600" dirty="0">
                <a:latin typeface="Times New Roman"/>
                <a:cs typeface="Times New Roman"/>
              </a:rPr>
              <a:t>cells</a:t>
            </a:r>
            <a:endParaRPr sz="1600">
              <a:latin typeface="Times New Roman"/>
              <a:cs typeface="Times New Roman"/>
            </a:endParaRPr>
          </a:p>
          <a:p>
            <a:pPr marL="12700" algn="just">
              <a:lnSpc>
                <a:spcPct val="100000"/>
              </a:lnSpc>
              <a:spcBef>
                <a:spcPts val="960"/>
              </a:spcBef>
            </a:pPr>
            <a:r>
              <a:rPr sz="1600" spc="-5" dirty="0">
                <a:latin typeface="Times New Roman"/>
                <a:cs typeface="Times New Roman"/>
              </a:rPr>
              <a:t>do not take part in the development of the</a:t>
            </a:r>
            <a:r>
              <a:rPr sz="1600" spc="140" dirty="0">
                <a:latin typeface="Times New Roman"/>
                <a:cs typeface="Times New Roman"/>
              </a:rPr>
              <a:t> </a:t>
            </a:r>
            <a:r>
              <a:rPr sz="1600" spc="-10" dirty="0">
                <a:latin typeface="Times New Roman"/>
                <a:cs typeface="Times New Roman"/>
              </a:rPr>
              <a:t>embryo.</a:t>
            </a:r>
            <a:endParaRPr sz="1600">
              <a:latin typeface="Times New Roman"/>
              <a:cs typeface="Times New Roman"/>
            </a:endParaRPr>
          </a:p>
          <a:p>
            <a:pPr marL="12700" marR="5080" indent="80645" algn="just">
              <a:lnSpc>
                <a:spcPct val="150000"/>
              </a:lnSpc>
            </a:pPr>
            <a:r>
              <a:rPr sz="1600" spc="-5" dirty="0">
                <a:latin typeface="Times New Roman"/>
                <a:cs typeface="Times New Roman"/>
              </a:rPr>
              <a:t>A </a:t>
            </a:r>
            <a:r>
              <a:rPr sz="1600" dirty="0">
                <a:latin typeface="Times New Roman"/>
                <a:cs typeface="Times New Roman"/>
              </a:rPr>
              <a:t>fully </a:t>
            </a:r>
            <a:r>
              <a:rPr sz="1600" spc="-5" dirty="0">
                <a:latin typeface="Times New Roman"/>
                <a:cs typeface="Times New Roman"/>
              </a:rPr>
              <a:t>developed embryo is in </a:t>
            </a:r>
            <a:r>
              <a:rPr sz="1600" dirty="0">
                <a:latin typeface="Times New Roman"/>
                <a:cs typeface="Times New Roman"/>
              </a:rPr>
              <a:t>the form </a:t>
            </a:r>
            <a:r>
              <a:rPr sz="1600" spc="-5" dirty="0">
                <a:latin typeface="Times New Roman"/>
                <a:cs typeface="Times New Roman"/>
              </a:rPr>
              <a:t>a </a:t>
            </a:r>
            <a:r>
              <a:rPr sz="1600" dirty="0">
                <a:latin typeface="Times New Roman"/>
                <a:cs typeface="Times New Roman"/>
              </a:rPr>
              <a:t>short straight </a:t>
            </a:r>
            <a:r>
              <a:rPr sz="1600" spc="-5" dirty="0">
                <a:latin typeface="Times New Roman"/>
                <a:cs typeface="Times New Roman"/>
              </a:rPr>
              <a:t>axis. Its </a:t>
            </a:r>
            <a:r>
              <a:rPr sz="1600" dirty="0">
                <a:latin typeface="Times New Roman"/>
                <a:cs typeface="Times New Roman"/>
              </a:rPr>
              <a:t>radicle is present  </a:t>
            </a:r>
            <a:r>
              <a:rPr sz="1600" spc="-5" dirty="0">
                <a:latin typeface="Times New Roman"/>
                <a:cs typeface="Times New Roman"/>
              </a:rPr>
              <a:t>towards the micropylar end. </a:t>
            </a:r>
            <a:r>
              <a:rPr sz="1600" dirty="0">
                <a:latin typeface="Times New Roman"/>
                <a:cs typeface="Times New Roman"/>
              </a:rPr>
              <a:t>Plumule is </a:t>
            </a:r>
            <a:r>
              <a:rPr sz="1600" spc="-5" dirty="0">
                <a:latin typeface="Times New Roman"/>
                <a:cs typeface="Times New Roman"/>
              </a:rPr>
              <a:t>present </a:t>
            </a:r>
            <a:r>
              <a:rPr sz="1600" dirty="0">
                <a:latin typeface="Times New Roman"/>
                <a:cs typeface="Times New Roman"/>
              </a:rPr>
              <a:t>towards </a:t>
            </a:r>
            <a:r>
              <a:rPr sz="1600" spc="-5" dirty="0">
                <a:latin typeface="Times New Roman"/>
                <a:cs typeface="Times New Roman"/>
              </a:rPr>
              <a:t>the inner </a:t>
            </a:r>
            <a:r>
              <a:rPr sz="1600" dirty="0">
                <a:latin typeface="Times New Roman"/>
                <a:cs typeface="Times New Roman"/>
              </a:rPr>
              <a:t>side. Plumule </a:t>
            </a:r>
            <a:r>
              <a:rPr sz="1600" spc="-5" dirty="0">
                <a:latin typeface="Times New Roman"/>
                <a:cs typeface="Times New Roman"/>
              </a:rPr>
              <a:t>is  surrounded </a:t>
            </a:r>
            <a:r>
              <a:rPr sz="1600" dirty="0">
                <a:latin typeface="Times New Roman"/>
                <a:cs typeface="Times New Roman"/>
              </a:rPr>
              <a:t>by </a:t>
            </a:r>
            <a:r>
              <a:rPr sz="1600" spc="-5" dirty="0">
                <a:latin typeface="Times New Roman"/>
                <a:cs typeface="Times New Roman"/>
              </a:rPr>
              <a:t>the cotyledons.The </a:t>
            </a:r>
            <a:r>
              <a:rPr sz="1600" dirty="0">
                <a:latin typeface="Times New Roman"/>
                <a:cs typeface="Times New Roman"/>
              </a:rPr>
              <a:t>unutilized prothalial </a:t>
            </a:r>
            <a:r>
              <a:rPr sz="1600" spc="-5" dirty="0">
                <a:latin typeface="Times New Roman"/>
                <a:cs typeface="Times New Roman"/>
              </a:rPr>
              <a:t>tissue forms the endosperm. The  </a:t>
            </a:r>
            <a:r>
              <a:rPr sz="1600" dirty="0">
                <a:latin typeface="Times New Roman"/>
                <a:cs typeface="Times New Roman"/>
              </a:rPr>
              <a:t>persistant </a:t>
            </a:r>
            <a:r>
              <a:rPr sz="1600" spc="-5" dirty="0">
                <a:latin typeface="Times New Roman"/>
                <a:cs typeface="Times New Roman"/>
              </a:rPr>
              <a:t>nucellus </a:t>
            </a:r>
            <a:r>
              <a:rPr sz="1600" dirty="0">
                <a:latin typeface="Times New Roman"/>
                <a:cs typeface="Times New Roman"/>
              </a:rPr>
              <a:t>tissues near </a:t>
            </a:r>
            <a:r>
              <a:rPr sz="1600" spc="-5" dirty="0">
                <a:latin typeface="Times New Roman"/>
                <a:cs typeface="Times New Roman"/>
              </a:rPr>
              <a:t>the micropylar end </a:t>
            </a:r>
            <a:r>
              <a:rPr sz="1600" spc="5" dirty="0">
                <a:latin typeface="Times New Roman"/>
                <a:cs typeface="Times New Roman"/>
              </a:rPr>
              <a:t>form </a:t>
            </a:r>
            <a:r>
              <a:rPr sz="1600" spc="-5" dirty="0">
                <a:latin typeface="Times New Roman"/>
                <a:cs typeface="Times New Roman"/>
              </a:rPr>
              <a:t>the </a:t>
            </a:r>
            <a:r>
              <a:rPr sz="1600" dirty="0">
                <a:latin typeface="Times New Roman"/>
                <a:cs typeface="Times New Roman"/>
              </a:rPr>
              <a:t>perisperm. </a:t>
            </a:r>
            <a:r>
              <a:rPr sz="1600" spc="-5" dirty="0">
                <a:latin typeface="Times New Roman"/>
                <a:cs typeface="Times New Roman"/>
              </a:rPr>
              <a:t>The </a:t>
            </a:r>
            <a:r>
              <a:rPr sz="1600" dirty="0">
                <a:latin typeface="Times New Roman"/>
                <a:cs typeface="Times New Roman"/>
              </a:rPr>
              <a:t>integument  </a:t>
            </a:r>
            <a:r>
              <a:rPr sz="1600" spc="-5" dirty="0">
                <a:latin typeface="Times New Roman"/>
                <a:cs typeface="Times New Roman"/>
              </a:rPr>
              <a:t>becomes hard </a:t>
            </a:r>
            <a:r>
              <a:rPr sz="1600" dirty="0">
                <a:latin typeface="Times New Roman"/>
                <a:cs typeface="Times New Roman"/>
              </a:rPr>
              <a:t>testa. </a:t>
            </a:r>
            <a:r>
              <a:rPr sz="1600" spc="-5" dirty="0">
                <a:latin typeface="Times New Roman"/>
                <a:cs typeface="Times New Roman"/>
              </a:rPr>
              <a:t>Some part </a:t>
            </a:r>
            <a:r>
              <a:rPr sz="1600" dirty="0">
                <a:latin typeface="Times New Roman"/>
                <a:cs typeface="Times New Roman"/>
              </a:rPr>
              <a:t>of the </a:t>
            </a:r>
            <a:r>
              <a:rPr sz="1600" spc="-5" dirty="0">
                <a:latin typeface="Times New Roman"/>
                <a:cs typeface="Times New Roman"/>
              </a:rPr>
              <a:t>ovuliferous </a:t>
            </a:r>
            <a:r>
              <a:rPr sz="1600" dirty="0">
                <a:latin typeface="Times New Roman"/>
                <a:cs typeface="Times New Roman"/>
              </a:rPr>
              <a:t>scale </a:t>
            </a:r>
            <a:r>
              <a:rPr sz="1600" spc="-5" dirty="0">
                <a:latin typeface="Times New Roman"/>
                <a:cs typeface="Times New Roman"/>
              </a:rPr>
              <a:t>fuses </a:t>
            </a:r>
            <a:r>
              <a:rPr sz="1600" dirty="0">
                <a:latin typeface="Times New Roman"/>
                <a:cs typeface="Times New Roman"/>
              </a:rPr>
              <a:t>with the </a:t>
            </a:r>
            <a:r>
              <a:rPr sz="1600" spc="-5" dirty="0">
                <a:latin typeface="Times New Roman"/>
                <a:cs typeface="Times New Roman"/>
              </a:rPr>
              <a:t>developing </a:t>
            </a:r>
            <a:r>
              <a:rPr sz="1600" dirty="0">
                <a:latin typeface="Times New Roman"/>
                <a:cs typeface="Times New Roman"/>
              </a:rPr>
              <a:t>seed.  </a:t>
            </a:r>
            <a:r>
              <a:rPr sz="1600" spc="-5" dirty="0">
                <a:latin typeface="Times New Roman"/>
                <a:cs typeface="Times New Roman"/>
              </a:rPr>
              <a:t>It </a:t>
            </a:r>
            <a:r>
              <a:rPr sz="1600" spc="-10" dirty="0">
                <a:latin typeface="Times New Roman"/>
                <a:cs typeface="Times New Roman"/>
              </a:rPr>
              <a:t>makes </a:t>
            </a:r>
            <a:r>
              <a:rPr sz="1600" spc="-5" dirty="0">
                <a:latin typeface="Times New Roman"/>
                <a:cs typeface="Times New Roman"/>
              </a:rPr>
              <a:t>a </a:t>
            </a:r>
            <a:r>
              <a:rPr sz="1600" spc="-10" dirty="0">
                <a:latin typeface="Times New Roman"/>
                <a:cs typeface="Times New Roman"/>
              </a:rPr>
              <a:t>large </a:t>
            </a:r>
            <a:r>
              <a:rPr sz="1600" spc="-5" dirty="0">
                <a:latin typeface="Times New Roman"/>
                <a:cs typeface="Times New Roman"/>
              </a:rPr>
              <a:t>wing </a:t>
            </a:r>
            <a:r>
              <a:rPr sz="1600" dirty="0">
                <a:latin typeface="Times New Roman"/>
                <a:cs typeface="Times New Roman"/>
              </a:rPr>
              <a:t>for dispersal of </a:t>
            </a:r>
            <a:r>
              <a:rPr sz="1600" spc="-5" dirty="0">
                <a:latin typeface="Times New Roman"/>
                <a:cs typeface="Times New Roman"/>
              </a:rPr>
              <a:t>seed. The axis </a:t>
            </a:r>
            <a:r>
              <a:rPr sz="1600" dirty="0">
                <a:latin typeface="Times New Roman"/>
                <a:cs typeface="Times New Roman"/>
              </a:rPr>
              <a:t>of </a:t>
            </a:r>
            <a:r>
              <a:rPr sz="1600" spc="-5" dirty="0">
                <a:latin typeface="Times New Roman"/>
                <a:cs typeface="Times New Roman"/>
              </a:rPr>
              <a:t>the female cone </a:t>
            </a:r>
            <a:r>
              <a:rPr sz="1600" dirty="0">
                <a:latin typeface="Times New Roman"/>
                <a:cs typeface="Times New Roman"/>
              </a:rPr>
              <a:t>rapidly  increases. </a:t>
            </a:r>
            <a:r>
              <a:rPr sz="1600" spc="-5" dirty="0">
                <a:latin typeface="Times New Roman"/>
                <a:cs typeface="Times New Roman"/>
              </a:rPr>
              <a:t>It </a:t>
            </a:r>
            <a:r>
              <a:rPr sz="1600" dirty="0">
                <a:latin typeface="Times New Roman"/>
                <a:cs typeface="Times New Roman"/>
              </a:rPr>
              <a:t>produces </a:t>
            </a:r>
            <a:r>
              <a:rPr sz="1600" spc="-5" dirty="0">
                <a:latin typeface="Times New Roman"/>
                <a:cs typeface="Times New Roman"/>
              </a:rPr>
              <a:t>gaps in ovuliferous </a:t>
            </a:r>
            <a:r>
              <a:rPr sz="1600" dirty="0">
                <a:latin typeface="Times New Roman"/>
                <a:cs typeface="Times New Roman"/>
              </a:rPr>
              <a:t>scales. The </a:t>
            </a:r>
            <a:r>
              <a:rPr sz="1600" spc="-5" dirty="0">
                <a:latin typeface="Times New Roman"/>
                <a:cs typeface="Times New Roman"/>
              </a:rPr>
              <a:t>cone becomes woody </a:t>
            </a:r>
            <a:r>
              <a:rPr sz="1600" dirty="0">
                <a:latin typeface="Times New Roman"/>
                <a:cs typeface="Times New Roman"/>
              </a:rPr>
              <a:t>for </a:t>
            </a:r>
            <a:r>
              <a:rPr sz="1600" spc="-5" dirty="0">
                <a:latin typeface="Times New Roman"/>
                <a:cs typeface="Times New Roman"/>
              </a:rPr>
              <a:t>the  dispersal </a:t>
            </a:r>
            <a:r>
              <a:rPr sz="1600" dirty="0">
                <a:latin typeface="Times New Roman"/>
                <a:cs typeface="Times New Roman"/>
              </a:rPr>
              <a:t>of</a:t>
            </a:r>
            <a:r>
              <a:rPr sz="1600" spc="20" dirty="0">
                <a:latin typeface="Times New Roman"/>
                <a:cs typeface="Times New Roman"/>
              </a:rPr>
              <a:t> </a:t>
            </a:r>
            <a:r>
              <a:rPr sz="1600" spc="-5" dirty="0">
                <a:latin typeface="Times New Roman"/>
                <a:cs typeface="Times New Roman"/>
              </a:rPr>
              <a:t>seeds</a:t>
            </a:r>
            <a:endParaRPr sz="1600">
              <a:latin typeface="Times New Roman"/>
              <a:cs typeface="Times New Roman"/>
            </a:endParaRPr>
          </a:p>
        </p:txBody>
      </p:sp>
      <p:sp>
        <p:nvSpPr>
          <p:cNvPr id="4" name="object 4"/>
          <p:cNvSpPr/>
          <p:nvPr/>
        </p:nvSpPr>
        <p:spPr>
          <a:xfrm>
            <a:off x="7696200" y="533400"/>
            <a:ext cx="1295400" cy="3124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2140" y="121526"/>
            <a:ext cx="7448550" cy="1913255"/>
          </a:xfrm>
          <a:prstGeom prst="rect">
            <a:avLst/>
          </a:prstGeom>
        </p:spPr>
        <p:txBody>
          <a:bodyPr vert="horz" wrap="square" lIns="0" tIns="157480" rIns="0" bIns="0" rtlCol="0">
            <a:spAutoFit/>
          </a:bodyPr>
          <a:lstStyle/>
          <a:p>
            <a:pPr marL="12700">
              <a:lnSpc>
                <a:spcPct val="100000"/>
              </a:lnSpc>
              <a:spcBef>
                <a:spcPts val="1240"/>
              </a:spcBef>
            </a:pPr>
            <a:r>
              <a:rPr dirty="0">
                <a:latin typeface="Times New Roman"/>
                <a:cs typeface="Times New Roman"/>
              </a:rPr>
              <a:t>Germination of</a:t>
            </a:r>
            <a:r>
              <a:rPr spc="-20" dirty="0">
                <a:latin typeface="Times New Roman"/>
                <a:cs typeface="Times New Roman"/>
              </a:rPr>
              <a:t> </a:t>
            </a:r>
            <a:r>
              <a:rPr spc="-5" dirty="0">
                <a:latin typeface="Times New Roman"/>
                <a:cs typeface="Times New Roman"/>
              </a:rPr>
              <a:t>Seed</a:t>
            </a:r>
          </a:p>
          <a:p>
            <a:pPr marL="12700" marR="5080">
              <a:lnSpc>
                <a:spcPct val="150000"/>
              </a:lnSpc>
              <a:spcBef>
                <a:spcPts val="45"/>
              </a:spcBef>
            </a:pPr>
            <a:r>
              <a:rPr sz="1600" b="0" spc="-5" dirty="0">
                <a:solidFill>
                  <a:srgbClr val="000000"/>
                </a:solidFill>
                <a:latin typeface="Times New Roman"/>
                <a:cs typeface="Times New Roman"/>
              </a:rPr>
              <a:t>The radicle grows </a:t>
            </a:r>
            <a:r>
              <a:rPr sz="1600" b="0" dirty="0">
                <a:solidFill>
                  <a:srgbClr val="000000"/>
                </a:solidFill>
                <a:latin typeface="Times New Roman"/>
                <a:cs typeface="Times New Roman"/>
              </a:rPr>
              <a:t>out </a:t>
            </a:r>
            <a:r>
              <a:rPr sz="1600" b="0" spc="-5" dirty="0">
                <a:solidFill>
                  <a:srgbClr val="000000"/>
                </a:solidFill>
                <a:latin typeface="Times New Roman"/>
                <a:cs typeface="Times New Roman"/>
              </a:rPr>
              <a:t>it splits the testa at the micropylar end. This radicle grows down into  the soil and </a:t>
            </a:r>
            <a:r>
              <a:rPr sz="1600" b="0" spc="-10" dirty="0">
                <a:solidFill>
                  <a:srgbClr val="000000"/>
                </a:solidFill>
                <a:latin typeface="Times New Roman"/>
                <a:cs typeface="Times New Roman"/>
              </a:rPr>
              <a:t>forms </a:t>
            </a:r>
            <a:r>
              <a:rPr sz="1600" b="0" spc="-5" dirty="0">
                <a:solidFill>
                  <a:srgbClr val="000000"/>
                </a:solidFill>
                <a:latin typeface="Times New Roman"/>
                <a:cs typeface="Times New Roman"/>
              </a:rPr>
              <a:t>the </a:t>
            </a:r>
            <a:r>
              <a:rPr sz="1600" spc="-10" dirty="0">
                <a:solidFill>
                  <a:srgbClr val="000000"/>
                </a:solidFill>
                <a:latin typeface="Times New Roman"/>
                <a:cs typeface="Times New Roman"/>
              </a:rPr>
              <a:t>primary root</a:t>
            </a:r>
            <a:r>
              <a:rPr sz="1600" b="0" spc="-10" dirty="0">
                <a:solidFill>
                  <a:srgbClr val="000000"/>
                </a:solidFill>
                <a:latin typeface="Times New Roman"/>
                <a:cs typeface="Times New Roman"/>
              </a:rPr>
              <a:t>. </a:t>
            </a:r>
            <a:r>
              <a:rPr sz="1600" b="0" spc="-5" dirty="0">
                <a:solidFill>
                  <a:srgbClr val="000000"/>
                </a:solidFill>
                <a:latin typeface="Times New Roman"/>
                <a:cs typeface="Times New Roman"/>
              </a:rPr>
              <a:t>The hypocotyl elongates to form a loop. Then it  </a:t>
            </a:r>
            <a:r>
              <a:rPr sz="1600" b="0" spc="-10" dirty="0">
                <a:solidFill>
                  <a:srgbClr val="000000"/>
                </a:solidFill>
                <a:latin typeface="Times New Roman"/>
                <a:cs typeface="Times New Roman"/>
              </a:rPr>
              <a:t>becomes </a:t>
            </a:r>
            <a:r>
              <a:rPr sz="1600" b="0" spc="-5" dirty="0">
                <a:solidFill>
                  <a:srgbClr val="000000"/>
                </a:solidFill>
                <a:latin typeface="Times New Roman"/>
                <a:cs typeface="Times New Roman"/>
              </a:rPr>
              <a:t>straight. It carries with it the </a:t>
            </a:r>
            <a:r>
              <a:rPr sz="1600" b="0" spc="-10" dirty="0">
                <a:solidFill>
                  <a:srgbClr val="000000"/>
                </a:solidFill>
                <a:latin typeface="Times New Roman"/>
                <a:cs typeface="Times New Roman"/>
              </a:rPr>
              <a:t>plumule </a:t>
            </a:r>
            <a:r>
              <a:rPr sz="1600" b="0" spc="-5" dirty="0">
                <a:solidFill>
                  <a:srgbClr val="000000"/>
                </a:solidFill>
                <a:latin typeface="Times New Roman"/>
                <a:cs typeface="Times New Roman"/>
              </a:rPr>
              <a:t>and the cotyledons. The testa is also carried  up with the</a:t>
            </a:r>
            <a:r>
              <a:rPr sz="1600" b="0" spc="5" dirty="0">
                <a:solidFill>
                  <a:srgbClr val="000000"/>
                </a:solidFill>
                <a:latin typeface="Times New Roman"/>
                <a:cs typeface="Times New Roman"/>
              </a:rPr>
              <a:t> </a:t>
            </a:r>
            <a:r>
              <a:rPr sz="1600" b="0" spc="-5" dirty="0">
                <a:solidFill>
                  <a:srgbClr val="000000"/>
                </a:solidFill>
                <a:latin typeface="Times New Roman"/>
                <a:cs typeface="Times New Roman"/>
              </a:rPr>
              <a:t>cotyledons.</a:t>
            </a:r>
            <a:endParaRPr sz="1600">
              <a:latin typeface="Times New Roman"/>
              <a:cs typeface="Times New Roman"/>
            </a:endParaRPr>
          </a:p>
        </p:txBody>
      </p:sp>
      <p:sp>
        <p:nvSpPr>
          <p:cNvPr id="3" name="object 3"/>
          <p:cNvSpPr/>
          <p:nvPr/>
        </p:nvSpPr>
        <p:spPr>
          <a:xfrm>
            <a:off x="1371600" y="2133600"/>
            <a:ext cx="5814059" cy="446836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1761" y="534162"/>
            <a:ext cx="8382000" cy="6323965"/>
          </a:xfrm>
          <a:custGeom>
            <a:avLst/>
            <a:gdLst/>
            <a:ahLst/>
            <a:cxnLst/>
            <a:rect l="l" t="t" r="r" b="b"/>
            <a:pathLst>
              <a:path w="8382000" h="6323965">
                <a:moveTo>
                  <a:pt x="8382000" y="6323836"/>
                </a:moveTo>
                <a:lnTo>
                  <a:pt x="8382000" y="0"/>
                </a:lnTo>
                <a:lnTo>
                  <a:pt x="0" y="0"/>
                </a:lnTo>
                <a:lnTo>
                  <a:pt x="0" y="6323836"/>
                </a:lnTo>
              </a:path>
            </a:pathLst>
          </a:custGeom>
          <a:ln w="25908">
            <a:solidFill>
              <a:srgbClr val="00AF50"/>
            </a:solidFill>
          </a:ln>
        </p:spPr>
        <p:txBody>
          <a:bodyPr wrap="square" lIns="0" tIns="0" rIns="0" bIns="0" rtlCol="0"/>
          <a:lstStyle/>
          <a:p>
            <a:endParaRPr/>
          </a:p>
        </p:txBody>
      </p:sp>
      <p:sp>
        <p:nvSpPr>
          <p:cNvPr id="3" name="object 3"/>
          <p:cNvSpPr txBox="1">
            <a:spLocks noGrp="1"/>
          </p:cNvSpPr>
          <p:nvPr>
            <p:ph type="title"/>
          </p:nvPr>
        </p:nvSpPr>
        <p:spPr>
          <a:xfrm>
            <a:off x="459740" y="549909"/>
            <a:ext cx="1414780" cy="330835"/>
          </a:xfrm>
          <a:prstGeom prst="rect">
            <a:avLst/>
          </a:prstGeom>
        </p:spPr>
        <p:txBody>
          <a:bodyPr vert="horz" wrap="square" lIns="0" tIns="13335" rIns="0" bIns="0" rtlCol="0">
            <a:spAutoFit/>
          </a:bodyPr>
          <a:lstStyle/>
          <a:p>
            <a:pPr marL="12700">
              <a:lnSpc>
                <a:spcPct val="100000"/>
              </a:lnSpc>
              <a:spcBef>
                <a:spcPts val="105"/>
              </a:spcBef>
            </a:pPr>
            <a:r>
              <a:rPr sz="2000" spc="-5" dirty="0"/>
              <a:t>Introduction:</a:t>
            </a:r>
            <a:endParaRPr sz="2000"/>
          </a:p>
        </p:txBody>
      </p:sp>
      <p:sp>
        <p:nvSpPr>
          <p:cNvPr id="4" name="object 4"/>
          <p:cNvSpPr txBox="1"/>
          <p:nvPr/>
        </p:nvSpPr>
        <p:spPr>
          <a:xfrm>
            <a:off x="459740" y="820572"/>
            <a:ext cx="8064500" cy="1854835"/>
          </a:xfrm>
          <a:prstGeom prst="rect">
            <a:avLst/>
          </a:prstGeom>
        </p:spPr>
        <p:txBody>
          <a:bodyPr vert="horz" wrap="square" lIns="0" tIns="134620" rIns="0" bIns="0" rtlCol="0">
            <a:spAutoFit/>
          </a:bodyPr>
          <a:lstStyle/>
          <a:p>
            <a:pPr marL="173990" indent="-161925">
              <a:lnSpc>
                <a:spcPct val="100000"/>
              </a:lnSpc>
              <a:spcBef>
                <a:spcPts val="1060"/>
              </a:spcBef>
              <a:buSzPct val="93750"/>
              <a:buFont typeface="Wingdings"/>
              <a:buChar char=""/>
              <a:tabLst>
                <a:tab pos="174625" algn="l"/>
              </a:tabLst>
            </a:pPr>
            <a:r>
              <a:rPr sz="1600" spc="-10" dirty="0">
                <a:latin typeface="Times New Roman"/>
                <a:cs typeface="Times New Roman"/>
              </a:rPr>
              <a:t>Gymnosperms </a:t>
            </a:r>
            <a:r>
              <a:rPr sz="1600" spc="-5" dirty="0">
                <a:latin typeface="Times New Roman"/>
                <a:cs typeface="Times New Roman"/>
              </a:rPr>
              <a:t>like all vascular plants have a sporophyte-dominant life</a:t>
            </a:r>
            <a:r>
              <a:rPr sz="1600" spc="265" dirty="0">
                <a:latin typeface="Times New Roman"/>
                <a:cs typeface="Times New Roman"/>
              </a:rPr>
              <a:t> </a:t>
            </a:r>
            <a:r>
              <a:rPr sz="1600" spc="-5" dirty="0">
                <a:latin typeface="Times New Roman"/>
                <a:cs typeface="Times New Roman"/>
              </a:rPr>
              <a:t>cycle.</a:t>
            </a:r>
            <a:endParaRPr sz="1600">
              <a:latin typeface="Times New Roman"/>
              <a:cs typeface="Times New Roman"/>
            </a:endParaRPr>
          </a:p>
          <a:p>
            <a:pPr marL="173990" indent="-161925">
              <a:lnSpc>
                <a:spcPct val="100000"/>
              </a:lnSpc>
              <a:spcBef>
                <a:spcPts val="960"/>
              </a:spcBef>
              <a:buSzPct val="93750"/>
              <a:buFont typeface="Wingdings"/>
              <a:buChar char=""/>
              <a:tabLst>
                <a:tab pos="174625" algn="l"/>
              </a:tabLst>
            </a:pPr>
            <a:r>
              <a:rPr sz="1600" spc="-5" dirty="0">
                <a:latin typeface="Times New Roman"/>
                <a:cs typeface="Times New Roman"/>
              </a:rPr>
              <a:t>The </a:t>
            </a:r>
            <a:r>
              <a:rPr sz="1600" spc="-10" dirty="0">
                <a:latin typeface="Times New Roman"/>
                <a:cs typeface="Times New Roman"/>
              </a:rPr>
              <a:t>gametophyte </a:t>
            </a:r>
            <a:r>
              <a:rPr sz="1600" spc="-5" dirty="0">
                <a:latin typeface="Times New Roman"/>
                <a:cs typeface="Times New Roman"/>
              </a:rPr>
              <a:t>(Gamete-bearing phase) is relatively short</a:t>
            </a:r>
            <a:r>
              <a:rPr sz="1600" spc="215" dirty="0">
                <a:latin typeface="Times New Roman"/>
                <a:cs typeface="Times New Roman"/>
              </a:rPr>
              <a:t> </a:t>
            </a:r>
            <a:r>
              <a:rPr sz="1600" spc="-5" dirty="0">
                <a:latin typeface="Times New Roman"/>
                <a:cs typeface="Times New Roman"/>
              </a:rPr>
              <a:t>lived.</a:t>
            </a:r>
            <a:endParaRPr sz="1600">
              <a:latin typeface="Times New Roman"/>
              <a:cs typeface="Times New Roman"/>
            </a:endParaRPr>
          </a:p>
          <a:p>
            <a:pPr marL="243840" indent="-231775">
              <a:lnSpc>
                <a:spcPct val="100000"/>
              </a:lnSpc>
              <a:spcBef>
                <a:spcPts val="960"/>
              </a:spcBef>
              <a:buSzPct val="93750"/>
              <a:buFont typeface="Wingdings"/>
              <a:buChar char=""/>
              <a:tabLst>
                <a:tab pos="244475" algn="l"/>
              </a:tabLst>
            </a:pPr>
            <a:r>
              <a:rPr sz="1600" spc="-45" dirty="0">
                <a:latin typeface="Times New Roman"/>
                <a:cs typeface="Times New Roman"/>
              </a:rPr>
              <a:t>Two </a:t>
            </a:r>
            <a:r>
              <a:rPr sz="1600" spc="-5" dirty="0">
                <a:latin typeface="Times New Roman"/>
                <a:cs typeface="Times New Roman"/>
              </a:rPr>
              <a:t>spore types, microspores and megaspores are typically produced in pollen cones or</a:t>
            </a:r>
            <a:r>
              <a:rPr sz="1600" spc="345" dirty="0">
                <a:latin typeface="Times New Roman"/>
                <a:cs typeface="Times New Roman"/>
              </a:rPr>
              <a:t> </a:t>
            </a:r>
            <a:r>
              <a:rPr sz="1600" spc="-5" dirty="0">
                <a:latin typeface="Times New Roman"/>
                <a:cs typeface="Times New Roman"/>
              </a:rPr>
              <a:t>ovulate</a:t>
            </a:r>
            <a:endParaRPr sz="1600">
              <a:latin typeface="Times New Roman"/>
              <a:cs typeface="Times New Roman"/>
            </a:endParaRPr>
          </a:p>
          <a:p>
            <a:pPr marL="243840">
              <a:lnSpc>
                <a:spcPct val="100000"/>
              </a:lnSpc>
              <a:spcBef>
                <a:spcPts val="960"/>
              </a:spcBef>
            </a:pPr>
            <a:r>
              <a:rPr sz="1600" dirty="0">
                <a:latin typeface="Times New Roman"/>
                <a:cs typeface="Times New Roman"/>
              </a:rPr>
              <a:t>cones,</a:t>
            </a:r>
            <a:r>
              <a:rPr sz="1600" spc="-5" dirty="0">
                <a:latin typeface="Times New Roman"/>
                <a:cs typeface="Times New Roman"/>
              </a:rPr>
              <a:t> </a:t>
            </a:r>
            <a:r>
              <a:rPr sz="1600" spc="-15" dirty="0">
                <a:latin typeface="Times New Roman"/>
                <a:cs typeface="Times New Roman"/>
              </a:rPr>
              <a:t>respectively.</a:t>
            </a:r>
            <a:endParaRPr sz="1600">
              <a:latin typeface="Times New Roman"/>
              <a:cs typeface="Times New Roman"/>
            </a:endParaRPr>
          </a:p>
          <a:p>
            <a:pPr marL="243840" indent="-231775">
              <a:lnSpc>
                <a:spcPct val="100000"/>
              </a:lnSpc>
              <a:spcBef>
                <a:spcPts val="960"/>
              </a:spcBef>
              <a:buSzPct val="93750"/>
              <a:buFont typeface="Wingdings"/>
              <a:buChar char=""/>
              <a:tabLst>
                <a:tab pos="244475" algn="l"/>
              </a:tabLst>
            </a:pPr>
            <a:r>
              <a:rPr sz="1600" spc="-5" dirty="0">
                <a:latin typeface="Times New Roman"/>
                <a:cs typeface="Times New Roman"/>
              </a:rPr>
              <a:t>Genus </a:t>
            </a:r>
            <a:r>
              <a:rPr sz="1600" i="1" spc="-5" dirty="0">
                <a:latin typeface="Times New Roman"/>
                <a:cs typeface="Times New Roman"/>
              </a:rPr>
              <a:t>pinus </a:t>
            </a:r>
            <a:r>
              <a:rPr sz="1600" spc="-10" dirty="0">
                <a:latin typeface="Times New Roman"/>
                <a:cs typeface="Times New Roman"/>
              </a:rPr>
              <a:t>comes </a:t>
            </a:r>
            <a:r>
              <a:rPr sz="1600" spc="-5" dirty="0">
                <a:latin typeface="Times New Roman"/>
                <a:cs typeface="Times New Roman"/>
              </a:rPr>
              <a:t>under the </a:t>
            </a:r>
            <a:r>
              <a:rPr sz="1600" spc="-10" dirty="0">
                <a:latin typeface="Times New Roman"/>
                <a:cs typeface="Times New Roman"/>
              </a:rPr>
              <a:t>family</a:t>
            </a:r>
            <a:r>
              <a:rPr sz="1600" spc="130" dirty="0">
                <a:latin typeface="Times New Roman"/>
                <a:cs typeface="Times New Roman"/>
              </a:rPr>
              <a:t> </a:t>
            </a:r>
            <a:r>
              <a:rPr sz="1600" spc="-5" dirty="0">
                <a:latin typeface="Times New Roman"/>
                <a:cs typeface="Times New Roman"/>
              </a:rPr>
              <a:t>pinaceae.</a:t>
            </a:r>
            <a:endParaRPr sz="1600">
              <a:latin typeface="Times New Roman"/>
              <a:cs typeface="Times New Roman"/>
            </a:endParaRPr>
          </a:p>
        </p:txBody>
      </p:sp>
      <p:sp>
        <p:nvSpPr>
          <p:cNvPr id="5" name="object 5"/>
          <p:cNvSpPr txBox="1"/>
          <p:nvPr/>
        </p:nvSpPr>
        <p:spPr>
          <a:xfrm>
            <a:off x="3095370" y="3283666"/>
            <a:ext cx="2839085" cy="2495550"/>
          </a:xfrm>
          <a:prstGeom prst="rect">
            <a:avLst/>
          </a:prstGeom>
        </p:spPr>
        <p:txBody>
          <a:bodyPr vert="horz" wrap="square" lIns="0" tIns="13335" rIns="0" bIns="0" rtlCol="0">
            <a:spAutoFit/>
          </a:bodyPr>
          <a:lstStyle/>
          <a:p>
            <a:pPr marL="12700" marR="5080">
              <a:lnSpc>
                <a:spcPct val="150000"/>
              </a:lnSpc>
              <a:spcBef>
                <a:spcPts val="105"/>
              </a:spcBef>
            </a:pPr>
            <a:r>
              <a:rPr sz="1800" b="1" dirty="0">
                <a:latin typeface="Times New Roman"/>
                <a:cs typeface="Times New Roman"/>
              </a:rPr>
              <a:t>Systematic </a:t>
            </a:r>
            <a:r>
              <a:rPr sz="1800" b="1" spc="-5" dirty="0">
                <a:latin typeface="Times New Roman"/>
                <a:cs typeface="Times New Roman"/>
              </a:rPr>
              <a:t>position </a:t>
            </a:r>
            <a:r>
              <a:rPr sz="1800" b="1" dirty="0">
                <a:latin typeface="Times New Roman"/>
                <a:cs typeface="Times New Roman"/>
              </a:rPr>
              <a:t>of</a:t>
            </a:r>
            <a:r>
              <a:rPr sz="1800" b="1" spc="-65" dirty="0">
                <a:latin typeface="Times New Roman"/>
                <a:cs typeface="Times New Roman"/>
              </a:rPr>
              <a:t> </a:t>
            </a:r>
            <a:r>
              <a:rPr sz="1800" b="1" i="1" spc="-5" dirty="0">
                <a:latin typeface="Times New Roman"/>
                <a:cs typeface="Times New Roman"/>
              </a:rPr>
              <a:t>Pinus</a:t>
            </a:r>
            <a:r>
              <a:rPr sz="1800" b="1" spc="-5" dirty="0">
                <a:latin typeface="Times New Roman"/>
                <a:cs typeface="Times New Roman"/>
              </a:rPr>
              <a:t>:  </a:t>
            </a:r>
            <a:r>
              <a:rPr sz="1800" spc="-5" dirty="0">
                <a:latin typeface="Times New Roman"/>
                <a:cs typeface="Times New Roman"/>
              </a:rPr>
              <a:t>Division- Gymnospermae  </a:t>
            </a:r>
            <a:r>
              <a:rPr sz="1800" dirty="0">
                <a:latin typeface="Times New Roman"/>
                <a:cs typeface="Times New Roman"/>
              </a:rPr>
              <a:t>Class-Coniferopsida</a:t>
            </a:r>
            <a:endParaRPr sz="1800">
              <a:latin typeface="Times New Roman"/>
              <a:cs typeface="Times New Roman"/>
            </a:endParaRPr>
          </a:p>
          <a:p>
            <a:pPr marL="68580">
              <a:lnSpc>
                <a:spcPct val="100000"/>
              </a:lnSpc>
              <a:spcBef>
                <a:spcPts val="1080"/>
              </a:spcBef>
            </a:pPr>
            <a:r>
              <a:rPr sz="1800" spc="-5" dirty="0">
                <a:latin typeface="Times New Roman"/>
                <a:cs typeface="Times New Roman"/>
              </a:rPr>
              <a:t>Order-Coniferales</a:t>
            </a:r>
            <a:endParaRPr sz="1800">
              <a:latin typeface="Times New Roman"/>
              <a:cs typeface="Times New Roman"/>
            </a:endParaRPr>
          </a:p>
          <a:p>
            <a:pPr marL="127000">
              <a:lnSpc>
                <a:spcPct val="100000"/>
              </a:lnSpc>
              <a:spcBef>
                <a:spcPts val="1080"/>
              </a:spcBef>
            </a:pPr>
            <a:r>
              <a:rPr sz="1800" dirty="0">
                <a:latin typeface="Times New Roman"/>
                <a:cs typeface="Times New Roman"/>
              </a:rPr>
              <a:t>Family-Pinaceae</a:t>
            </a:r>
            <a:endParaRPr sz="1800">
              <a:latin typeface="Times New Roman"/>
              <a:cs typeface="Times New Roman"/>
            </a:endParaRPr>
          </a:p>
          <a:p>
            <a:pPr marL="182880">
              <a:lnSpc>
                <a:spcPct val="100000"/>
              </a:lnSpc>
              <a:spcBef>
                <a:spcPts val="1080"/>
              </a:spcBef>
            </a:pPr>
            <a:r>
              <a:rPr sz="1800" spc="-5" dirty="0">
                <a:latin typeface="Times New Roman"/>
                <a:cs typeface="Times New Roman"/>
              </a:rPr>
              <a:t>Genus-</a:t>
            </a:r>
            <a:r>
              <a:rPr sz="1800" i="1" spc="-5" dirty="0">
                <a:latin typeface="Times New Roman"/>
                <a:cs typeface="Times New Roman"/>
              </a:rPr>
              <a:t>Pinus.</a:t>
            </a:r>
            <a:endParaRPr sz="1800">
              <a:latin typeface="Times New Roman"/>
              <a:cs typeface="Times New Roman"/>
            </a:endParaRPr>
          </a:p>
        </p:txBody>
      </p:sp>
      <p:sp>
        <p:nvSpPr>
          <p:cNvPr id="6" name="object 6"/>
          <p:cNvSpPr/>
          <p:nvPr/>
        </p:nvSpPr>
        <p:spPr>
          <a:xfrm>
            <a:off x="6400800" y="3124200"/>
            <a:ext cx="2340864" cy="3124200"/>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435863" y="3200400"/>
            <a:ext cx="2078736" cy="312420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5561" y="457962"/>
            <a:ext cx="8153400" cy="5171440"/>
          </a:xfrm>
          <a:custGeom>
            <a:avLst/>
            <a:gdLst/>
            <a:ahLst/>
            <a:cxnLst/>
            <a:rect l="l" t="t" r="r" b="b"/>
            <a:pathLst>
              <a:path w="8153400" h="5171440">
                <a:moveTo>
                  <a:pt x="0" y="5170932"/>
                </a:moveTo>
                <a:lnTo>
                  <a:pt x="8153400" y="5170932"/>
                </a:lnTo>
                <a:lnTo>
                  <a:pt x="8153400" y="0"/>
                </a:lnTo>
                <a:lnTo>
                  <a:pt x="0" y="0"/>
                </a:lnTo>
                <a:lnTo>
                  <a:pt x="0" y="5170932"/>
                </a:lnTo>
                <a:close/>
              </a:path>
            </a:pathLst>
          </a:custGeom>
          <a:ln w="25908">
            <a:solidFill>
              <a:srgbClr val="00AF50"/>
            </a:solidFill>
          </a:ln>
        </p:spPr>
        <p:txBody>
          <a:bodyPr wrap="square" lIns="0" tIns="0" rIns="0" bIns="0" rtlCol="0"/>
          <a:lstStyle/>
          <a:p>
            <a:endParaRPr/>
          </a:p>
        </p:txBody>
      </p:sp>
      <p:sp>
        <p:nvSpPr>
          <p:cNvPr id="3" name="object 3"/>
          <p:cNvSpPr txBox="1">
            <a:spLocks noGrp="1"/>
          </p:cNvSpPr>
          <p:nvPr>
            <p:ph type="title"/>
          </p:nvPr>
        </p:nvSpPr>
        <p:spPr>
          <a:xfrm>
            <a:off x="383540" y="482295"/>
            <a:ext cx="3487420" cy="300355"/>
          </a:xfrm>
          <a:prstGeom prst="rect">
            <a:avLst/>
          </a:prstGeom>
        </p:spPr>
        <p:txBody>
          <a:bodyPr vert="horz" wrap="square" lIns="0" tIns="12700" rIns="0" bIns="0" rtlCol="0">
            <a:spAutoFit/>
          </a:bodyPr>
          <a:lstStyle/>
          <a:p>
            <a:pPr marL="12700">
              <a:lnSpc>
                <a:spcPct val="100000"/>
              </a:lnSpc>
              <a:spcBef>
                <a:spcPts val="100"/>
              </a:spcBef>
            </a:pPr>
            <a:r>
              <a:rPr spc="-5" dirty="0">
                <a:solidFill>
                  <a:srgbClr val="000000"/>
                </a:solidFill>
                <a:latin typeface="Times New Roman"/>
                <a:cs typeface="Times New Roman"/>
              </a:rPr>
              <a:t>Geographical distribution </a:t>
            </a:r>
            <a:r>
              <a:rPr dirty="0">
                <a:solidFill>
                  <a:srgbClr val="000000"/>
                </a:solidFill>
                <a:latin typeface="Times New Roman"/>
                <a:cs typeface="Times New Roman"/>
              </a:rPr>
              <a:t>of</a:t>
            </a:r>
            <a:r>
              <a:rPr spc="15" dirty="0">
                <a:solidFill>
                  <a:srgbClr val="000000"/>
                </a:solidFill>
                <a:latin typeface="Times New Roman"/>
                <a:cs typeface="Times New Roman"/>
              </a:rPr>
              <a:t> </a:t>
            </a:r>
            <a:r>
              <a:rPr i="1" spc="-5" dirty="0">
                <a:solidFill>
                  <a:srgbClr val="000000"/>
                </a:solidFill>
                <a:latin typeface="Times New Roman"/>
                <a:cs typeface="Times New Roman"/>
              </a:rPr>
              <a:t>Pinus</a:t>
            </a:r>
            <a:r>
              <a:rPr spc="-5" dirty="0">
                <a:solidFill>
                  <a:srgbClr val="000000"/>
                </a:solidFill>
                <a:latin typeface="Times New Roman"/>
                <a:cs typeface="Times New Roman"/>
              </a:rPr>
              <a:t>:</a:t>
            </a:r>
          </a:p>
        </p:txBody>
      </p:sp>
      <p:sp>
        <p:nvSpPr>
          <p:cNvPr id="4" name="object 4"/>
          <p:cNvSpPr txBox="1"/>
          <p:nvPr/>
        </p:nvSpPr>
        <p:spPr>
          <a:xfrm>
            <a:off x="383540" y="713892"/>
            <a:ext cx="7995920" cy="4415155"/>
          </a:xfrm>
          <a:prstGeom prst="rect">
            <a:avLst/>
          </a:prstGeom>
        </p:spPr>
        <p:txBody>
          <a:bodyPr vert="horz" wrap="square" lIns="0" tIns="12700" rIns="0" bIns="0" rtlCol="0">
            <a:spAutoFit/>
          </a:bodyPr>
          <a:lstStyle/>
          <a:p>
            <a:pPr marL="12700" marR="5080" algn="just">
              <a:lnSpc>
                <a:spcPct val="150000"/>
              </a:lnSpc>
              <a:spcBef>
                <a:spcPts val="100"/>
              </a:spcBef>
            </a:pPr>
            <a:r>
              <a:rPr sz="1600" spc="-5" dirty="0">
                <a:latin typeface="Times New Roman"/>
                <a:cs typeface="Times New Roman"/>
              </a:rPr>
              <a:t>The genus Pinus is widely </a:t>
            </a:r>
            <a:r>
              <a:rPr sz="1600" dirty="0">
                <a:latin typeface="Times New Roman"/>
                <a:cs typeface="Times New Roman"/>
              </a:rPr>
              <a:t>distributed </a:t>
            </a:r>
            <a:r>
              <a:rPr sz="1600" spc="-5" dirty="0">
                <a:latin typeface="Times New Roman"/>
                <a:cs typeface="Times New Roman"/>
              </a:rPr>
              <a:t>in the Northern hemisphere. There </a:t>
            </a:r>
            <a:r>
              <a:rPr sz="1600" dirty="0">
                <a:latin typeface="Times New Roman"/>
                <a:cs typeface="Times New Roman"/>
              </a:rPr>
              <a:t>are </a:t>
            </a:r>
            <a:r>
              <a:rPr sz="1600" spc="-5" dirty="0">
                <a:latin typeface="Times New Roman"/>
                <a:cs typeface="Times New Roman"/>
              </a:rPr>
              <a:t>about </a:t>
            </a:r>
            <a:r>
              <a:rPr sz="1600" dirty="0">
                <a:latin typeface="Times New Roman"/>
                <a:cs typeface="Times New Roman"/>
              </a:rPr>
              <a:t>75 </a:t>
            </a:r>
            <a:r>
              <a:rPr sz="1600" spc="-5" dirty="0">
                <a:latin typeface="Times New Roman"/>
                <a:cs typeface="Times New Roman"/>
              </a:rPr>
              <a:t>species </a:t>
            </a:r>
            <a:r>
              <a:rPr sz="1600" dirty="0">
                <a:latin typeface="Times New Roman"/>
                <a:cs typeface="Times New Roman"/>
              </a:rPr>
              <a:t>of  </a:t>
            </a:r>
            <a:r>
              <a:rPr sz="1600" spc="-5" dirty="0">
                <a:latin typeface="Times New Roman"/>
                <a:cs typeface="Times New Roman"/>
              </a:rPr>
              <a:t>this genus. About six </a:t>
            </a:r>
            <a:r>
              <a:rPr sz="1600" dirty="0">
                <a:latin typeface="Times New Roman"/>
                <a:cs typeface="Times New Roman"/>
              </a:rPr>
              <a:t>species </a:t>
            </a:r>
            <a:r>
              <a:rPr sz="1600" spc="-5" dirty="0">
                <a:latin typeface="Times New Roman"/>
                <a:cs typeface="Times New Roman"/>
              </a:rPr>
              <a:t>have </a:t>
            </a:r>
            <a:r>
              <a:rPr sz="1600" dirty="0">
                <a:latin typeface="Times New Roman"/>
                <a:cs typeface="Times New Roman"/>
              </a:rPr>
              <a:t>been </a:t>
            </a:r>
            <a:r>
              <a:rPr sz="1600" spc="-5" dirty="0">
                <a:latin typeface="Times New Roman"/>
                <a:cs typeface="Times New Roman"/>
              </a:rPr>
              <a:t>recorded </a:t>
            </a:r>
            <a:r>
              <a:rPr sz="1600" spc="5" dirty="0">
                <a:latin typeface="Times New Roman"/>
                <a:cs typeface="Times New Roman"/>
              </a:rPr>
              <a:t>from </a:t>
            </a:r>
            <a:r>
              <a:rPr sz="1600" spc="-5" dirty="0">
                <a:latin typeface="Times New Roman"/>
                <a:cs typeface="Times New Roman"/>
              </a:rPr>
              <a:t>different parts </a:t>
            </a:r>
            <a:r>
              <a:rPr sz="1600" dirty="0">
                <a:latin typeface="Times New Roman"/>
                <a:cs typeface="Times New Roman"/>
              </a:rPr>
              <a:t>of our </a:t>
            </a:r>
            <a:r>
              <a:rPr sz="1600" spc="-15" dirty="0">
                <a:latin typeface="Times New Roman"/>
                <a:cs typeface="Times New Roman"/>
              </a:rPr>
              <a:t>country. </a:t>
            </a:r>
            <a:r>
              <a:rPr sz="1600" spc="-5" dirty="0">
                <a:latin typeface="Times New Roman"/>
                <a:cs typeface="Times New Roman"/>
              </a:rPr>
              <a:t>The blue  pine, </a:t>
            </a:r>
            <a:r>
              <a:rPr sz="1600" i="1" spc="-5" dirty="0">
                <a:latin typeface="Times New Roman"/>
                <a:cs typeface="Times New Roman"/>
              </a:rPr>
              <a:t>Pinus </a:t>
            </a:r>
            <a:r>
              <a:rPr sz="1600" i="1" dirty="0">
                <a:latin typeface="Times New Roman"/>
                <a:cs typeface="Times New Roman"/>
              </a:rPr>
              <a:t>wallichiana </a:t>
            </a:r>
            <a:r>
              <a:rPr sz="1600" spc="-5" dirty="0">
                <a:latin typeface="Times New Roman"/>
                <a:cs typeface="Times New Roman"/>
              </a:rPr>
              <a:t>(Syn. </a:t>
            </a:r>
            <a:r>
              <a:rPr sz="1600" i="1" spc="-105" dirty="0">
                <a:latin typeface="Times New Roman"/>
                <a:cs typeface="Times New Roman"/>
              </a:rPr>
              <a:t>P. </a:t>
            </a:r>
            <a:r>
              <a:rPr sz="1600" i="1" dirty="0">
                <a:latin typeface="Times New Roman"/>
                <a:cs typeface="Times New Roman"/>
              </a:rPr>
              <a:t>excelsa</a:t>
            </a:r>
            <a:r>
              <a:rPr sz="1600" dirty="0">
                <a:latin typeface="Times New Roman"/>
                <a:cs typeface="Times New Roman"/>
              </a:rPr>
              <a:t>) </a:t>
            </a:r>
            <a:r>
              <a:rPr sz="1600" spc="-5" dirty="0">
                <a:latin typeface="Times New Roman"/>
                <a:cs typeface="Times New Roman"/>
              </a:rPr>
              <a:t>is largely found in </a:t>
            </a:r>
            <a:r>
              <a:rPr sz="1600" spc="-20" dirty="0">
                <a:latin typeface="Times New Roman"/>
                <a:cs typeface="Times New Roman"/>
              </a:rPr>
              <a:t>North-West </a:t>
            </a:r>
            <a:r>
              <a:rPr sz="1600" spc="-5" dirty="0">
                <a:latin typeface="Times New Roman"/>
                <a:cs typeface="Times New Roman"/>
              </a:rPr>
              <a:t>Himalayan </a:t>
            </a:r>
            <a:r>
              <a:rPr sz="1600" dirty="0">
                <a:latin typeface="Times New Roman"/>
                <a:cs typeface="Times New Roman"/>
              </a:rPr>
              <a:t>region </a:t>
            </a:r>
            <a:r>
              <a:rPr sz="1600" spc="-10" dirty="0">
                <a:latin typeface="Times New Roman"/>
                <a:cs typeface="Times New Roman"/>
              </a:rPr>
              <a:t>at  </a:t>
            </a:r>
            <a:r>
              <a:rPr sz="1600" spc="-5" dirty="0">
                <a:latin typeface="Times New Roman"/>
                <a:cs typeface="Times New Roman"/>
              </a:rPr>
              <a:t>1,800 </a:t>
            </a:r>
            <a:r>
              <a:rPr sz="1600" spc="-10" dirty="0">
                <a:latin typeface="Times New Roman"/>
                <a:cs typeface="Times New Roman"/>
              </a:rPr>
              <a:t>metres </a:t>
            </a:r>
            <a:r>
              <a:rPr sz="1600" spc="-5" dirty="0">
                <a:latin typeface="Times New Roman"/>
                <a:cs typeface="Times New Roman"/>
              </a:rPr>
              <a:t>to 7,000 </a:t>
            </a:r>
            <a:r>
              <a:rPr sz="1600" spc="-10" dirty="0">
                <a:latin typeface="Times New Roman"/>
                <a:cs typeface="Times New Roman"/>
              </a:rPr>
              <a:t>metres</a:t>
            </a:r>
            <a:r>
              <a:rPr sz="1600" spc="114" dirty="0">
                <a:latin typeface="Times New Roman"/>
                <a:cs typeface="Times New Roman"/>
              </a:rPr>
              <a:t> </a:t>
            </a:r>
            <a:r>
              <a:rPr sz="1600" dirty="0">
                <a:latin typeface="Times New Roman"/>
                <a:cs typeface="Times New Roman"/>
              </a:rPr>
              <a:t>elevation.</a:t>
            </a:r>
            <a:endParaRPr sz="1600">
              <a:latin typeface="Times New Roman"/>
              <a:cs typeface="Times New Roman"/>
            </a:endParaRPr>
          </a:p>
          <a:p>
            <a:pPr>
              <a:lnSpc>
                <a:spcPct val="100000"/>
              </a:lnSpc>
            </a:pPr>
            <a:endParaRPr sz="1700">
              <a:latin typeface="Times New Roman"/>
              <a:cs typeface="Times New Roman"/>
            </a:endParaRPr>
          </a:p>
          <a:p>
            <a:pPr>
              <a:lnSpc>
                <a:spcPct val="100000"/>
              </a:lnSpc>
              <a:spcBef>
                <a:spcPts val="45"/>
              </a:spcBef>
            </a:pPr>
            <a:endParaRPr sz="1600">
              <a:latin typeface="Times New Roman"/>
              <a:cs typeface="Times New Roman"/>
            </a:endParaRPr>
          </a:p>
          <a:p>
            <a:pPr marL="12700" algn="just">
              <a:lnSpc>
                <a:spcPct val="100000"/>
              </a:lnSpc>
              <a:spcBef>
                <a:spcPts val="5"/>
              </a:spcBef>
            </a:pPr>
            <a:r>
              <a:rPr sz="1600" b="1" spc="-5" dirty="0">
                <a:latin typeface="Times New Roman"/>
                <a:cs typeface="Times New Roman"/>
              </a:rPr>
              <a:t>In India the </a:t>
            </a:r>
            <a:r>
              <a:rPr sz="1600" b="1" i="1" spc="-5" dirty="0">
                <a:latin typeface="Times New Roman"/>
                <a:cs typeface="Times New Roman"/>
              </a:rPr>
              <a:t>Pinus </a:t>
            </a:r>
            <a:r>
              <a:rPr sz="1600" b="1" spc="-5" dirty="0">
                <a:latin typeface="Times New Roman"/>
                <a:cs typeface="Times New Roman"/>
              </a:rPr>
              <a:t>is </a:t>
            </a:r>
            <a:r>
              <a:rPr sz="1600" b="1" spc="-10" dirty="0">
                <a:latin typeface="Times New Roman"/>
                <a:cs typeface="Times New Roman"/>
              </a:rPr>
              <a:t>represented </a:t>
            </a:r>
            <a:r>
              <a:rPr sz="1600" b="1" spc="-5" dirty="0">
                <a:latin typeface="Times New Roman"/>
                <a:cs typeface="Times New Roman"/>
              </a:rPr>
              <a:t>by </a:t>
            </a:r>
            <a:r>
              <a:rPr sz="1600" b="1" spc="-10" dirty="0">
                <a:latin typeface="Times New Roman"/>
                <a:cs typeface="Times New Roman"/>
              </a:rPr>
              <a:t>the </a:t>
            </a:r>
            <a:r>
              <a:rPr sz="1600" b="1" dirty="0">
                <a:latin typeface="Times New Roman"/>
                <a:cs typeface="Times New Roman"/>
              </a:rPr>
              <a:t>following</a:t>
            </a:r>
            <a:r>
              <a:rPr sz="1600" b="1" spc="114" dirty="0">
                <a:latin typeface="Times New Roman"/>
                <a:cs typeface="Times New Roman"/>
              </a:rPr>
              <a:t> </a:t>
            </a:r>
            <a:r>
              <a:rPr sz="1600" b="1" spc="-5" dirty="0">
                <a:latin typeface="Times New Roman"/>
                <a:cs typeface="Times New Roman"/>
              </a:rPr>
              <a:t>species.</a:t>
            </a:r>
            <a:endParaRPr sz="1600">
              <a:latin typeface="Times New Roman"/>
              <a:cs typeface="Times New Roman"/>
            </a:endParaRPr>
          </a:p>
          <a:p>
            <a:pPr marL="233679" indent="-220979">
              <a:lnSpc>
                <a:spcPct val="100000"/>
              </a:lnSpc>
              <a:spcBef>
                <a:spcPts val="960"/>
              </a:spcBef>
              <a:buFont typeface="Times New Roman"/>
              <a:buAutoNum type="arabicParenR"/>
              <a:tabLst>
                <a:tab pos="233679" algn="l"/>
              </a:tabLst>
            </a:pPr>
            <a:r>
              <a:rPr sz="1600" b="1" i="1" spc="-5" dirty="0">
                <a:latin typeface="Times New Roman"/>
                <a:cs typeface="Times New Roman"/>
              </a:rPr>
              <a:t>Pinus </a:t>
            </a:r>
            <a:r>
              <a:rPr sz="1600" b="1" i="1" dirty="0">
                <a:latin typeface="Times New Roman"/>
                <a:cs typeface="Times New Roman"/>
              </a:rPr>
              <a:t>gerardiana</a:t>
            </a:r>
            <a:r>
              <a:rPr sz="1600" b="1" dirty="0">
                <a:latin typeface="Times New Roman"/>
                <a:cs typeface="Times New Roman"/>
              </a:rPr>
              <a:t>: </a:t>
            </a:r>
            <a:r>
              <a:rPr sz="1600" spc="-5" dirty="0">
                <a:latin typeface="Times New Roman"/>
                <a:cs typeface="Times New Roman"/>
              </a:rPr>
              <a:t>Found in </a:t>
            </a:r>
            <a:r>
              <a:rPr sz="1600" spc="-10" dirty="0">
                <a:latin typeface="Times New Roman"/>
                <a:cs typeface="Times New Roman"/>
              </a:rPr>
              <a:t>Kashmir </a:t>
            </a:r>
            <a:r>
              <a:rPr sz="1600" spc="-5" dirty="0">
                <a:latin typeface="Times New Roman"/>
                <a:cs typeface="Times New Roman"/>
              </a:rPr>
              <a:t>and</a:t>
            </a:r>
            <a:r>
              <a:rPr sz="1600" spc="70" dirty="0">
                <a:latin typeface="Times New Roman"/>
                <a:cs typeface="Times New Roman"/>
              </a:rPr>
              <a:t> </a:t>
            </a:r>
            <a:r>
              <a:rPr sz="1600" spc="-10" dirty="0">
                <a:latin typeface="Times New Roman"/>
                <a:cs typeface="Times New Roman"/>
              </a:rPr>
              <a:t>Himachal.</a:t>
            </a:r>
            <a:endParaRPr sz="1600">
              <a:latin typeface="Times New Roman"/>
              <a:cs typeface="Times New Roman"/>
            </a:endParaRPr>
          </a:p>
          <a:p>
            <a:pPr marL="233679" indent="-220979">
              <a:lnSpc>
                <a:spcPct val="100000"/>
              </a:lnSpc>
              <a:spcBef>
                <a:spcPts val="960"/>
              </a:spcBef>
              <a:buFont typeface="Times New Roman"/>
              <a:buAutoNum type="arabicParenR"/>
              <a:tabLst>
                <a:tab pos="233679" algn="l"/>
                <a:tab pos="1557655" algn="l"/>
              </a:tabLst>
            </a:pPr>
            <a:r>
              <a:rPr sz="1600" b="1" i="1" spc="-110" dirty="0">
                <a:latin typeface="Times New Roman"/>
                <a:cs typeface="Times New Roman"/>
              </a:rPr>
              <a:t>P.</a:t>
            </a:r>
            <a:r>
              <a:rPr sz="1600" b="1" i="1" spc="5" dirty="0">
                <a:latin typeface="Times New Roman"/>
                <a:cs typeface="Times New Roman"/>
              </a:rPr>
              <a:t> </a:t>
            </a:r>
            <a:r>
              <a:rPr sz="1600" b="1" i="1" spc="-5" dirty="0">
                <a:latin typeface="Times New Roman"/>
                <a:cs typeface="Times New Roman"/>
              </a:rPr>
              <a:t>roxburghii</a:t>
            </a:r>
            <a:r>
              <a:rPr sz="1600" b="1" spc="-5" dirty="0">
                <a:latin typeface="Times New Roman"/>
                <a:cs typeface="Times New Roman"/>
              </a:rPr>
              <a:t>:	</a:t>
            </a:r>
            <a:r>
              <a:rPr sz="1600" spc="-5" dirty="0">
                <a:latin typeface="Times New Roman"/>
                <a:cs typeface="Times New Roman"/>
              </a:rPr>
              <a:t>Found in </a:t>
            </a:r>
            <a:r>
              <a:rPr sz="1600" spc="-10" dirty="0">
                <a:latin typeface="Times New Roman"/>
                <a:cs typeface="Times New Roman"/>
              </a:rPr>
              <a:t>Himalayas, </a:t>
            </a:r>
            <a:r>
              <a:rPr sz="1600" spc="-15" dirty="0">
                <a:latin typeface="Times New Roman"/>
                <a:cs typeface="Times New Roman"/>
              </a:rPr>
              <a:t>kashmir, </a:t>
            </a:r>
            <a:r>
              <a:rPr sz="1600" spc="-10" dirty="0">
                <a:latin typeface="Times New Roman"/>
                <a:cs typeface="Times New Roman"/>
              </a:rPr>
              <a:t>Himachal, </a:t>
            </a:r>
            <a:r>
              <a:rPr sz="1600" spc="-5" dirty="0">
                <a:latin typeface="Times New Roman"/>
                <a:cs typeface="Times New Roman"/>
              </a:rPr>
              <a:t>Punjab and</a:t>
            </a:r>
            <a:r>
              <a:rPr sz="1600" spc="240" dirty="0">
                <a:latin typeface="Times New Roman"/>
                <a:cs typeface="Times New Roman"/>
              </a:rPr>
              <a:t> </a:t>
            </a:r>
            <a:r>
              <a:rPr sz="1600" spc="-5" dirty="0">
                <a:latin typeface="Times New Roman"/>
                <a:cs typeface="Times New Roman"/>
              </a:rPr>
              <a:t>Uttaranchal.</a:t>
            </a:r>
            <a:endParaRPr sz="1600">
              <a:latin typeface="Times New Roman"/>
              <a:cs typeface="Times New Roman"/>
            </a:endParaRPr>
          </a:p>
          <a:p>
            <a:pPr marL="233679" indent="-220979">
              <a:lnSpc>
                <a:spcPct val="100000"/>
              </a:lnSpc>
              <a:spcBef>
                <a:spcPts val="960"/>
              </a:spcBef>
              <a:buFont typeface="Times New Roman"/>
              <a:buAutoNum type="arabicParenR"/>
              <a:tabLst>
                <a:tab pos="233679" algn="l"/>
              </a:tabLst>
            </a:pPr>
            <a:r>
              <a:rPr sz="1600" b="1" i="1" spc="-110" dirty="0">
                <a:latin typeface="Times New Roman"/>
                <a:cs typeface="Times New Roman"/>
              </a:rPr>
              <a:t>P. </a:t>
            </a:r>
            <a:r>
              <a:rPr sz="1600" b="1" i="1" spc="-5" dirty="0">
                <a:latin typeface="Times New Roman"/>
                <a:cs typeface="Times New Roman"/>
              </a:rPr>
              <a:t>wallichiana</a:t>
            </a:r>
            <a:r>
              <a:rPr sz="1600" b="1" spc="-5" dirty="0">
                <a:latin typeface="Times New Roman"/>
                <a:cs typeface="Times New Roman"/>
              </a:rPr>
              <a:t>: </a:t>
            </a:r>
            <a:r>
              <a:rPr sz="1600" spc="-5" dirty="0">
                <a:latin typeface="Times New Roman"/>
                <a:cs typeface="Times New Roman"/>
              </a:rPr>
              <a:t>Found in outer </a:t>
            </a:r>
            <a:r>
              <a:rPr sz="1600" spc="-10" dirty="0">
                <a:latin typeface="Times New Roman"/>
                <a:cs typeface="Times New Roman"/>
              </a:rPr>
              <a:t>Himalayas, </a:t>
            </a:r>
            <a:r>
              <a:rPr sz="1600" spc="-15" dirty="0">
                <a:latin typeface="Times New Roman"/>
                <a:cs typeface="Times New Roman"/>
              </a:rPr>
              <a:t>Kashmir, </a:t>
            </a:r>
            <a:r>
              <a:rPr sz="1600" spc="-5" dirty="0">
                <a:latin typeface="Times New Roman"/>
                <a:cs typeface="Times New Roman"/>
              </a:rPr>
              <a:t>Punjab and</a:t>
            </a:r>
            <a:r>
              <a:rPr sz="1600" spc="15" dirty="0">
                <a:latin typeface="Times New Roman"/>
                <a:cs typeface="Times New Roman"/>
              </a:rPr>
              <a:t> </a:t>
            </a:r>
            <a:r>
              <a:rPr sz="1600" spc="-5" dirty="0">
                <a:latin typeface="Times New Roman"/>
                <a:cs typeface="Times New Roman"/>
              </a:rPr>
              <a:t>Uttaranchal.</a:t>
            </a:r>
            <a:endParaRPr sz="1600">
              <a:latin typeface="Times New Roman"/>
              <a:cs typeface="Times New Roman"/>
            </a:endParaRPr>
          </a:p>
          <a:p>
            <a:pPr marL="233679" indent="-220979">
              <a:lnSpc>
                <a:spcPct val="100000"/>
              </a:lnSpc>
              <a:spcBef>
                <a:spcPts val="960"/>
              </a:spcBef>
              <a:buFont typeface="Times New Roman"/>
              <a:buAutoNum type="arabicParenR"/>
              <a:tabLst>
                <a:tab pos="233679" algn="l"/>
              </a:tabLst>
            </a:pPr>
            <a:r>
              <a:rPr sz="1600" b="1" i="1" spc="-110" dirty="0">
                <a:latin typeface="Times New Roman"/>
                <a:cs typeface="Times New Roman"/>
              </a:rPr>
              <a:t>P. </a:t>
            </a:r>
            <a:r>
              <a:rPr sz="1600" b="1" i="1" spc="-5" dirty="0">
                <a:latin typeface="Times New Roman"/>
                <a:cs typeface="Times New Roman"/>
              </a:rPr>
              <a:t>insularis</a:t>
            </a:r>
            <a:r>
              <a:rPr sz="1600" spc="-5" dirty="0">
                <a:latin typeface="Times New Roman"/>
                <a:cs typeface="Times New Roman"/>
              </a:rPr>
              <a:t>: Found in Khasi hills, Nagaland and</a:t>
            </a:r>
            <a:r>
              <a:rPr sz="1600" spc="-95" dirty="0">
                <a:latin typeface="Times New Roman"/>
                <a:cs typeface="Times New Roman"/>
              </a:rPr>
              <a:t> </a:t>
            </a:r>
            <a:r>
              <a:rPr sz="1600" spc="-10" dirty="0">
                <a:latin typeface="Times New Roman"/>
                <a:cs typeface="Times New Roman"/>
              </a:rPr>
              <a:t>Burma.</a:t>
            </a:r>
            <a:endParaRPr sz="1600">
              <a:latin typeface="Times New Roman"/>
              <a:cs typeface="Times New Roman"/>
            </a:endParaRPr>
          </a:p>
          <a:p>
            <a:pPr marL="233679" indent="-220979">
              <a:lnSpc>
                <a:spcPct val="100000"/>
              </a:lnSpc>
              <a:spcBef>
                <a:spcPts val="960"/>
              </a:spcBef>
              <a:buFont typeface="Times New Roman"/>
              <a:buAutoNum type="arabicParenR"/>
              <a:tabLst>
                <a:tab pos="233679" algn="l"/>
              </a:tabLst>
            </a:pPr>
            <a:r>
              <a:rPr sz="1600" b="1" i="1" spc="-110" dirty="0">
                <a:latin typeface="Times New Roman"/>
                <a:cs typeface="Times New Roman"/>
              </a:rPr>
              <a:t>P. </a:t>
            </a:r>
            <a:r>
              <a:rPr sz="1600" b="1" i="1" spc="-5" dirty="0">
                <a:latin typeface="Times New Roman"/>
                <a:cs typeface="Times New Roman"/>
              </a:rPr>
              <a:t>merkusi: </a:t>
            </a:r>
            <a:r>
              <a:rPr sz="1600" spc="-5" dirty="0">
                <a:latin typeface="Times New Roman"/>
                <a:cs typeface="Times New Roman"/>
              </a:rPr>
              <a:t>Found in east India and</a:t>
            </a:r>
            <a:r>
              <a:rPr sz="1600" spc="-120" dirty="0">
                <a:latin typeface="Times New Roman"/>
                <a:cs typeface="Times New Roman"/>
              </a:rPr>
              <a:t> </a:t>
            </a:r>
            <a:r>
              <a:rPr sz="1600" spc="-10" dirty="0">
                <a:latin typeface="Times New Roman"/>
                <a:cs typeface="Times New Roman"/>
              </a:rPr>
              <a:t>Burma.</a:t>
            </a:r>
            <a:endParaRPr sz="1600">
              <a:latin typeface="Times New Roman"/>
              <a:cs typeface="Times New Roman"/>
            </a:endParaRPr>
          </a:p>
          <a:p>
            <a:pPr marL="233679" indent="-220979">
              <a:lnSpc>
                <a:spcPct val="100000"/>
              </a:lnSpc>
              <a:spcBef>
                <a:spcPts val="960"/>
              </a:spcBef>
              <a:buFont typeface="Times New Roman"/>
              <a:buAutoNum type="arabicParenR"/>
              <a:tabLst>
                <a:tab pos="233679" algn="l"/>
              </a:tabLst>
            </a:pPr>
            <a:r>
              <a:rPr sz="1600" b="1" i="1" spc="-110" dirty="0">
                <a:latin typeface="Times New Roman"/>
                <a:cs typeface="Times New Roman"/>
              </a:rPr>
              <a:t>P. </a:t>
            </a:r>
            <a:r>
              <a:rPr sz="1600" b="1" i="1" spc="-5" dirty="0">
                <a:latin typeface="Times New Roman"/>
                <a:cs typeface="Times New Roman"/>
              </a:rPr>
              <a:t>armandi</a:t>
            </a:r>
            <a:r>
              <a:rPr sz="1600" spc="-5" dirty="0">
                <a:latin typeface="Times New Roman"/>
                <a:cs typeface="Times New Roman"/>
              </a:rPr>
              <a:t>: Found in Arunachal</a:t>
            </a:r>
            <a:r>
              <a:rPr sz="1600" spc="-240" dirty="0">
                <a:latin typeface="Times New Roman"/>
                <a:cs typeface="Times New Roman"/>
              </a:rPr>
              <a:t> </a:t>
            </a:r>
            <a:r>
              <a:rPr sz="1600" spc="-5" dirty="0">
                <a:latin typeface="Times New Roman"/>
                <a:cs typeface="Times New Roman"/>
              </a:rPr>
              <a:t>Pradesh.</a:t>
            </a:r>
            <a:endParaRPr sz="16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3162" y="153162"/>
            <a:ext cx="5562600" cy="6617334"/>
          </a:xfrm>
          <a:custGeom>
            <a:avLst/>
            <a:gdLst/>
            <a:ahLst/>
            <a:cxnLst/>
            <a:rect l="l" t="t" r="r" b="b"/>
            <a:pathLst>
              <a:path w="5562600" h="6617334">
                <a:moveTo>
                  <a:pt x="0" y="6617208"/>
                </a:moveTo>
                <a:lnTo>
                  <a:pt x="5562600" y="6617208"/>
                </a:lnTo>
                <a:lnTo>
                  <a:pt x="5562600" y="0"/>
                </a:lnTo>
                <a:lnTo>
                  <a:pt x="0" y="0"/>
                </a:lnTo>
                <a:lnTo>
                  <a:pt x="0" y="6617208"/>
                </a:lnTo>
                <a:close/>
              </a:path>
            </a:pathLst>
          </a:custGeom>
          <a:ln w="25908">
            <a:solidFill>
              <a:srgbClr val="00AF50"/>
            </a:solidFill>
          </a:ln>
        </p:spPr>
        <p:txBody>
          <a:bodyPr wrap="square" lIns="0" tIns="0" rIns="0" bIns="0" rtlCol="0"/>
          <a:lstStyle/>
          <a:p>
            <a:endParaRPr/>
          </a:p>
        </p:txBody>
      </p:sp>
      <p:sp>
        <p:nvSpPr>
          <p:cNvPr id="3" name="object 3"/>
          <p:cNvSpPr txBox="1">
            <a:spLocks noGrp="1"/>
          </p:cNvSpPr>
          <p:nvPr>
            <p:ph type="title"/>
          </p:nvPr>
        </p:nvSpPr>
        <p:spPr>
          <a:xfrm>
            <a:off x="237236" y="168656"/>
            <a:ext cx="1397635" cy="330835"/>
          </a:xfrm>
          <a:prstGeom prst="rect">
            <a:avLst/>
          </a:prstGeom>
        </p:spPr>
        <p:txBody>
          <a:bodyPr vert="horz" wrap="square" lIns="0" tIns="12700" rIns="0" bIns="0" rtlCol="0">
            <a:spAutoFit/>
          </a:bodyPr>
          <a:lstStyle/>
          <a:p>
            <a:pPr marL="12700">
              <a:lnSpc>
                <a:spcPct val="100000"/>
              </a:lnSpc>
              <a:spcBef>
                <a:spcPts val="100"/>
              </a:spcBef>
            </a:pPr>
            <a:r>
              <a:rPr sz="2000" dirty="0"/>
              <a:t>Morphology:</a:t>
            </a:r>
            <a:endParaRPr sz="2000"/>
          </a:p>
        </p:txBody>
      </p:sp>
      <p:sp>
        <p:nvSpPr>
          <p:cNvPr id="4" name="object 4"/>
          <p:cNvSpPr txBox="1"/>
          <p:nvPr/>
        </p:nvSpPr>
        <p:spPr>
          <a:xfrm>
            <a:off x="231140" y="789178"/>
            <a:ext cx="5393690" cy="5634355"/>
          </a:xfrm>
          <a:prstGeom prst="rect">
            <a:avLst/>
          </a:prstGeom>
        </p:spPr>
        <p:txBody>
          <a:bodyPr vert="horz" wrap="square" lIns="0" tIns="12065" rIns="0" bIns="0" rtlCol="0">
            <a:spAutoFit/>
          </a:bodyPr>
          <a:lstStyle/>
          <a:p>
            <a:pPr marL="12700" marR="88265" indent="5715">
              <a:lnSpc>
                <a:spcPct val="100000"/>
              </a:lnSpc>
              <a:spcBef>
                <a:spcPts val="95"/>
              </a:spcBef>
            </a:pPr>
            <a:r>
              <a:rPr sz="1600" b="1" spc="-5" dirty="0">
                <a:latin typeface="Times New Roman"/>
                <a:cs typeface="Times New Roman"/>
              </a:rPr>
              <a:t>Branches of unlimited growth/Long shoot: </a:t>
            </a:r>
            <a:r>
              <a:rPr sz="1600" spc="-5" dirty="0">
                <a:latin typeface="Times New Roman"/>
                <a:cs typeface="Times New Roman"/>
              </a:rPr>
              <a:t>The </a:t>
            </a:r>
            <a:r>
              <a:rPr sz="1600" spc="-15" dirty="0">
                <a:latin typeface="Times New Roman"/>
                <a:cs typeface="Times New Roman"/>
              </a:rPr>
              <a:t>main </a:t>
            </a:r>
            <a:r>
              <a:rPr sz="1600" spc="-5" dirty="0">
                <a:latin typeface="Times New Roman"/>
                <a:cs typeface="Times New Roman"/>
              </a:rPr>
              <a:t>branches  have an unlimited growth. They bear only scale</a:t>
            </a:r>
            <a:r>
              <a:rPr sz="1600" spc="85" dirty="0">
                <a:latin typeface="Times New Roman"/>
                <a:cs typeface="Times New Roman"/>
              </a:rPr>
              <a:t> </a:t>
            </a:r>
            <a:r>
              <a:rPr sz="1600" spc="-5" dirty="0">
                <a:latin typeface="Times New Roman"/>
                <a:cs typeface="Times New Roman"/>
              </a:rPr>
              <a:t>Leaves.</a:t>
            </a:r>
            <a:endParaRPr sz="1600">
              <a:latin typeface="Times New Roman"/>
              <a:cs typeface="Times New Roman"/>
            </a:endParaRPr>
          </a:p>
          <a:p>
            <a:pPr>
              <a:lnSpc>
                <a:spcPct val="100000"/>
              </a:lnSpc>
              <a:spcBef>
                <a:spcPts val="20"/>
              </a:spcBef>
            </a:pPr>
            <a:endParaRPr sz="1650">
              <a:latin typeface="Times New Roman"/>
              <a:cs typeface="Times New Roman"/>
            </a:endParaRPr>
          </a:p>
          <a:p>
            <a:pPr marL="12700" marR="5080" indent="5715">
              <a:lnSpc>
                <a:spcPct val="100000"/>
              </a:lnSpc>
            </a:pPr>
            <a:r>
              <a:rPr sz="1600" b="1" spc="-5" dirty="0">
                <a:latin typeface="Times New Roman"/>
                <a:cs typeface="Times New Roman"/>
              </a:rPr>
              <a:t>Branches of limited growth/ </a:t>
            </a:r>
            <a:r>
              <a:rPr sz="1600" b="1" dirty="0">
                <a:latin typeface="Times New Roman"/>
                <a:cs typeface="Times New Roman"/>
              </a:rPr>
              <a:t>Dwarf </a:t>
            </a:r>
            <a:r>
              <a:rPr sz="1600" b="1" spc="-5" dirty="0">
                <a:latin typeface="Times New Roman"/>
                <a:cs typeface="Times New Roman"/>
              </a:rPr>
              <a:t>shoot: </a:t>
            </a:r>
            <a:r>
              <a:rPr sz="1600" spc="-5" dirty="0">
                <a:latin typeface="Times New Roman"/>
                <a:cs typeface="Times New Roman"/>
              </a:rPr>
              <a:t>Branches of limited  growth or dwarf branches are produced in the axil of the scale  leaves on the </a:t>
            </a:r>
            <a:r>
              <a:rPr sz="1600" spc="-10" dirty="0">
                <a:latin typeface="Times New Roman"/>
                <a:cs typeface="Times New Roman"/>
              </a:rPr>
              <a:t>main </a:t>
            </a:r>
            <a:r>
              <a:rPr sz="1600" spc="-5" dirty="0">
                <a:latin typeface="Times New Roman"/>
                <a:cs typeface="Times New Roman"/>
              </a:rPr>
              <a:t>branches. These are </a:t>
            </a:r>
            <a:r>
              <a:rPr sz="1600" dirty="0">
                <a:latin typeface="Times New Roman"/>
                <a:cs typeface="Times New Roman"/>
              </a:rPr>
              <a:t>about 1-2cm </a:t>
            </a:r>
            <a:r>
              <a:rPr sz="1600" spc="-5" dirty="0">
                <a:latin typeface="Times New Roman"/>
                <a:cs typeface="Times New Roman"/>
              </a:rPr>
              <a:t>Long. These  are covered by one or two scale leaves. These branches also bear  foliage leaves. A dwarf shoot with its foliage leaves is called</a:t>
            </a:r>
            <a:r>
              <a:rPr sz="1600" spc="65" dirty="0">
                <a:latin typeface="Times New Roman"/>
                <a:cs typeface="Times New Roman"/>
              </a:rPr>
              <a:t> </a:t>
            </a:r>
            <a:r>
              <a:rPr sz="1600" spc="-20" dirty="0">
                <a:latin typeface="Times New Roman"/>
                <a:cs typeface="Times New Roman"/>
              </a:rPr>
              <a:t>spur.</a:t>
            </a:r>
            <a:endParaRPr sz="1600">
              <a:latin typeface="Times New Roman"/>
              <a:cs typeface="Times New Roman"/>
            </a:endParaRPr>
          </a:p>
          <a:p>
            <a:pPr>
              <a:lnSpc>
                <a:spcPct val="100000"/>
              </a:lnSpc>
              <a:spcBef>
                <a:spcPts val="25"/>
              </a:spcBef>
            </a:pPr>
            <a:endParaRPr sz="1650">
              <a:latin typeface="Times New Roman"/>
              <a:cs typeface="Times New Roman"/>
            </a:endParaRPr>
          </a:p>
          <a:p>
            <a:pPr marL="12700">
              <a:lnSpc>
                <a:spcPct val="100000"/>
              </a:lnSpc>
              <a:spcBef>
                <a:spcPts val="5"/>
              </a:spcBef>
            </a:pPr>
            <a:r>
              <a:rPr sz="1600" b="1" spc="-5" dirty="0">
                <a:latin typeface="Times New Roman"/>
                <a:cs typeface="Times New Roman"/>
              </a:rPr>
              <a:t>Leaf:</a:t>
            </a:r>
            <a:endParaRPr sz="1600">
              <a:latin typeface="Times New Roman"/>
              <a:cs typeface="Times New Roman"/>
            </a:endParaRPr>
          </a:p>
          <a:p>
            <a:pPr marL="12700">
              <a:lnSpc>
                <a:spcPct val="100000"/>
              </a:lnSpc>
            </a:pPr>
            <a:r>
              <a:rPr sz="1600" i="1" spc="-5" dirty="0">
                <a:latin typeface="Times New Roman"/>
                <a:cs typeface="Times New Roman"/>
              </a:rPr>
              <a:t>Pinus </a:t>
            </a:r>
            <a:r>
              <a:rPr sz="1600" spc="-5" dirty="0">
                <a:latin typeface="Times New Roman"/>
                <a:cs typeface="Times New Roman"/>
              </a:rPr>
              <a:t>has two types of Leaves: </a:t>
            </a:r>
            <a:r>
              <a:rPr sz="1600" b="1" spc="-5" dirty="0">
                <a:latin typeface="Times New Roman"/>
                <a:cs typeface="Times New Roman"/>
              </a:rPr>
              <a:t>scale leaves </a:t>
            </a:r>
            <a:r>
              <a:rPr sz="1600" spc="-5" dirty="0">
                <a:latin typeface="Times New Roman"/>
                <a:cs typeface="Times New Roman"/>
              </a:rPr>
              <a:t>and </a:t>
            </a:r>
            <a:r>
              <a:rPr sz="1600" b="1" spc="-5" dirty="0">
                <a:latin typeface="Times New Roman"/>
                <a:cs typeface="Times New Roman"/>
              </a:rPr>
              <a:t>foliage</a:t>
            </a:r>
            <a:r>
              <a:rPr sz="1600" b="1" spc="200" dirty="0">
                <a:latin typeface="Times New Roman"/>
                <a:cs typeface="Times New Roman"/>
              </a:rPr>
              <a:t> </a:t>
            </a:r>
            <a:r>
              <a:rPr sz="1600" b="1" spc="-5" dirty="0">
                <a:latin typeface="Times New Roman"/>
                <a:cs typeface="Times New Roman"/>
              </a:rPr>
              <a:t>leaves</a:t>
            </a:r>
            <a:r>
              <a:rPr sz="1600" spc="-5" dirty="0">
                <a:latin typeface="Times New Roman"/>
                <a:cs typeface="Times New Roman"/>
              </a:rPr>
              <a:t>.</a:t>
            </a:r>
            <a:endParaRPr sz="1600">
              <a:latin typeface="Times New Roman"/>
              <a:cs typeface="Times New Roman"/>
            </a:endParaRPr>
          </a:p>
          <a:p>
            <a:pPr>
              <a:lnSpc>
                <a:spcPct val="100000"/>
              </a:lnSpc>
              <a:spcBef>
                <a:spcPts val="20"/>
              </a:spcBef>
            </a:pPr>
            <a:endParaRPr sz="1650">
              <a:latin typeface="Times New Roman"/>
              <a:cs typeface="Times New Roman"/>
            </a:endParaRPr>
          </a:p>
          <a:p>
            <a:pPr marL="12700" marR="344170">
              <a:lnSpc>
                <a:spcPct val="100000"/>
              </a:lnSpc>
            </a:pPr>
            <a:r>
              <a:rPr sz="1600" b="1" spc="-5" dirty="0">
                <a:latin typeface="Times New Roman"/>
                <a:cs typeface="Times New Roman"/>
              </a:rPr>
              <a:t>Scale Leaves: </a:t>
            </a:r>
            <a:r>
              <a:rPr sz="1600" spc="-5" dirty="0">
                <a:latin typeface="Times New Roman"/>
                <a:cs typeface="Times New Roman"/>
              </a:rPr>
              <a:t>The scale leaves are </a:t>
            </a:r>
            <a:r>
              <a:rPr sz="1600" spc="-10" dirty="0">
                <a:latin typeface="Times New Roman"/>
                <a:cs typeface="Times New Roman"/>
              </a:rPr>
              <a:t>small. membranous </a:t>
            </a:r>
            <a:r>
              <a:rPr sz="1600" spc="-5" dirty="0">
                <a:latin typeface="Times New Roman"/>
                <a:cs typeface="Times New Roman"/>
              </a:rPr>
              <a:t>and  brownish in </a:t>
            </a:r>
            <a:r>
              <a:rPr sz="1600" spc="-15" dirty="0">
                <a:latin typeface="Times New Roman"/>
                <a:cs typeface="Times New Roman"/>
              </a:rPr>
              <a:t>colour. </a:t>
            </a:r>
            <a:r>
              <a:rPr sz="1600" spc="-5" dirty="0">
                <a:latin typeface="Times New Roman"/>
                <a:cs typeface="Times New Roman"/>
              </a:rPr>
              <a:t>These are protective in function. They are  present on the long and dwarf</a:t>
            </a:r>
            <a:r>
              <a:rPr sz="1600" spc="50" dirty="0">
                <a:latin typeface="Times New Roman"/>
                <a:cs typeface="Times New Roman"/>
              </a:rPr>
              <a:t> </a:t>
            </a:r>
            <a:r>
              <a:rPr sz="1600" spc="-5" dirty="0">
                <a:latin typeface="Times New Roman"/>
                <a:cs typeface="Times New Roman"/>
              </a:rPr>
              <a:t>shoots.</a:t>
            </a:r>
            <a:endParaRPr sz="1600">
              <a:latin typeface="Times New Roman"/>
              <a:cs typeface="Times New Roman"/>
            </a:endParaRPr>
          </a:p>
          <a:p>
            <a:pPr>
              <a:lnSpc>
                <a:spcPct val="100000"/>
              </a:lnSpc>
              <a:spcBef>
                <a:spcPts val="25"/>
              </a:spcBef>
            </a:pPr>
            <a:endParaRPr sz="1650">
              <a:latin typeface="Times New Roman"/>
              <a:cs typeface="Times New Roman"/>
            </a:endParaRPr>
          </a:p>
          <a:p>
            <a:pPr marL="12700" marR="326390">
              <a:lnSpc>
                <a:spcPct val="100000"/>
              </a:lnSpc>
            </a:pPr>
            <a:r>
              <a:rPr sz="1600" b="1" spc="-5" dirty="0">
                <a:latin typeface="Times New Roman"/>
                <a:cs typeface="Times New Roman"/>
              </a:rPr>
              <a:t>Foliage Leaves: </a:t>
            </a:r>
            <a:r>
              <a:rPr sz="1600" spc="-5" dirty="0">
                <a:latin typeface="Times New Roman"/>
                <a:cs typeface="Times New Roman"/>
              </a:rPr>
              <a:t>The foliage leaves are green and </a:t>
            </a:r>
            <a:r>
              <a:rPr sz="1600" dirty="0">
                <a:latin typeface="Times New Roman"/>
                <a:cs typeface="Times New Roman"/>
              </a:rPr>
              <a:t>needle-like.  </a:t>
            </a:r>
            <a:r>
              <a:rPr sz="1600" spc="-5" dirty="0">
                <a:latin typeface="Times New Roman"/>
                <a:cs typeface="Times New Roman"/>
              </a:rPr>
              <a:t>They are found </a:t>
            </a:r>
            <a:r>
              <a:rPr sz="1600" b="1" spc="-5" dirty="0">
                <a:latin typeface="Times New Roman"/>
                <a:cs typeface="Times New Roman"/>
              </a:rPr>
              <a:t>only on </a:t>
            </a:r>
            <a:r>
              <a:rPr sz="1600" b="1" spc="-10" dirty="0">
                <a:latin typeface="Times New Roman"/>
                <a:cs typeface="Times New Roman"/>
              </a:rPr>
              <a:t>the </a:t>
            </a:r>
            <a:r>
              <a:rPr sz="1600" b="1" dirty="0">
                <a:latin typeface="Times New Roman"/>
                <a:cs typeface="Times New Roman"/>
              </a:rPr>
              <a:t>dwarf </a:t>
            </a:r>
            <a:r>
              <a:rPr sz="1600" b="1" spc="-5" dirty="0">
                <a:latin typeface="Times New Roman"/>
                <a:cs typeface="Times New Roman"/>
              </a:rPr>
              <a:t>shoots </a:t>
            </a:r>
            <a:r>
              <a:rPr sz="1600" spc="-10" dirty="0">
                <a:latin typeface="Times New Roman"/>
                <a:cs typeface="Times New Roman"/>
              </a:rPr>
              <a:t>forming </a:t>
            </a:r>
            <a:r>
              <a:rPr sz="1600" spc="-5" dirty="0">
                <a:latin typeface="Times New Roman"/>
                <a:cs typeface="Times New Roman"/>
              </a:rPr>
              <a:t>the</a:t>
            </a:r>
            <a:r>
              <a:rPr sz="1600" spc="155" dirty="0">
                <a:latin typeface="Times New Roman"/>
                <a:cs typeface="Times New Roman"/>
              </a:rPr>
              <a:t> </a:t>
            </a:r>
            <a:r>
              <a:rPr sz="1600" spc="-20" dirty="0">
                <a:latin typeface="Times New Roman"/>
                <a:cs typeface="Times New Roman"/>
              </a:rPr>
              <a:t>spur.</a:t>
            </a:r>
            <a:endParaRPr sz="1600">
              <a:latin typeface="Times New Roman"/>
              <a:cs typeface="Times New Roman"/>
            </a:endParaRPr>
          </a:p>
          <a:p>
            <a:pPr>
              <a:lnSpc>
                <a:spcPct val="100000"/>
              </a:lnSpc>
              <a:spcBef>
                <a:spcPts val="25"/>
              </a:spcBef>
            </a:pPr>
            <a:endParaRPr sz="1650">
              <a:latin typeface="Times New Roman"/>
              <a:cs typeface="Times New Roman"/>
            </a:endParaRPr>
          </a:p>
          <a:p>
            <a:pPr marL="12700" marR="132080">
              <a:lnSpc>
                <a:spcPct val="100000"/>
              </a:lnSpc>
            </a:pPr>
            <a:r>
              <a:rPr sz="1600" b="1" spc="-5" dirty="0">
                <a:latin typeface="Times New Roman"/>
                <a:cs typeface="Times New Roman"/>
              </a:rPr>
              <a:t>Roots: </a:t>
            </a:r>
            <a:r>
              <a:rPr sz="1600" i="1" spc="-5" dirty="0">
                <a:latin typeface="Times New Roman"/>
                <a:cs typeface="Times New Roman"/>
              </a:rPr>
              <a:t>Pinus </a:t>
            </a:r>
            <a:r>
              <a:rPr sz="1600" spc="-5" dirty="0">
                <a:latin typeface="Times New Roman"/>
                <a:cs typeface="Times New Roman"/>
              </a:rPr>
              <a:t>has a well developed tap root. It </a:t>
            </a:r>
            <a:r>
              <a:rPr sz="1600" spc="-10" dirty="0">
                <a:latin typeface="Times New Roman"/>
                <a:cs typeface="Times New Roman"/>
              </a:rPr>
              <a:t>remains </a:t>
            </a:r>
            <a:r>
              <a:rPr sz="1600" spc="-5" dirty="0">
                <a:latin typeface="Times New Roman"/>
                <a:cs typeface="Times New Roman"/>
              </a:rPr>
              <a:t>short and  grows on hard ground or rocks. The lateral roots are well  developed. These roots spread over a </a:t>
            </a:r>
            <a:r>
              <a:rPr sz="1600" spc="-10" dirty="0">
                <a:latin typeface="Times New Roman"/>
                <a:cs typeface="Times New Roman"/>
              </a:rPr>
              <a:t>large </a:t>
            </a:r>
            <a:r>
              <a:rPr sz="1600" spc="-5" dirty="0">
                <a:latin typeface="Times New Roman"/>
                <a:cs typeface="Times New Roman"/>
              </a:rPr>
              <a:t>area. </a:t>
            </a:r>
            <a:r>
              <a:rPr sz="1600" spc="-35" dirty="0">
                <a:latin typeface="Times New Roman"/>
                <a:cs typeface="Times New Roman"/>
              </a:rPr>
              <a:t>Young </a:t>
            </a:r>
            <a:r>
              <a:rPr sz="1600" spc="-5" dirty="0">
                <a:latin typeface="Times New Roman"/>
                <a:cs typeface="Times New Roman"/>
              </a:rPr>
              <a:t>roots are  infested with a fungus to form</a:t>
            </a:r>
            <a:r>
              <a:rPr sz="1600" spc="65" dirty="0">
                <a:latin typeface="Times New Roman"/>
                <a:cs typeface="Times New Roman"/>
              </a:rPr>
              <a:t> </a:t>
            </a:r>
            <a:r>
              <a:rPr sz="1600" b="1" spc="-5" dirty="0">
                <a:latin typeface="Times New Roman"/>
                <a:cs typeface="Times New Roman"/>
              </a:rPr>
              <a:t>mycorrhizae</a:t>
            </a:r>
            <a:r>
              <a:rPr sz="1600" spc="-5" dirty="0">
                <a:latin typeface="Times New Roman"/>
                <a:cs typeface="Times New Roman"/>
              </a:rPr>
              <a:t>.</a:t>
            </a:r>
            <a:endParaRPr sz="1600">
              <a:latin typeface="Times New Roman"/>
              <a:cs typeface="Times New Roman"/>
            </a:endParaRPr>
          </a:p>
        </p:txBody>
      </p:sp>
      <p:sp>
        <p:nvSpPr>
          <p:cNvPr id="5" name="object 5"/>
          <p:cNvSpPr/>
          <p:nvPr/>
        </p:nvSpPr>
        <p:spPr>
          <a:xfrm>
            <a:off x="5791200" y="152400"/>
            <a:ext cx="3121063" cy="286206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071622" y="3124200"/>
            <a:ext cx="2843777" cy="3320374"/>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29361" y="229361"/>
            <a:ext cx="4800600" cy="6125210"/>
          </a:xfrm>
          <a:prstGeom prst="rect">
            <a:avLst/>
          </a:prstGeom>
          <a:ln w="25907">
            <a:solidFill>
              <a:srgbClr val="00AF50"/>
            </a:solidFill>
          </a:ln>
        </p:spPr>
        <p:txBody>
          <a:bodyPr vert="horz" wrap="square" lIns="0" tIns="36830" rIns="0" bIns="0" rtlCol="0">
            <a:spAutoFit/>
          </a:bodyPr>
          <a:lstStyle/>
          <a:p>
            <a:pPr marL="140970">
              <a:lnSpc>
                <a:spcPct val="100000"/>
              </a:lnSpc>
              <a:spcBef>
                <a:spcPts val="290"/>
              </a:spcBef>
            </a:pPr>
            <a:r>
              <a:rPr sz="1800" b="1" spc="-5" dirty="0">
                <a:solidFill>
                  <a:srgbClr val="006FC0"/>
                </a:solidFill>
                <a:latin typeface="Times New Roman"/>
                <a:cs typeface="Times New Roman"/>
              </a:rPr>
              <a:t>Internal Structure </a:t>
            </a:r>
            <a:r>
              <a:rPr sz="1800" b="1" dirty="0">
                <a:solidFill>
                  <a:srgbClr val="006FC0"/>
                </a:solidFill>
                <a:latin typeface="Times New Roman"/>
                <a:cs typeface="Times New Roman"/>
              </a:rPr>
              <a:t>of </a:t>
            </a:r>
            <a:r>
              <a:rPr sz="1800" b="1" spc="-5" dirty="0">
                <a:solidFill>
                  <a:srgbClr val="006FC0"/>
                </a:solidFill>
                <a:latin typeface="Times New Roman"/>
                <a:cs typeface="Times New Roman"/>
              </a:rPr>
              <a:t>the</a:t>
            </a:r>
            <a:r>
              <a:rPr sz="1800" b="1" spc="-10" dirty="0">
                <a:solidFill>
                  <a:srgbClr val="006FC0"/>
                </a:solidFill>
                <a:latin typeface="Times New Roman"/>
                <a:cs typeface="Times New Roman"/>
              </a:rPr>
              <a:t> </a:t>
            </a:r>
            <a:r>
              <a:rPr sz="1800" b="1" dirty="0">
                <a:solidFill>
                  <a:srgbClr val="006FC0"/>
                </a:solidFill>
                <a:latin typeface="Times New Roman"/>
                <a:cs typeface="Times New Roman"/>
              </a:rPr>
              <a:t>Stem:</a:t>
            </a:r>
            <a:endParaRPr sz="1800">
              <a:latin typeface="Times New Roman"/>
              <a:cs typeface="Times New Roman"/>
            </a:endParaRPr>
          </a:p>
          <a:p>
            <a:pPr>
              <a:lnSpc>
                <a:spcPct val="100000"/>
              </a:lnSpc>
              <a:spcBef>
                <a:spcPts val="15"/>
              </a:spcBef>
            </a:pPr>
            <a:endParaRPr sz="2200">
              <a:latin typeface="Times New Roman"/>
              <a:cs typeface="Times New Roman"/>
            </a:endParaRPr>
          </a:p>
          <a:p>
            <a:pPr marL="90170">
              <a:lnSpc>
                <a:spcPct val="100000"/>
              </a:lnSpc>
            </a:pPr>
            <a:r>
              <a:rPr sz="1600" spc="-5" dirty="0">
                <a:latin typeface="Times New Roman"/>
                <a:cs typeface="Times New Roman"/>
              </a:rPr>
              <a:t>Stem is</a:t>
            </a:r>
            <a:r>
              <a:rPr sz="1600" spc="20" dirty="0">
                <a:latin typeface="Times New Roman"/>
                <a:cs typeface="Times New Roman"/>
              </a:rPr>
              <a:t> </a:t>
            </a:r>
            <a:r>
              <a:rPr sz="1600" spc="-5" dirty="0">
                <a:latin typeface="Times New Roman"/>
                <a:cs typeface="Times New Roman"/>
              </a:rPr>
              <a:t>differentiated</a:t>
            </a:r>
            <a:endParaRPr sz="1600">
              <a:latin typeface="Times New Roman"/>
              <a:cs typeface="Times New Roman"/>
            </a:endParaRPr>
          </a:p>
          <a:p>
            <a:pPr marL="90170">
              <a:lnSpc>
                <a:spcPct val="100000"/>
              </a:lnSpc>
              <a:spcBef>
                <a:spcPts val="960"/>
              </a:spcBef>
            </a:pPr>
            <a:r>
              <a:rPr sz="1600" spc="-5" dirty="0">
                <a:latin typeface="Times New Roman"/>
                <a:cs typeface="Times New Roman"/>
              </a:rPr>
              <a:t>internally into </a:t>
            </a:r>
            <a:r>
              <a:rPr sz="1600" b="1" spc="-5" dirty="0">
                <a:latin typeface="Times New Roman"/>
                <a:cs typeface="Times New Roman"/>
              </a:rPr>
              <a:t>epidermis</a:t>
            </a:r>
            <a:r>
              <a:rPr sz="1600" spc="-5" dirty="0">
                <a:latin typeface="Times New Roman"/>
                <a:cs typeface="Times New Roman"/>
              </a:rPr>
              <a:t>, </a:t>
            </a:r>
            <a:r>
              <a:rPr sz="1600" b="1" spc="-5" dirty="0">
                <a:latin typeface="Times New Roman"/>
                <a:cs typeface="Times New Roman"/>
              </a:rPr>
              <a:t>cortex</a:t>
            </a:r>
            <a:r>
              <a:rPr sz="1600" spc="-5" dirty="0">
                <a:latin typeface="Times New Roman"/>
                <a:cs typeface="Times New Roman"/>
              </a:rPr>
              <a:t>, </a:t>
            </a:r>
            <a:r>
              <a:rPr sz="1600" b="1" spc="-5" dirty="0">
                <a:latin typeface="Times New Roman"/>
                <a:cs typeface="Times New Roman"/>
              </a:rPr>
              <a:t>vascular tissue</a:t>
            </a:r>
            <a:r>
              <a:rPr sz="1600" b="1" spc="160" dirty="0">
                <a:latin typeface="Times New Roman"/>
                <a:cs typeface="Times New Roman"/>
              </a:rPr>
              <a:t> </a:t>
            </a:r>
            <a:r>
              <a:rPr sz="1600" spc="-5" dirty="0">
                <a:latin typeface="Times New Roman"/>
                <a:cs typeface="Times New Roman"/>
              </a:rPr>
              <a:t>and</a:t>
            </a:r>
            <a:endParaRPr sz="1600">
              <a:latin typeface="Times New Roman"/>
              <a:cs typeface="Times New Roman"/>
            </a:endParaRPr>
          </a:p>
          <a:p>
            <a:pPr marL="90170">
              <a:lnSpc>
                <a:spcPct val="100000"/>
              </a:lnSpc>
              <a:spcBef>
                <a:spcPts val="960"/>
              </a:spcBef>
            </a:pPr>
            <a:r>
              <a:rPr sz="1600" b="1" spc="-5" dirty="0">
                <a:latin typeface="Times New Roman"/>
                <a:cs typeface="Times New Roman"/>
              </a:rPr>
              <a:t>central</a:t>
            </a:r>
            <a:r>
              <a:rPr sz="1600" b="1" spc="15" dirty="0">
                <a:latin typeface="Times New Roman"/>
                <a:cs typeface="Times New Roman"/>
              </a:rPr>
              <a:t> </a:t>
            </a:r>
            <a:r>
              <a:rPr sz="1600" b="1" spc="-5" dirty="0">
                <a:latin typeface="Times New Roman"/>
                <a:cs typeface="Times New Roman"/>
              </a:rPr>
              <a:t>pith.</a:t>
            </a:r>
            <a:endParaRPr sz="1600">
              <a:latin typeface="Times New Roman"/>
              <a:cs typeface="Times New Roman"/>
            </a:endParaRPr>
          </a:p>
          <a:p>
            <a:pPr>
              <a:lnSpc>
                <a:spcPct val="100000"/>
              </a:lnSpc>
            </a:pPr>
            <a:endParaRPr sz="1700">
              <a:latin typeface="Times New Roman"/>
              <a:cs typeface="Times New Roman"/>
            </a:endParaRPr>
          </a:p>
          <a:p>
            <a:pPr>
              <a:lnSpc>
                <a:spcPct val="100000"/>
              </a:lnSpc>
              <a:spcBef>
                <a:spcPts val="45"/>
              </a:spcBef>
            </a:pPr>
            <a:endParaRPr sz="1600">
              <a:latin typeface="Times New Roman"/>
              <a:cs typeface="Times New Roman"/>
            </a:endParaRPr>
          </a:p>
          <a:p>
            <a:pPr marL="303530" indent="-213995">
              <a:lnSpc>
                <a:spcPct val="100000"/>
              </a:lnSpc>
              <a:spcBef>
                <a:spcPts val="5"/>
              </a:spcBef>
              <a:buAutoNum type="arabicParenR"/>
              <a:tabLst>
                <a:tab pos="304165" algn="l"/>
              </a:tabLst>
            </a:pPr>
            <a:r>
              <a:rPr sz="1600" b="1" spc="-10" dirty="0">
                <a:latin typeface="Calibri"/>
                <a:cs typeface="Calibri"/>
              </a:rPr>
              <a:t>Epidermis:</a:t>
            </a:r>
            <a:endParaRPr sz="1600">
              <a:latin typeface="Calibri"/>
              <a:cs typeface="Calibri"/>
            </a:endParaRPr>
          </a:p>
          <a:p>
            <a:pPr marL="90170" marR="118745">
              <a:lnSpc>
                <a:spcPct val="150000"/>
              </a:lnSpc>
            </a:pPr>
            <a:r>
              <a:rPr sz="1600" spc="-5" dirty="0">
                <a:latin typeface="Calibri"/>
                <a:cs typeface="Calibri"/>
              </a:rPr>
              <a:t>The </a:t>
            </a:r>
            <a:r>
              <a:rPr sz="1600" spc="-10" dirty="0">
                <a:latin typeface="Calibri"/>
                <a:cs typeface="Calibri"/>
              </a:rPr>
              <a:t>surface </a:t>
            </a:r>
            <a:r>
              <a:rPr sz="1600" spc="-5" dirty="0">
                <a:latin typeface="Calibri"/>
                <a:cs typeface="Calibri"/>
              </a:rPr>
              <a:t>is </a:t>
            </a:r>
            <a:r>
              <a:rPr sz="1600" spc="-15" dirty="0">
                <a:latin typeface="Calibri"/>
                <a:cs typeface="Calibri"/>
              </a:rPr>
              <a:t>covered </a:t>
            </a:r>
            <a:r>
              <a:rPr sz="1600" spc="-10" dirty="0">
                <a:latin typeface="Calibri"/>
                <a:cs typeface="Calibri"/>
              </a:rPr>
              <a:t>by </a:t>
            </a:r>
            <a:r>
              <a:rPr sz="1600" spc="-5" dirty="0">
                <a:latin typeface="Calibri"/>
                <a:cs typeface="Calibri"/>
              </a:rPr>
              <a:t>an epidermis. It </a:t>
            </a:r>
            <a:r>
              <a:rPr sz="1600" spc="-10" dirty="0">
                <a:latin typeface="Calibri"/>
                <a:cs typeface="Calibri"/>
              </a:rPr>
              <a:t>consists </a:t>
            </a:r>
            <a:r>
              <a:rPr sz="1600" spc="-5" dirty="0">
                <a:latin typeface="Calibri"/>
                <a:cs typeface="Calibri"/>
              </a:rPr>
              <a:t>of a  sing e </a:t>
            </a:r>
            <a:r>
              <a:rPr sz="1600" spc="-15" dirty="0">
                <a:latin typeface="Calibri"/>
                <a:cs typeface="Calibri"/>
              </a:rPr>
              <a:t>layer </a:t>
            </a:r>
            <a:r>
              <a:rPr sz="1600" spc="-5" dirty="0">
                <a:latin typeface="Calibri"/>
                <a:cs typeface="Calibri"/>
              </a:rPr>
              <a:t>of cells. Outer walls of these cells </a:t>
            </a:r>
            <a:r>
              <a:rPr sz="1600" spc="-15" dirty="0">
                <a:latin typeface="Calibri"/>
                <a:cs typeface="Calibri"/>
              </a:rPr>
              <a:t>are </a:t>
            </a:r>
            <a:r>
              <a:rPr sz="1600" spc="-5" dirty="0">
                <a:latin typeface="Calibri"/>
                <a:cs typeface="Calibri"/>
              </a:rPr>
              <a:t>highly  </a:t>
            </a:r>
            <a:r>
              <a:rPr sz="1600" spc="-10" dirty="0">
                <a:latin typeface="Calibri"/>
                <a:cs typeface="Calibri"/>
              </a:rPr>
              <a:t>cutinized. Below </a:t>
            </a:r>
            <a:r>
              <a:rPr sz="1600" spc="-5" dirty="0">
                <a:latin typeface="Calibri"/>
                <a:cs typeface="Calibri"/>
              </a:rPr>
              <a:t>the epidermis is a hypodermis which is  </a:t>
            </a:r>
            <a:r>
              <a:rPr sz="1600" spc="-15" dirty="0">
                <a:latin typeface="Calibri"/>
                <a:cs typeface="Calibri"/>
              </a:rPr>
              <a:t>formed </a:t>
            </a:r>
            <a:r>
              <a:rPr sz="1600" spc="-5" dirty="0">
                <a:latin typeface="Calibri"/>
                <a:cs typeface="Calibri"/>
              </a:rPr>
              <a:t>of </a:t>
            </a:r>
            <a:r>
              <a:rPr sz="1600" spc="-20" dirty="0">
                <a:latin typeface="Calibri"/>
                <a:cs typeface="Calibri"/>
              </a:rPr>
              <a:t>Layers </a:t>
            </a:r>
            <a:r>
              <a:rPr sz="1600" spc="-5" dirty="0">
                <a:latin typeface="Calibri"/>
                <a:cs typeface="Calibri"/>
              </a:rPr>
              <a:t>of lignified</a:t>
            </a:r>
            <a:r>
              <a:rPr sz="1600" spc="55" dirty="0">
                <a:latin typeface="Calibri"/>
                <a:cs typeface="Calibri"/>
              </a:rPr>
              <a:t> </a:t>
            </a:r>
            <a:r>
              <a:rPr sz="1600" spc="-5" dirty="0">
                <a:latin typeface="Calibri"/>
                <a:cs typeface="Calibri"/>
              </a:rPr>
              <a:t>cells.</a:t>
            </a:r>
            <a:endParaRPr sz="1600">
              <a:latin typeface="Calibri"/>
              <a:cs typeface="Calibri"/>
            </a:endParaRPr>
          </a:p>
          <a:p>
            <a:pPr>
              <a:lnSpc>
                <a:spcPct val="100000"/>
              </a:lnSpc>
            </a:pPr>
            <a:endParaRPr sz="1600">
              <a:latin typeface="Times New Roman"/>
              <a:cs typeface="Times New Roman"/>
            </a:endParaRPr>
          </a:p>
          <a:p>
            <a:pPr>
              <a:lnSpc>
                <a:spcPct val="100000"/>
              </a:lnSpc>
              <a:spcBef>
                <a:spcPts val="40"/>
              </a:spcBef>
            </a:pPr>
            <a:endParaRPr sz="1700">
              <a:latin typeface="Times New Roman"/>
              <a:cs typeface="Times New Roman"/>
            </a:endParaRPr>
          </a:p>
          <a:p>
            <a:pPr marL="303530" indent="-213995">
              <a:lnSpc>
                <a:spcPct val="100000"/>
              </a:lnSpc>
              <a:spcBef>
                <a:spcPts val="5"/>
              </a:spcBef>
              <a:buAutoNum type="arabicParenR" startAt="2"/>
              <a:tabLst>
                <a:tab pos="304165" algn="l"/>
              </a:tabLst>
            </a:pPr>
            <a:r>
              <a:rPr sz="1600" b="1" spc="-15" dirty="0">
                <a:latin typeface="Calibri"/>
                <a:cs typeface="Calibri"/>
              </a:rPr>
              <a:t>Cortex:</a:t>
            </a:r>
            <a:endParaRPr sz="1600">
              <a:latin typeface="Calibri"/>
              <a:cs typeface="Calibri"/>
            </a:endParaRPr>
          </a:p>
          <a:p>
            <a:pPr marL="90170">
              <a:lnSpc>
                <a:spcPct val="100000"/>
              </a:lnSpc>
              <a:spcBef>
                <a:spcPts val="960"/>
              </a:spcBef>
            </a:pPr>
            <a:r>
              <a:rPr sz="1600" spc="-5" dirty="0">
                <a:latin typeface="Calibri"/>
                <a:cs typeface="Calibri"/>
              </a:rPr>
              <a:t>The </a:t>
            </a:r>
            <a:r>
              <a:rPr sz="1600" spc="-15" dirty="0">
                <a:latin typeface="Calibri"/>
                <a:cs typeface="Calibri"/>
              </a:rPr>
              <a:t>cortex </a:t>
            </a:r>
            <a:r>
              <a:rPr sz="1600" spc="-5" dirty="0">
                <a:latin typeface="Calibri"/>
                <a:cs typeface="Calibri"/>
              </a:rPr>
              <a:t>is </a:t>
            </a:r>
            <a:r>
              <a:rPr sz="1600" spc="-15" dirty="0">
                <a:latin typeface="Calibri"/>
                <a:cs typeface="Calibri"/>
              </a:rPr>
              <a:t>formed </a:t>
            </a:r>
            <a:r>
              <a:rPr sz="1600" spc="-5" dirty="0">
                <a:latin typeface="Calibri"/>
                <a:cs typeface="Calibri"/>
              </a:rPr>
              <a:t>of </a:t>
            </a:r>
            <a:r>
              <a:rPr sz="1600" spc="-10" dirty="0">
                <a:latin typeface="Calibri"/>
                <a:cs typeface="Calibri"/>
              </a:rPr>
              <a:t>parenchymatous </a:t>
            </a:r>
            <a:r>
              <a:rPr sz="1600" spc="-5" dirty="0">
                <a:latin typeface="Calibri"/>
                <a:cs typeface="Calibri"/>
              </a:rPr>
              <a:t>cells.</a:t>
            </a:r>
            <a:r>
              <a:rPr sz="1600" spc="70" dirty="0">
                <a:latin typeface="Calibri"/>
                <a:cs typeface="Calibri"/>
              </a:rPr>
              <a:t> </a:t>
            </a:r>
            <a:r>
              <a:rPr sz="1600" spc="-15" dirty="0">
                <a:latin typeface="Calibri"/>
                <a:cs typeface="Calibri"/>
              </a:rPr>
              <a:t>Cortex</a:t>
            </a:r>
            <a:endParaRPr sz="1600">
              <a:latin typeface="Calibri"/>
              <a:cs typeface="Calibri"/>
            </a:endParaRPr>
          </a:p>
          <a:p>
            <a:pPr marL="90170" marR="325755">
              <a:lnSpc>
                <a:spcPct val="150000"/>
              </a:lnSpc>
            </a:pPr>
            <a:r>
              <a:rPr sz="1600" spc="-5" dirty="0">
                <a:latin typeface="Calibri"/>
                <a:cs typeface="Calibri"/>
              </a:rPr>
              <a:t>has a </a:t>
            </a:r>
            <a:r>
              <a:rPr sz="1600" spc="-10" dirty="0">
                <a:latin typeface="Calibri"/>
                <a:cs typeface="Calibri"/>
              </a:rPr>
              <a:t>large number </a:t>
            </a:r>
            <a:r>
              <a:rPr sz="1600" spc="-5" dirty="0">
                <a:latin typeface="Calibri"/>
                <a:cs typeface="Calibri"/>
              </a:rPr>
              <a:t>of </a:t>
            </a:r>
            <a:r>
              <a:rPr sz="1600" spc="-10" dirty="0">
                <a:latin typeface="Calibri"/>
                <a:cs typeface="Calibri"/>
              </a:rPr>
              <a:t>resin </a:t>
            </a:r>
            <a:r>
              <a:rPr sz="1600" spc="-5" dirty="0">
                <a:latin typeface="Calibri"/>
                <a:cs typeface="Calibri"/>
              </a:rPr>
              <a:t>canals. </a:t>
            </a:r>
            <a:r>
              <a:rPr sz="1600" spc="-10" dirty="0">
                <a:latin typeface="Calibri"/>
                <a:cs typeface="Calibri"/>
              </a:rPr>
              <a:t>Each resin </a:t>
            </a:r>
            <a:r>
              <a:rPr sz="1600" spc="-5" dirty="0">
                <a:latin typeface="Calibri"/>
                <a:cs typeface="Calibri"/>
              </a:rPr>
              <a:t>canal is  </a:t>
            </a:r>
            <a:r>
              <a:rPr sz="1600" spc="-10" dirty="0">
                <a:latin typeface="Calibri"/>
                <a:cs typeface="Calibri"/>
              </a:rPr>
              <a:t>surrounded by </a:t>
            </a:r>
            <a:r>
              <a:rPr sz="1600" spc="-5" dirty="0">
                <a:latin typeface="Calibri"/>
                <a:cs typeface="Calibri"/>
              </a:rPr>
              <a:t>a </a:t>
            </a:r>
            <a:r>
              <a:rPr sz="1600" spc="-15" dirty="0">
                <a:latin typeface="Calibri"/>
                <a:cs typeface="Calibri"/>
              </a:rPr>
              <a:t>layer </a:t>
            </a:r>
            <a:r>
              <a:rPr sz="1600" spc="-5" dirty="0">
                <a:latin typeface="Calibri"/>
                <a:cs typeface="Calibri"/>
              </a:rPr>
              <a:t>of </a:t>
            </a:r>
            <a:r>
              <a:rPr sz="1600" spc="-10" dirty="0">
                <a:latin typeface="Calibri"/>
                <a:cs typeface="Calibri"/>
              </a:rPr>
              <a:t>resin secreting </a:t>
            </a:r>
            <a:r>
              <a:rPr sz="1600" spc="-5" dirty="0">
                <a:latin typeface="Calibri"/>
                <a:cs typeface="Calibri"/>
              </a:rPr>
              <a:t>glandular  epithelial</a:t>
            </a:r>
            <a:r>
              <a:rPr sz="1600" spc="-40" dirty="0">
                <a:latin typeface="Calibri"/>
                <a:cs typeface="Calibri"/>
              </a:rPr>
              <a:t> </a:t>
            </a:r>
            <a:r>
              <a:rPr sz="1600" spc="-5" dirty="0">
                <a:latin typeface="Calibri"/>
                <a:cs typeface="Calibri"/>
              </a:rPr>
              <a:t>cells.</a:t>
            </a:r>
            <a:endParaRPr sz="1600">
              <a:latin typeface="Calibri"/>
              <a:cs typeface="Calibri"/>
            </a:endParaRPr>
          </a:p>
        </p:txBody>
      </p:sp>
      <p:sp>
        <p:nvSpPr>
          <p:cNvPr id="3" name="object 3"/>
          <p:cNvSpPr/>
          <p:nvPr/>
        </p:nvSpPr>
        <p:spPr>
          <a:xfrm>
            <a:off x="5181600" y="1447800"/>
            <a:ext cx="3000755" cy="259155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9361" y="229361"/>
            <a:ext cx="5257800" cy="6047740"/>
          </a:xfrm>
          <a:custGeom>
            <a:avLst/>
            <a:gdLst/>
            <a:ahLst/>
            <a:cxnLst/>
            <a:rect l="l" t="t" r="r" b="b"/>
            <a:pathLst>
              <a:path w="5257800" h="6047740">
                <a:moveTo>
                  <a:pt x="0" y="6047232"/>
                </a:moveTo>
                <a:lnTo>
                  <a:pt x="5257800" y="6047232"/>
                </a:lnTo>
                <a:lnTo>
                  <a:pt x="5257800" y="0"/>
                </a:lnTo>
                <a:lnTo>
                  <a:pt x="0" y="0"/>
                </a:lnTo>
                <a:lnTo>
                  <a:pt x="0" y="6047232"/>
                </a:lnTo>
                <a:close/>
              </a:path>
            </a:pathLst>
          </a:custGeom>
          <a:ln w="25908">
            <a:solidFill>
              <a:srgbClr val="00AF50"/>
            </a:solidFill>
          </a:ln>
        </p:spPr>
        <p:txBody>
          <a:bodyPr wrap="square" lIns="0" tIns="0" rIns="0" bIns="0" rtlCol="0"/>
          <a:lstStyle/>
          <a:p>
            <a:endParaRPr/>
          </a:p>
        </p:txBody>
      </p:sp>
      <p:sp>
        <p:nvSpPr>
          <p:cNvPr id="3" name="object 3"/>
          <p:cNvSpPr txBox="1"/>
          <p:nvPr/>
        </p:nvSpPr>
        <p:spPr>
          <a:xfrm>
            <a:off x="307340" y="210036"/>
            <a:ext cx="4951095" cy="4050665"/>
          </a:xfrm>
          <a:prstGeom prst="rect">
            <a:avLst/>
          </a:prstGeom>
        </p:spPr>
        <p:txBody>
          <a:bodyPr vert="horz" wrap="square" lIns="0" tIns="135255" rIns="0" bIns="0" rtlCol="0">
            <a:spAutoFit/>
          </a:bodyPr>
          <a:lstStyle/>
          <a:p>
            <a:pPr marL="12700">
              <a:lnSpc>
                <a:spcPct val="100000"/>
              </a:lnSpc>
              <a:spcBef>
                <a:spcPts val="1065"/>
              </a:spcBef>
            </a:pPr>
            <a:r>
              <a:rPr sz="1600" b="1" spc="-10" dirty="0">
                <a:latin typeface="Calibri"/>
                <a:cs typeface="Calibri"/>
              </a:rPr>
              <a:t>3) </a:t>
            </a:r>
            <a:r>
              <a:rPr sz="1600" b="1" spc="-15" dirty="0">
                <a:latin typeface="Calibri"/>
                <a:cs typeface="Calibri"/>
              </a:rPr>
              <a:t>Vascular</a:t>
            </a:r>
            <a:r>
              <a:rPr sz="1600" b="1" spc="15" dirty="0">
                <a:latin typeface="Calibri"/>
                <a:cs typeface="Calibri"/>
              </a:rPr>
              <a:t> </a:t>
            </a:r>
            <a:r>
              <a:rPr sz="1600" b="1" spc="-10" dirty="0">
                <a:latin typeface="Calibri"/>
                <a:cs typeface="Calibri"/>
              </a:rPr>
              <a:t>bundle</a:t>
            </a:r>
            <a:r>
              <a:rPr sz="1600" spc="-10" dirty="0">
                <a:latin typeface="Calibri"/>
                <a:cs typeface="Calibri"/>
              </a:rPr>
              <a:t>.</a:t>
            </a:r>
            <a:endParaRPr sz="1600">
              <a:latin typeface="Calibri"/>
              <a:cs typeface="Calibri"/>
            </a:endParaRPr>
          </a:p>
          <a:p>
            <a:pPr marL="12700" marR="57150">
              <a:lnSpc>
                <a:spcPct val="150000"/>
              </a:lnSpc>
            </a:pPr>
            <a:r>
              <a:rPr sz="1600" spc="-5" dirty="0">
                <a:latin typeface="Calibri"/>
                <a:cs typeface="Calibri"/>
              </a:rPr>
              <a:t>The vascular bundles </a:t>
            </a:r>
            <a:r>
              <a:rPr sz="1600" spc="-15" dirty="0">
                <a:latin typeface="Calibri"/>
                <a:cs typeface="Calibri"/>
              </a:rPr>
              <a:t>are </a:t>
            </a:r>
            <a:r>
              <a:rPr sz="1600" spc="-10" dirty="0">
                <a:latin typeface="Calibri"/>
                <a:cs typeface="Calibri"/>
              </a:rPr>
              <a:t>conjoint collateral </a:t>
            </a:r>
            <a:r>
              <a:rPr sz="1600" spc="-5" dirty="0">
                <a:latin typeface="Calibri"/>
                <a:cs typeface="Calibri"/>
              </a:rPr>
              <a:t>and </a:t>
            </a:r>
            <a:r>
              <a:rPr sz="1600" spc="-10" dirty="0">
                <a:latin typeface="Calibri"/>
                <a:cs typeface="Calibri"/>
              </a:rPr>
              <a:t>open. They  </a:t>
            </a:r>
            <a:r>
              <a:rPr sz="1600" spc="-15" dirty="0">
                <a:latin typeface="Calibri"/>
                <a:cs typeface="Calibri"/>
              </a:rPr>
              <a:t>form </a:t>
            </a:r>
            <a:r>
              <a:rPr sz="1600" spc="-5" dirty="0">
                <a:latin typeface="Calibri"/>
                <a:cs typeface="Calibri"/>
              </a:rPr>
              <a:t>a ring </a:t>
            </a:r>
            <a:r>
              <a:rPr sz="1600" spc="-10" dirty="0">
                <a:latin typeface="Calibri"/>
                <a:cs typeface="Calibri"/>
              </a:rPr>
              <a:t>around </a:t>
            </a:r>
            <a:r>
              <a:rPr sz="1600" spc="-5" dirty="0">
                <a:latin typeface="Calibri"/>
                <a:cs typeface="Calibri"/>
              </a:rPr>
              <a:t>the pith. In each vascular bundle the  xylem is </a:t>
            </a:r>
            <a:r>
              <a:rPr sz="1600" spc="-15" dirty="0">
                <a:latin typeface="Calibri"/>
                <a:cs typeface="Calibri"/>
              </a:rPr>
              <a:t>towards </a:t>
            </a:r>
            <a:r>
              <a:rPr sz="1600" spc="-5" dirty="0">
                <a:latin typeface="Calibri"/>
                <a:cs typeface="Calibri"/>
              </a:rPr>
              <a:t>the inner </a:t>
            </a:r>
            <a:r>
              <a:rPr sz="1600" spc="-10" dirty="0">
                <a:latin typeface="Calibri"/>
                <a:cs typeface="Calibri"/>
              </a:rPr>
              <a:t>side </a:t>
            </a:r>
            <a:r>
              <a:rPr sz="1600" spc="-5" dirty="0">
                <a:latin typeface="Calibri"/>
                <a:cs typeface="Calibri"/>
              </a:rPr>
              <a:t>and phloem </a:t>
            </a:r>
            <a:r>
              <a:rPr sz="1600" spc="-15" dirty="0">
                <a:latin typeface="Calibri"/>
                <a:cs typeface="Calibri"/>
              </a:rPr>
              <a:t>towards </a:t>
            </a:r>
            <a:r>
              <a:rPr sz="1600" spc="-10" dirty="0">
                <a:latin typeface="Calibri"/>
                <a:cs typeface="Calibri"/>
              </a:rPr>
              <a:t>the  outerside.</a:t>
            </a:r>
            <a:endParaRPr sz="1600">
              <a:latin typeface="Calibri"/>
              <a:cs typeface="Calibri"/>
            </a:endParaRPr>
          </a:p>
          <a:p>
            <a:pPr marL="12700" marR="5080">
              <a:lnSpc>
                <a:spcPct val="150000"/>
              </a:lnSpc>
              <a:spcBef>
                <a:spcPts val="5"/>
              </a:spcBef>
            </a:pPr>
            <a:r>
              <a:rPr sz="1600" spc="-5" dirty="0">
                <a:latin typeface="Calibri"/>
                <a:cs typeface="Calibri"/>
              </a:rPr>
              <a:t>A </a:t>
            </a:r>
            <a:r>
              <a:rPr sz="1600" spc="-15" dirty="0">
                <a:latin typeface="Calibri"/>
                <a:cs typeface="Calibri"/>
              </a:rPr>
              <a:t>narrow </a:t>
            </a:r>
            <a:r>
              <a:rPr sz="1600" spc="-10" dirty="0">
                <a:latin typeface="Calibri"/>
                <a:cs typeface="Calibri"/>
              </a:rPr>
              <a:t>strip </a:t>
            </a:r>
            <a:r>
              <a:rPr sz="1600" spc="-5" dirty="0">
                <a:latin typeface="Calibri"/>
                <a:cs typeface="Calibri"/>
              </a:rPr>
              <a:t>of cambium is </a:t>
            </a:r>
            <a:r>
              <a:rPr sz="1600" spc="-15" dirty="0">
                <a:latin typeface="Calibri"/>
                <a:cs typeface="Calibri"/>
              </a:rPr>
              <a:t>present </a:t>
            </a:r>
            <a:r>
              <a:rPr sz="1600" spc="-10" dirty="0">
                <a:latin typeface="Calibri"/>
                <a:cs typeface="Calibri"/>
              </a:rPr>
              <a:t>between </a:t>
            </a:r>
            <a:r>
              <a:rPr sz="1600" spc="-5" dirty="0">
                <a:latin typeface="Calibri"/>
                <a:cs typeface="Calibri"/>
              </a:rPr>
              <a:t>xylem and  </a:t>
            </a:r>
            <a:r>
              <a:rPr sz="1600" spc="-10" dirty="0">
                <a:latin typeface="Calibri"/>
                <a:cs typeface="Calibri"/>
              </a:rPr>
              <a:t>phloem. </a:t>
            </a:r>
            <a:r>
              <a:rPr sz="1600" spc="-15" dirty="0">
                <a:latin typeface="Calibri"/>
                <a:cs typeface="Calibri"/>
              </a:rPr>
              <a:t>Pericycle </a:t>
            </a:r>
            <a:r>
              <a:rPr sz="1600" spc="-5" dirty="0">
                <a:latin typeface="Calibri"/>
                <a:cs typeface="Calibri"/>
              </a:rPr>
              <a:t>is </a:t>
            </a:r>
            <a:r>
              <a:rPr sz="1600" spc="-15" dirty="0">
                <a:latin typeface="Calibri"/>
                <a:cs typeface="Calibri"/>
              </a:rPr>
              <a:t>present </a:t>
            </a:r>
            <a:r>
              <a:rPr sz="1600" spc="-10" dirty="0">
                <a:latin typeface="Calibri"/>
                <a:cs typeface="Calibri"/>
              </a:rPr>
              <a:t>outer to </a:t>
            </a:r>
            <a:r>
              <a:rPr sz="1600" spc="-5" dirty="0">
                <a:latin typeface="Calibri"/>
                <a:cs typeface="Calibri"/>
              </a:rPr>
              <a:t>the </a:t>
            </a:r>
            <a:r>
              <a:rPr sz="1600" spc="-10" dirty="0">
                <a:latin typeface="Calibri"/>
                <a:cs typeface="Calibri"/>
              </a:rPr>
              <a:t>ring </a:t>
            </a:r>
            <a:r>
              <a:rPr sz="1600" spc="-5" dirty="0">
                <a:latin typeface="Calibri"/>
                <a:cs typeface="Calibri"/>
              </a:rPr>
              <a:t>of vascular  bundles. A single </a:t>
            </a:r>
            <a:r>
              <a:rPr sz="1600" spc="-15" dirty="0">
                <a:latin typeface="Calibri"/>
                <a:cs typeface="Calibri"/>
              </a:rPr>
              <a:t>layered </a:t>
            </a:r>
            <a:r>
              <a:rPr sz="1600" spc="-5" dirty="0">
                <a:latin typeface="Calibri"/>
                <a:cs typeface="Calibri"/>
              </a:rPr>
              <a:t>thin walled endodermis is </a:t>
            </a:r>
            <a:r>
              <a:rPr sz="1600" spc="-15" dirty="0">
                <a:latin typeface="Calibri"/>
                <a:cs typeface="Calibri"/>
              </a:rPr>
              <a:t>present  </a:t>
            </a:r>
            <a:r>
              <a:rPr sz="1600" spc="-5" dirty="0">
                <a:latin typeface="Calibri"/>
                <a:cs typeface="Calibri"/>
              </a:rPr>
              <a:t>outside the </a:t>
            </a:r>
            <a:r>
              <a:rPr sz="1600" spc="-10" dirty="0">
                <a:latin typeface="Calibri"/>
                <a:cs typeface="Calibri"/>
              </a:rPr>
              <a:t>pericycle. Secondary growth </a:t>
            </a:r>
            <a:r>
              <a:rPr sz="1600" spc="-20" dirty="0">
                <a:latin typeface="Calibri"/>
                <a:cs typeface="Calibri"/>
              </a:rPr>
              <a:t>takes </a:t>
            </a:r>
            <a:r>
              <a:rPr sz="1600" spc="-5" dirty="0">
                <a:latin typeface="Calibri"/>
                <a:cs typeface="Calibri"/>
              </a:rPr>
              <a:t>place </a:t>
            </a:r>
            <a:r>
              <a:rPr sz="1600" spc="-10" dirty="0">
                <a:latin typeface="Calibri"/>
                <a:cs typeface="Calibri"/>
              </a:rPr>
              <a:t>by the  </a:t>
            </a:r>
            <a:r>
              <a:rPr sz="1600" dirty="0">
                <a:latin typeface="Calibri"/>
                <a:cs typeface="Calibri"/>
              </a:rPr>
              <a:t>activity </a:t>
            </a:r>
            <a:r>
              <a:rPr sz="1600" spc="-5" dirty="0">
                <a:latin typeface="Calibri"/>
                <a:cs typeface="Calibri"/>
              </a:rPr>
              <a:t>of cambium ring. </a:t>
            </a:r>
            <a:r>
              <a:rPr sz="1600" spc="-15" dirty="0">
                <a:latin typeface="Calibri"/>
                <a:cs typeface="Calibri"/>
              </a:rPr>
              <a:t>There are </a:t>
            </a:r>
            <a:r>
              <a:rPr sz="1600" spc="-5" dirty="0">
                <a:latin typeface="Calibri"/>
                <a:cs typeface="Calibri"/>
              </a:rPr>
              <a:t>distinct annual </a:t>
            </a:r>
            <a:r>
              <a:rPr sz="1600" spc="-10" dirty="0">
                <a:latin typeface="Calibri"/>
                <a:cs typeface="Calibri"/>
              </a:rPr>
              <a:t>growth  </a:t>
            </a:r>
            <a:r>
              <a:rPr sz="1600" spc="-5" dirty="0">
                <a:latin typeface="Calibri"/>
                <a:cs typeface="Calibri"/>
              </a:rPr>
              <a:t>rings in the</a:t>
            </a:r>
            <a:r>
              <a:rPr sz="1600" spc="-15" dirty="0">
                <a:latin typeface="Calibri"/>
                <a:cs typeface="Calibri"/>
              </a:rPr>
              <a:t> </a:t>
            </a:r>
            <a:r>
              <a:rPr sz="1600" spc="-10" dirty="0">
                <a:latin typeface="Calibri"/>
                <a:cs typeface="Calibri"/>
              </a:rPr>
              <a:t>wood.</a:t>
            </a:r>
            <a:endParaRPr sz="1600">
              <a:latin typeface="Calibri"/>
              <a:cs typeface="Calibri"/>
            </a:endParaRPr>
          </a:p>
        </p:txBody>
      </p:sp>
      <p:sp>
        <p:nvSpPr>
          <p:cNvPr id="4" name="object 4"/>
          <p:cNvSpPr txBox="1"/>
          <p:nvPr/>
        </p:nvSpPr>
        <p:spPr>
          <a:xfrm>
            <a:off x="307340" y="4601215"/>
            <a:ext cx="4943475" cy="1122680"/>
          </a:xfrm>
          <a:prstGeom prst="rect">
            <a:avLst/>
          </a:prstGeom>
        </p:spPr>
        <p:txBody>
          <a:bodyPr vert="horz" wrap="square" lIns="0" tIns="133985" rIns="0" bIns="0" rtlCol="0">
            <a:spAutoFit/>
          </a:bodyPr>
          <a:lstStyle/>
          <a:p>
            <a:pPr marL="12700">
              <a:lnSpc>
                <a:spcPct val="100000"/>
              </a:lnSpc>
              <a:spcBef>
                <a:spcPts val="1055"/>
              </a:spcBef>
            </a:pPr>
            <a:r>
              <a:rPr sz="1600" b="1" spc="-5" dirty="0">
                <a:latin typeface="Calibri"/>
                <a:cs typeface="Calibri"/>
              </a:rPr>
              <a:t>4)</a:t>
            </a:r>
            <a:r>
              <a:rPr sz="1600" b="1" spc="10" dirty="0">
                <a:latin typeface="Calibri"/>
                <a:cs typeface="Calibri"/>
              </a:rPr>
              <a:t> </a:t>
            </a:r>
            <a:r>
              <a:rPr sz="1600" b="1" spc="-5" dirty="0">
                <a:latin typeface="Calibri"/>
                <a:cs typeface="Calibri"/>
              </a:rPr>
              <a:t>Bark</a:t>
            </a:r>
            <a:endParaRPr sz="1600">
              <a:latin typeface="Calibri"/>
              <a:cs typeface="Calibri"/>
            </a:endParaRPr>
          </a:p>
          <a:p>
            <a:pPr marL="12700">
              <a:lnSpc>
                <a:spcPct val="100000"/>
              </a:lnSpc>
              <a:spcBef>
                <a:spcPts val="960"/>
              </a:spcBef>
            </a:pPr>
            <a:r>
              <a:rPr sz="1600" spc="-5" dirty="0">
                <a:latin typeface="Calibri"/>
                <a:cs typeface="Calibri"/>
              </a:rPr>
              <a:t>Phellogen originates in the </a:t>
            </a:r>
            <a:r>
              <a:rPr sz="1600" spc="-10" dirty="0">
                <a:latin typeface="Calibri"/>
                <a:cs typeface="Calibri"/>
              </a:rPr>
              <a:t>deeper </a:t>
            </a:r>
            <a:r>
              <a:rPr sz="1600" spc="-15" dirty="0">
                <a:latin typeface="Calibri"/>
                <a:cs typeface="Calibri"/>
              </a:rPr>
              <a:t>layers </a:t>
            </a:r>
            <a:r>
              <a:rPr sz="1600" spc="-5" dirty="0">
                <a:latin typeface="Calibri"/>
                <a:cs typeface="Calibri"/>
              </a:rPr>
              <a:t>of the </a:t>
            </a:r>
            <a:r>
              <a:rPr sz="1600" spc="-15" dirty="0">
                <a:latin typeface="Calibri"/>
                <a:cs typeface="Calibri"/>
              </a:rPr>
              <a:t>cortex. </a:t>
            </a:r>
            <a:r>
              <a:rPr sz="1600" spc="-5" dirty="0">
                <a:latin typeface="Calibri"/>
                <a:cs typeface="Calibri"/>
              </a:rPr>
              <a:t>It</a:t>
            </a:r>
            <a:r>
              <a:rPr sz="1600" spc="85" dirty="0">
                <a:latin typeface="Calibri"/>
                <a:cs typeface="Calibri"/>
              </a:rPr>
              <a:t> </a:t>
            </a:r>
            <a:r>
              <a:rPr sz="1600" spc="-5" dirty="0">
                <a:latin typeface="Calibri"/>
                <a:cs typeface="Calibri"/>
              </a:rPr>
              <a:t>is</a:t>
            </a:r>
            <a:endParaRPr sz="1600">
              <a:latin typeface="Calibri"/>
              <a:cs typeface="Calibri"/>
            </a:endParaRPr>
          </a:p>
          <a:p>
            <a:pPr marL="12700">
              <a:lnSpc>
                <a:spcPct val="100000"/>
              </a:lnSpc>
              <a:spcBef>
                <a:spcPts val="965"/>
              </a:spcBef>
            </a:pPr>
            <a:r>
              <a:rPr sz="1600" spc="-15" dirty="0">
                <a:latin typeface="Calibri"/>
                <a:cs typeface="Calibri"/>
              </a:rPr>
              <a:t>present </a:t>
            </a:r>
            <a:r>
              <a:rPr sz="1600" spc="-5" dirty="0">
                <a:latin typeface="Calibri"/>
                <a:cs typeface="Calibri"/>
              </a:rPr>
              <a:t>in the </a:t>
            </a:r>
            <a:r>
              <a:rPr sz="1600" spc="-15" dirty="0">
                <a:latin typeface="Calibri"/>
                <a:cs typeface="Calibri"/>
              </a:rPr>
              <a:t>form </a:t>
            </a:r>
            <a:r>
              <a:rPr sz="1600" spc="-5" dirty="0">
                <a:latin typeface="Calibri"/>
                <a:cs typeface="Calibri"/>
              </a:rPr>
              <a:t>of </a:t>
            </a:r>
            <a:r>
              <a:rPr sz="1600" spc="-10" dirty="0">
                <a:latin typeface="Calibri"/>
                <a:cs typeface="Calibri"/>
              </a:rPr>
              <a:t>strips. </a:t>
            </a:r>
            <a:r>
              <a:rPr sz="1600" spc="-5" dirty="0">
                <a:latin typeface="Calibri"/>
                <a:cs typeface="Calibri"/>
              </a:rPr>
              <a:t>It </a:t>
            </a:r>
            <a:r>
              <a:rPr sz="1600" spc="-10" dirty="0">
                <a:latin typeface="Calibri"/>
                <a:cs typeface="Calibri"/>
              </a:rPr>
              <a:t>produces characteristic</a:t>
            </a:r>
            <a:r>
              <a:rPr sz="1600" spc="135" dirty="0">
                <a:latin typeface="Calibri"/>
                <a:cs typeface="Calibri"/>
              </a:rPr>
              <a:t> </a:t>
            </a:r>
            <a:r>
              <a:rPr sz="1600" spc="-10" dirty="0">
                <a:latin typeface="Calibri"/>
                <a:cs typeface="Calibri"/>
              </a:rPr>
              <a:t>scaly</a:t>
            </a:r>
            <a:endParaRPr sz="1600">
              <a:latin typeface="Calibri"/>
              <a:cs typeface="Calibri"/>
            </a:endParaRPr>
          </a:p>
        </p:txBody>
      </p:sp>
      <p:sp>
        <p:nvSpPr>
          <p:cNvPr id="5" name="object 5"/>
          <p:cNvSpPr txBox="1"/>
          <p:nvPr/>
        </p:nvSpPr>
        <p:spPr>
          <a:xfrm>
            <a:off x="307340" y="5830011"/>
            <a:ext cx="448945" cy="299720"/>
          </a:xfrm>
          <a:prstGeom prst="rect">
            <a:avLst/>
          </a:prstGeom>
        </p:spPr>
        <p:txBody>
          <a:bodyPr vert="horz" wrap="square" lIns="0" tIns="12700" rIns="0" bIns="0" rtlCol="0">
            <a:spAutoFit/>
          </a:bodyPr>
          <a:lstStyle/>
          <a:p>
            <a:pPr marL="12700">
              <a:lnSpc>
                <a:spcPct val="100000"/>
              </a:lnSpc>
              <a:spcBef>
                <a:spcPts val="100"/>
              </a:spcBef>
            </a:pPr>
            <a:r>
              <a:rPr sz="1600" spc="-10" dirty="0">
                <a:latin typeface="Calibri"/>
                <a:cs typeface="Calibri"/>
              </a:rPr>
              <a:t>b</a:t>
            </a:r>
            <a:r>
              <a:rPr sz="1600" spc="-5" dirty="0">
                <a:latin typeface="Calibri"/>
                <a:cs typeface="Calibri"/>
              </a:rPr>
              <a:t>a</a:t>
            </a:r>
            <a:r>
              <a:rPr sz="1600" spc="-10" dirty="0">
                <a:latin typeface="Calibri"/>
                <a:cs typeface="Calibri"/>
              </a:rPr>
              <a:t>rk</a:t>
            </a:r>
            <a:r>
              <a:rPr sz="1800" dirty="0">
                <a:latin typeface="Calibri"/>
                <a:cs typeface="Calibri"/>
              </a:rPr>
              <a:t>.</a:t>
            </a:r>
            <a:endParaRPr sz="1800">
              <a:latin typeface="Calibri"/>
              <a:cs typeface="Calibri"/>
            </a:endParaRPr>
          </a:p>
        </p:txBody>
      </p:sp>
      <p:sp>
        <p:nvSpPr>
          <p:cNvPr id="6" name="object 6"/>
          <p:cNvSpPr txBox="1"/>
          <p:nvPr/>
        </p:nvSpPr>
        <p:spPr>
          <a:xfrm>
            <a:off x="5870828" y="5429199"/>
            <a:ext cx="2107565" cy="299720"/>
          </a:xfrm>
          <a:prstGeom prst="rect">
            <a:avLst/>
          </a:prstGeom>
        </p:spPr>
        <p:txBody>
          <a:bodyPr vert="horz" wrap="square" lIns="0" tIns="12700" rIns="0" bIns="0" rtlCol="0">
            <a:spAutoFit/>
          </a:bodyPr>
          <a:lstStyle/>
          <a:p>
            <a:pPr marL="12700">
              <a:lnSpc>
                <a:spcPct val="100000"/>
              </a:lnSpc>
              <a:spcBef>
                <a:spcPts val="100"/>
              </a:spcBef>
            </a:pPr>
            <a:r>
              <a:rPr sz="1800" b="1" dirty="0">
                <a:latin typeface="Calibri"/>
                <a:cs typeface="Calibri"/>
              </a:rPr>
              <a:t>Fig. </a:t>
            </a:r>
            <a:r>
              <a:rPr sz="1800" b="1" spc="-80" dirty="0">
                <a:latin typeface="Calibri"/>
                <a:cs typeface="Calibri"/>
              </a:rPr>
              <a:t>T. </a:t>
            </a:r>
            <a:r>
              <a:rPr sz="1800" b="1" dirty="0">
                <a:latin typeface="Calibri"/>
                <a:cs typeface="Calibri"/>
              </a:rPr>
              <a:t>S. of </a:t>
            </a:r>
            <a:r>
              <a:rPr sz="1800" b="1" i="1" dirty="0">
                <a:latin typeface="Calibri"/>
                <a:cs typeface="Calibri"/>
              </a:rPr>
              <a:t>pinus</a:t>
            </a:r>
            <a:r>
              <a:rPr sz="1800" b="1" i="1" spc="-20" dirty="0">
                <a:latin typeface="Calibri"/>
                <a:cs typeface="Calibri"/>
              </a:rPr>
              <a:t> </a:t>
            </a:r>
            <a:r>
              <a:rPr sz="1800" b="1" spc="-15" dirty="0">
                <a:latin typeface="Calibri"/>
                <a:cs typeface="Calibri"/>
              </a:rPr>
              <a:t>stem</a:t>
            </a:r>
            <a:endParaRPr sz="1800">
              <a:latin typeface="Calibri"/>
              <a:cs typeface="Calibri"/>
            </a:endParaRPr>
          </a:p>
        </p:txBody>
      </p:sp>
      <p:sp>
        <p:nvSpPr>
          <p:cNvPr id="7" name="object 7"/>
          <p:cNvSpPr/>
          <p:nvPr/>
        </p:nvSpPr>
        <p:spPr>
          <a:xfrm>
            <a:off x="5600700" y="990600"/>
            <a:ext cx="3086100" cy="44196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27232" y="1981200"/>
            <a:ext cx="3064731" cy="262716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3162" y="81534"/>
            <a:ext cx="5791200" cy="6155690"/>
          </a:xfrm>
          <a:custGeom>
            <a:avLst/>
            <a:gdLst/>
            <a:ahLst/>
            <a:cxnLst/>
            <a:rect l="l" t="t" r="r" b="b"/>
            <a:pathLst>
              <a:path w="5791200" h="6155690">
                <a:moveTo>
                  <a:pt x="0" y="6155436"/>
                </a:moveTo>
                <a:lnTo>
                  <a:pt x="5791200" y="6155436"/>
                </a:lnTo>
                <a:lnTo>
                  <a:pt x="5791200" y="0"/>
                </a:lnTo>
                <a:lnTo>
                  <a:pt x="0" y="0"/>
                </a:lnTo>
                <a:lnTo>
                  <a:pt x="0" y="6155436"/>
                </a:lnTo>
                <a:close/>
              </a:path>
            </a:pathLst>
          </a:custGeom>
          <a:ln w="25908">
            <a:solidFill>
              <a:srgbClr val="00AF50"/>
            </a:solidFill>
          </a:ln>
        </p:spPr>
        <p:txBody>
          <a:bodyPr wrap="square" lIns="0" tIns="0" rIns="0" bIns="0" rtlCol="0"/>
          <a:lstStyle/>
          <a:p>
            <a:endParaRPr/>
          </a:p>
        </p:txBody>
      </p:sp>
      <p:sp>
        <p:nvSpPr>
          <p:cNvPr id="4" name="object 4"/>
          <p:cNvSpPr txBox="1">
            <a:spLocks noGrp="1"/>
          </p:cNvSpPr>
          <p:nvPr>
            <p:ph type="title"/>
          </p:nvPr>
        </p:nvSpPr>
        <p:spPr>
          <a:xfrm>
            <a:off x="231140" y="104901"/>
            <a:ext cx="5281930" cy="880744"/>
          </a:xfrm>
          <a:prstGeom prst="rect">
            <a:avLst/>
          </a:prstGeom>
        </p:spPr>
        <p:txBody>
          <a:bodyPr vert="horz" wrap="square" lIns="0" tIns="12700" rIns="0" bIns="0" rtlCol="0">
            <a:spAutoFit/>
          </a:bodyPr>
          <a:lstStyle/>
          <a:p>
            <a:pPr marL="12700">
              <a:lnSpc>
                <a:spcPct val="100000"/>
              </a:lnSpc>
              <a:spcBef>
                <a:spcPts val="100"/>
              </a:spcBef>
            </a:pPr>
            <a:r>
              <a:rPr sz="2000" dirty="0">
                <a:latin typeface="Times New Roman"/>
                <a:cs typeface="Times New Roman"/>
              </a:rPr>
              <a:t>Internal </a:t>
            </a:r>
            <a:r>
              <a:rPr sz="2000" spc="-5" dirty="0">
                <a:latin typeface="Times New Roman"/>
                <a:cs typeface="Times New Roman"/>
              </a:rPr>
              <a:t>Structure </a:t>
            </a:r>
            <a:r>
              <a:rPr sz="2000" dirty="0">
                <a:latin typeface="Times New Roman"/>
                <a:cs typeface="Times New Roman"/>
              </a:rPr>
              <a:t>of</a:t>
            </a:r>
            <a:r>
              <a:rPr sz="2000" spc="-85" dirty="0">
                <a:latin typeface="Times New Roman"/>
                <a:cs typeface="Times New Roman"/>
              </a:rPr>
              <a:t> </a:t>
            </a:r>
            <a:r>
              <a:rPr sz="2000" spc="-5" dirty="0">
                <a:latin typeface="Times New Roman"/>
                <a:cs typeface="Times New Roman"/>
              </a:rPr>
              <a:t>Leaf</a:t>
            </a:r>
            <a:endParaRPr sz="2000">
              <a:latin typeface="Times New Roman"/>
              <a:cs typeface="Times New Roman"/>
            </a:endParaRPr>
          </a:p>
          <a:p>
            <a:pPr marL="12700" marR="5080">
              <a:lnSpc>
                <a:spcPct val="100000"/>
              </a:lnSpc>
              <a:spcBef>
                <a:spcPts val="10"/>
              </a:spcBef>
            </a:pPr>
            <a:r>
              <a:rPr b="0" spc="-5" dirty="0">
                <a:solidFill>
                  <a:srgbClr val="000000"/>
                </a:solidFill>
                <a:latin typeface="Times New Roman"/>
                <a:cs typeface="Times New Roman"/>
              </a:rPr>
              <a:t>A </a:t>
            </a:r>
            <a:r>
              <a:rPr b="0" dirty="0">
                <a:solidFill>
                  <a:srgbClr val="000000"/>
                </a:solidFill>
                <a:latin typeface="Times New Roman"/>
                <a:cs typeface="Times New Roman"/>
              </a:rPr>
              <a:t>transverse section </a:t>
            </a:r>
            <a:r>
              <a:rPr b="0" spc="-5" dirty="0">
                <a:solidFill>
                  <a:srgbClr val="000000"/>
                </a:solidFill>
                <a:latin typeface="Times New Roman"/>
                <a:cs typeface="Times New Roman"/>
              </a:rPr>
              <a:t>shows </a:t>
            </a:r>
            <a:r>
              <a:rPr b="0" dirty="0">
                <a:solidFill>
                  <a:srgbClr val="000000"/>
                </a:solidFill>
                <a:latin typeface="Times New Roman"/>
                <a:cs typeface="Times New Roman"/>
              </a:rPr>
              <a:t>following internal </a:t>
            </a:r>
            <a:r>
              <a:rPr b="0" spc="-5" dirty="0">
                <a:solidFill>
                  <a:srgbClr val="000000"/>
                </a:solidFill>
                <a:latin typeface="Times New Roman"/>
                <a:cs typeface="Times New Roman"/>
              </a:rPr>
              <a:t>parts </a:t>
            </a:r>
            <a:r>
              <a:rPr b="0" dirty="0">
                <a:solidFill>
                  <a:srgbClr val="000000"/>
                </a:solidFill>
                <a:latin typeface="Times New Roman"/>
                <a:cs typeface="Times New Roman"/>
              </a:rPr>
              <a:t>of</a:t>
            </a:r>
            <a:r>
              <a:rPr b="0" spc="-180" dirty="0">
                <a:solidFill>
                  <a:srgbClr val="000000"/>
                </a:solidFill>
                <a:latin typeface="Times New Roman"/>
                <a:cs typeface="Times New Roman"/>
              </a:rPr>
              <a:t> </a:t>
            </a:r>
            <a:r>
              <a:rPr b="0" dirty="0">
                <a:solidFill>
                  <a:srgbClr val="000000"/>
                </a:solidFill>
                <a:latin typeface="Times New Roman"/>
                <a:cs typeface="Times New Roman"/>
              </a:rPr>
              <a:t>the  leaf:</a:t>
            </a:r>
          </a:p>
        </p:txBody>
      </p:sp>
      <p:sp>
        <p:nvSpPr>
          <p:cNvPr id="5" name="object 5"/>
          <p:cNvSpPr txBox="1"/>
          <p:nvPr/>
        </p:nvSpPr>
        <p:spPr>
          <a:xfrm>
            <a:off x="231140" y="1236091"/>
            <a:ext cx="5633085" cy="4902835"/>
          </a:xfrm>
          <a:prstGeom prst="rect">
            <a:avLst/>
          </a:prstGeom>
        </p:spPr>
        <p:txBody>
          <a:bodyPr vert="horz" wrap="square" lIns="0" tIns="12065" rIns="0" bIns="0" rtlCol="0">
            <a:spAutoFit/>
          </a:bodyPr>
          <a:lstStyle/>
          <a:p>
            <a:pPr marL="233045" indent="-220979" algn="just">
              <a:lnSpc>
                <a:spcPct val="100000"/>
              </a:lnSpc>
              <a:spcBef>
                <a:spcPts val="95"/>
              </a:spcBef>
              <a:buAutoNum type="arabicParenR"/>
              <a:tabLst>
                <a:tab pos="233679" algn="l"/>
              </a:tabLst>
            </a:pPr>
            <a:r>
              <a:rPr sz="1600" b="1" spc="-5" dirty="0">
                <a:latin typeface="Times New Roman"/>
                <a:cs typeface="Times New Roman"/>
              </a:rPr>
              <a:t>Epidermis:</a:t>
            </a:r>
            <a:endParaRPr sz="1600">
              <a:latin typeface="Times New Roman"/>
              <a:cs typeface="Times New Roman"/>
            </a:endParaRPr>
          </a:p>
          <a:p>
            <a:pPr marL="12700" marR="5080" algn="just">
              <a:lnSpc>
                <a:spcPct val="100000"/>
              </a:lnSpc>
            </a:pPr>
            <a:r>
              <a:rPr sz="1600" spc="-5" dirty="0">
                <a:latin typeface="Times New Roman"/>
                <a:cs typeface="Times New Roman"/>
              </a:rPr>
              <a:t>Leaf s covered </a:t>
            </a:r>
            <a:r>
              <a:rPr sz="1600" dirty="0">
                <a:latin typeface="Times New Roman"/>
                <a:cs typeface="Times New Roman"/>
              </a:rPr>
              <a:t>by </a:t>
            </a:r>
            <a:r>
              <a:rPr sz="1600" spc="-5" dirty="0">
                <a:latin typeface="Times New Roman"/>
                <a:cs typeface="Times New Roman"/>
              </a:rPr>
              <a:t>thick </a:t>
            </a:r>
            <a:r>
              <a:rPr sz="1600" dirty="0">
                <a:latin typeface="Times New Roman"/>
                <a:cs typeface="Times New Roman"/>
              </a:rPr>
              <a:t>walled epidermis. </a:t>
            </a:r>
            <a:r>
              <a:rPr sz="1600" spc="-5" dirty="0">
                <a:latin typeface="Times New Roman"/>
                <a:cs typeface="Times New Roman"/>
              </a:rPr>
              <a:t>Epidermis s covered </a:t>
            </a:r>
            <a:r>
              <a:rPr sz="1600" spc="5" dirty="0">
                <a:latin typeface="Times New Roman"/>
                <a:cs typeface="Times New Roman"/>
              </a:rPr>
              <a:t>by </a:t>
            </a:r>
            <a:r>
              <a:rPr sz="1600" spc="-5" dirty="0">
                <a:latin typeface="Times New Roman"/>
                <a:cs typeface="Times New Roman"/>
              </a:rPr>
              <a:t>a  thick </a:t>
            </a:r>
            <a:r>
              <a:rPr sz="1600" dirty="0">
                <a:latin typeface="Times New Roman"/>
                <a:cs typeface="Times New Roman"/>
              </a:rPr>
              <a:t>layer of cuticle. </a:t>
            </a:r>
            <a:r>
              <a:rPr sz="1600" spc="-5" dirty="0">
                <a:latin typeface="Times New Roman"/>
                <a:cs typeface="Times New Roman"/>
              </a:rPr>
              <a:t>Sunken </a:t>
            </a:r>
            <a:r>
              <a:rPr sz="1600" dirty="0">
                <a:latin typeface="Times New Roman"/>
                <a:cs typeface="Times New Roman"/>
              </a:rPr>
              <a:t>stomata are </a:t>
            </a:r>
            <a:r>
              <a:rPr sz="1600" spc="-5" dirty="0">
                <a:latin typeface="Times New Roman"/>
                <a:cs typeface="Times New Roman"/>
              </a:rPr>
              <a:t>present </a:t>
            </a:r>
            <a:r>
              <a:rPr sz="1600" dirty="0">
                <a:latin typeface="Times New Roman"/>
                <a:cs typeface="Times New Roman"/>
              </a:rPr>
              <a:t>below </a:t>
            </a:r>
            <a:r>
              <a:rPr sz="1600" spc="-5" dirty="0">
                <a:latin typeface="Times New Roman"/>
                <a:cs typeface="Times New Roman"/>
              </a:rPr>
              <a:t>the general  </a:t>
            </a:r>
            <a:r>
              <a:rPr sz="1600" dirty="0">
                <a:latin typeface="Times New Roman"/>
                <a:cs typeface="Times New Roman"/>
              </a:rPr>
              <a:t>surface. </a:t>
            </a:r>
            <a:r>
              <a:rPr sz="1600" spc="-45" dirty="0">
                <a:latin typeface="Times New Roman"/>
                <a:cs typeface="Times New Roman"/>
              </a:rPr>
              <a:t>Two </a:t>
            </a:r>
            <a:r>
              <a:rPr sz="1600" dirty="0">
                <a:latin typeface="Times New Roman"/>
                <a:cs typeface="Times New Roman"/>
              </a:rPr>
              <a:t>or </a:t>
            </a:r>
            <a:r>
              <a:rPr sz="1600" spc="-5" dirty="0">
                <a:latin typeface="Times New Roman"/>
                <a:cs typeface="Times New Roman"/>
              </a:rPr>
              <a:t>three Layered hypodermis is present underneath the  epidermis. Hypodermis is composed </a:t>
            </a:r>
            <a:r>
              <a:rPr sz="1600" dirty="0">
                <a:latin typeface="Times New Roman"/>
                <a:cs typeface="Times New Roman"/>
              </a:rPr>
              <a:t>of sclerenchymatous tissues.  </a:t>
            </a:r>
            <a:r>
              <a:rPr sz="1600" spc="-5" dirty="0">
                <a:latin typeface="Times New Roman"/>
                <a:cs typeface="Times New Roman"/>
              </a:rPr>
              <a:t>This </a:t>
            </a:r>
            <a:r>
              <a:rPr sz="1600" spc="-10" dirty="0">
                <a:latin typeface="Times New Roman"/>
                <a:cs typeface="Times New Roman"/>
              </a:rPr>
              <a:t>hypodermis </a:t>
            </a:r>
            <a:r>
              <a:rPr sz="1600" spc="-5" dirty="0">
                <a:latin typeface="Times New Roman"/>
                <a:cs typeface="Times New Roman"/>
              </a:rPr>
              <a:t>is the </a:t>
            </a:r>
            <a:r>
              <a:rPr sz="1600" spc="-15" dirty="0">
                <a:latin typeface="Times New Roman"/>
                <a:cs typeface="Times New Roman"/>
              </a:rPr>
              <a:t>main </a:t>
            </a:r>
            <a:r>
              <a:rPr sz="1600" spc="-5" dirty="0">
                <a:latin typeface="Times New Roman"/>
                <a:cs typeface="Times New Roman"/>
              </a:rPr>
              <a:t>strengthening tissue </a:t>
            </a:r>
            <a:r>
              <a:rPr sz="1600" dirty="0">
                <a:latin typeface="Times New Roman"/>
                <a:cs typeface="Times New Roman"/>
              </a:rPr>
              <a:t>of </a:t>
            </a:r>
            <a:r>
              <a:rPr sz="1600" spc="-5" dirty="0">
                <a:latin typeface="Times New Roman"/>
                <a:cs typeface="Times New Roman"/>
              </a:rPr>
              <a:t>the</a:t>
            </a:r>
            <a:r>
              <a:rPr sz="1600" spc="254" dirty="0">
                <a:latin typeface="Times New Roman"/>
                <a:cs typeface="Times New Roman"/>
              </a:rPr>
              <a:t> </a:t>
            </a:r>
            <a:r>
              <a:rPr sz="1600" spc="-5" dirty="0">
                <a:latin typeface="Times New Roman"/>
                <a:cs typeface="Times New Roman"/>
              </a:rPr>
              <a:t>leaf.</a:t>
            </a:r>
            <a:endParaRPr sz="1600">
              <a:latin typeface="Times New Roman"/>
              <a:cs typeface="Times New Roman"/>
            </a:endParaRPr>
          </a:p>
          <a:p>
            <a:pPr>
              <a:lnSpc>
                <a:spcPct val="100000"/>
              </a:lnSpc>
              <a:spcBef>
                <a:spcPts val="25"/>
              </a:spcBef>
            </a:pPr>
            <a:endParaRPr sz="1650">
              <a:latin typeface="Times New Roman"/>
              <a:cs typeface="Times New Roman"/>
            </a:endParaRPr>
          </a:p>
          <a:p>
            <a:pPr marL="233679" indent="-220979" algn="just">
              <a:lnSpc>
                <a:spcPct val="100000"/>
              </a:lnSpc>
              <a:buFont typeface="Times New Roman"/>
              <a:buAutoNum type="arabicParenR" startAt="2"/>
              <a:tabLst>
                <a:tab pos="233679" algn="l"/>
              </a:tabLst>
            </a:pPr>
            <a:r>
              <a:rPr sz="1600" b="1" spc="-5" dirty="0">
                <a:latin typeface="Times New Roman"/>
                <a:cs typeface="Times New Roman"/>
              </a:rPr>
              <a:t>Mesophyll:</a:t>
            </a:r>
            <a:endParaRPr sz="1600">
              <a:latin typeface="Times New Roman"/>
              <a:cs typeface="Times New Roman"/>
            </a:endParaRPr>
          </a:p>
          <a:p>
            <a:pPr marL="12700" marR="5080" algn="just">
              <a:lnSpc>
                <a:spcPct val="100000"/>
              </a:lnSpc>
            </a:pPr>
            <a:r>
              <a:rPr sz="1600" spc="-5" dirty="0">
                <a:latin typeface="Times New Roman"/>
                <a:cs typeface="Times New Roman"/>
              </a:rPr>
              <a:t>The mesophyll </a:t>
            </a:r>
            <a:r>
              <a:rPr sz="1600" dirty="0">
                <a:latin typeface="Times New Roman"/>
                <a:cs typeface="Times New Roman"/>
              </a:rPr>
              <a:t>of </a:t>
            </a:r>
            <a:r>
              <a:rPr sz="1600" spc="-5" dirty="0">
                <a:latin typeface="Times New Roman"/>
                <a:cs typeface="Times New Roman"/>
              </a:rPr>
              <a:t>the leaf is parenchymatous. It is </a:t>
            </a:r>
            <a:r>
              <a:rPr sz="1600" dirty="0">
                <a:latin typeface="Times New Roman"/>
                <a:cs typeface="Times New Roman"/>
              </a:rPr>
              <a:t>not  </a:t>
            </a:r>
            <a:r>
              <a:rPr sz="1600" spc="-5" dirty="0">
                <a:latin typeface="Times New Roman"/>
                <a:cs typeface="Times New Roman"/>
              </a:rPr>
              <a:t>differentiated in </a:t>
            </a:r>
            <a:r>
              <a:rPr sz="1600" dirty="0">
                <a:latin typeface="Times New Roman"/>
                <a:cs typeface="Times New Roman"/>
              </a:rPr>
              <a:t>to </a:t>
            </a:r>
            <a:r>
              <a:rPr sz="1600" spc="-5" dirty="0">
                <a:latin typeface="Times New Roman"/>
                <a:cs typeface="Times New Roman"/>
              </a:rPr>
              <a:t>palisade and spongy parenchyma. Resin </a:t>
            </a:r>
            <a:r>
              <a:rPr sz="1600" dirty="0">
                <a:latin typeface="Times New Roman"/>
                <a:cs typeface="Times New Roman"/>
              </a:rPr>
              <a:t>canals  are </a:t>
            </a:r>
            <a:r>
              <a:rPr sz="1600" spc="-5" dirty="0">
                <a:latin typeface="Times New Roman"/>
                <a:cs typeface="Times New Roman"/>
              </a:rPr>
              <a:t>present below the hypodermis. Each resin canal </a:t>
            </a:r>
            <a:r>
              <a:rPr sz="1600" dirty="0">
                <a:latin typeface="Times New Roman"/>
                <a:cs typeface="Times New Roman"/>
              </a:rPr>
              <a:t>is </a:t>
            </a:r>
            <a:r>
              <a:rPr sz="1600" spc="-5" dirty="0">
                <a:latin typeface="Times New Roman"/>
                <a:cs typeface="Times New Roman"/>
              </a:rPr>
              <a:t>lined </a:t>
            </a:r>
            <a:r>
              <a:rPr sz="1600" dirty="0">
                <a:latin typeface="Times New Roman"/>
                <a:cs typeface="Times New Roman"/>
              </a:rPr>
              <a:t>by </a:t>
            </a:r>
            <a:r>
              <a:rPr sz="1600" spc="-5" dirty="0">
                <a:latin typeface="Times New Roman"/>
                <a:cs typeface="Times New Roman"/>
              </a:rPr>
              <a:t>a  layer </a:t>
            </a:r>
            <a:r>
              <a:rPr sz="1600" dirty="0">
                <a:latin typeface="Times New Roman"/>
                <a:cs typeface="Times New Roman"/>
              </a:rPr>
              <a:t>of small epithelial cells. </a:t>
            </a:r>
            <a:r>
              <a:rPr sz="1600" spc="-5" dirty="0">
                <a:latin typeface="Times New Roman"/>
                <a:cs typeface="Times New Roman"/>
              </a:rPr>
              <a:t>Each leaf is </a:t>
            </a:r>
            <a:r>
              <a:rPr sz="1600" dirty="0">
                <a:latin typeface="Times New Roman"/>
                <a:cs typeface="Times New Roman"/>
              </a:rPr>
              <a:t>supplied </a:t>
            </a:r>
            <a:r>
              <a:rPr sz="1600" spc="5" dirty="0">
                <a:latin typeface="Times New Roman"/>
                <a:cs typeface="Times New Roman"/>
              </a:rPr>
              <a:t>by </a:t>
            </a:r>
            <a:r>
              <a:rPr sz="1600" spc="-5" dirty="0">
                <a:latin typeface="Times New Roman"/>
                <a:cs typeface="Times New Roman"/>
              </a:rPr>
              <a:t>two  unbranched</a:t>
            </a:r>
            <a:r>
              <a:rPr sz="1600" spc="5" dirty="0">
                <a:latin typeface="Times New Roman"/>
                <a:cs typeface="Times New Roman"/>
              </a:rPr>
              <a:t> </a:t>
            </a:r>
            <a:r>
              <a:rPr sz="1600" dirty="0">
                <a:latin typeface="Times New Roman"/>
                <a:cs typeface="Times New Roman"/>
              </a:rPr>
              <a:t>veins.</a:t>
            </a:r>
            <a:endParaRPr sz="1600">
              <a:latin typeface="Times New Roman"/>
              <a:cs typeface="Times New Roman"/>
            </a:endParaRPr>
          </a:p>
          <a:p>
            <a:pPr>
              <a:lnSpc>
                <a:spcPct val="100000"/>
              </a:lnSpc>
              <a:spcBef>
                <a:spcPts val="25"/>
              </a:spcBef>
            </a:pPr>
            <a:endParaRPr sz="1650">
              <a:latin typeface="Times New Roman"/>
              <a:cs typeface="Times New Roman"/>
            </a:endParaRPr>
          </a:p>
          <a:p>
            <a:pPr marL="233045" indent="-220979">
              <a:lnSpc>
                <a:spcPct val="100000"/>
              </a:lnSpc>
              <a:buAutoNum type="arabicParenR" startAt="3"/>
              <a:tabLst>
                <a:tab pos="233679" algn="l"/>
              </a:tabLst>
            </a:pPr>
            <a:r>
              <a:rPr sz="1600" b="1" spc="-5" dirty="0">
                <a:latin typeface="Times New Roman"/>
                <a:cs typeface="Times New Roman"/>
              </a:rPr>
              <a:t>Endodermis and vascular</a:t>
            </a:r>
            <a:r>
              <a:rPr sz="1600" b="1" spc="5" dirty="0">
                <a:latin typeface="Times New Roman"/>
                <a:cs typeface="Times New Roman"/>
              </a:rPr>
              <a:t> </a:t>
            </a:r>
            <a:r>
              <a:rPr sz="1600" b="1" spc="-5" dirty="0">
                <a:latin typeface="Times New Roman"/>
                <a:cs typeface="Times New Roman"/>
              </a:rPr>
              <a:t>tissues:</a:t>
            </a:r>
            <a:endParaRPr sz="1600">
              <a:latin typeface="Times New Roman"/>
              <a:cs typeface="Times New Roman"/>
            </a:endParaRPr>
          </a:p>
          <a:p>
            <a:pPr marL="12700" marR="48260">
              <a:lnSpc>
                <a:spcPct val="100000"/>
              </a:lnSpc>
            </a:pPr>
            <a:r>
              <a:rPr sz="1600" spc="-5" dirty="0">
                <a:latin typeface="Times New Roman"/>
                <a:cs typeface="Times New Roman"/>
              </a:rPr>
              <a:t>Endodermis is present outside the pericycle. Pericycle surrounds the  xylem Pericycle is </a:t>
            </a:r>
            <a:r>
              <a:rPr sz="1600" spc="-10" dirty="0">
                <a:latin typeface="Times New Roman"/>
                <a:cs typeface="Times New Roman"/>
              </a:rPr>
              <a:t>formed </a:t>
            </a:r>
            <a:r>
              <a:rPr sz="1600" spc="-5" dirty="0">
                <a:latin typeface="Times New Roman"/>
                <a:cs typeface="Times New Roman"/>
              </a:rPr>
              <a:t>of parenchymatous cells. Its cell adjacent  to the phloem are called </a:t>
            </a:r>
            <a:r>
              <a:rPr sz="1600" b="1" spc="-5" dirty="0">
                <a:latin typeface="Times New Roman"/>
                <a:cs typeface="Times New Roman"/>
              </a:rPr>
              <a:t>aluminous </a:t>
            </a:r>
            <a:r>
              <a:rPr sz="1600" b="1" dirty="0">
                <a:latin typeface="Times New Roman"/>
                <a:cs typeface="Times New Roman"/>
              </a:rPr>
              <a:t>cells</a:t>
            </a:r>
            <a:r>
              <a:rPr sz="1600" dirty="0">
                <a:latin typeface="Times New Roman"/>
                <a:cs typeface="Times New Roman"/>
              </a:rPr>
              <a:t>. </a:t>
            </a:r>
            <a:r>
              <a:rPr sz="1600" spc="-5" dirty="0">
                <a:latin typeface="Times New Roman"/>
                <a:cs typeface="Times New Roman"/>
              </a:rPr>
              <a:t>The cells adjacent to the  xylem are called </a:t>
            </a:r>
            <a:r>
              <a:rPr sz="1600" b="1" spc="-5" dirty="0">
                <a:latin typeface="Times New Roman"/>
                <a:cs typeface="Times New Roman"/>
              </a:rPr>
              <a:t>tracheidal cells</a:t>
            </a:r>
            <a:r>
              <a:rPr sz="1600" spc="-5" dirty="0">
                <a:latin typeface="Times New Roman"/>
                <a:cs typeface="Times New Roman"/>
              </a:rPr>
              <a:t>. These specialized cells </a:t>
            </a:r>
            <a:r>
              <a:rPr sz="1600" dirty="0">
                <a:latin typeface="Times New Roman"/>
                <a:cs typeface="Times New Roman"/>
              </a:rPr>
              <a:t>form </a:t>
            </a:r>
            <a:r>
              <a:rPr sz="1600" spc="-5" dirty="0">
                <a:latin typeface="Times New Roman"/>
                <a:cs typeface="Times New Roman"/>
              </a:rPr>
              <a:t>the  transfusion tissue. They help in the lateral flow of</a:t>
            </a:r>
            <a:r>
              <a:rPr sz="1600" spc="110" dirty="0">
                <a:latin typeface="Times New Roman"/>
                <a:cs typeface="Times New Roman"/>
              </a:rPr>
              <a:t> </a:t>
            </a:r>
            <a:r>
              <a:rPr sz="1600" spc="-5" dirty="0">
                <a:latin typeface="Times New Roman"/>
                <a:cs typeface="Times New Roman"/>
              </a:rPr>
              <a:t>nutrients.</a:t>
            </a:r>
            <a:endParaRPr sz="16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5561" y="534162"/>
            <a:ext cx="4876800" cy="6062980"/>
          </a:xfrm>
          <a:custGeom>
            <a:avLst/>
            <a:gdLst/>
            <a:ahLst/>
            <a:cxnLst/>
            <a:rect l="l" t="t" r="r" b="b"/>
            <a:pathLst>
              <a:path w="4876800" h="6062980">
                <a:moveTo>
                  <a:pt x="0" y="6062472"/>
                </a:moveTo>
                <a:lnTo>
                  <a:pt x="4876800" y="6062472"/>
                </a:lnTo>
                <a:lnTo>
                  <a:pt x="4876800" y="0"/>
                </a:lnTo>
                <a:lnTo>
                  <a:pt x="0" y="0"/>
                </a:lnTo>
                <a:lnTo>
                  <a:pt x="0" y="6062472"/>
                </a:lnTo>
                <a:close/>
              </a:path>
            </a:pathLst>
          </a:custGeom>
          <a:ln w="25908">
            <a:solidFill>
              <a:srgbClr val="00AF50"/>
            </a:solidFill>
          </a:ln>
        </p:spPr>
        <p:txBody>
          <a:bodyPr wrap="square" lIns="0" tIns="0" rIns="0" bIns="0" rtlCol="0"/>
          <a:lstStyle/>
          <a:p>
            <a:endParaRPr/>
          </a:p>
        </p:txBody>
      </p:sp>
      <p:sp>
        <p:nvSpPr>
          <p:cNvPr id="3" name="object 3"/>
          <p:cNvSpPr txBox="1">
            <a:spLocks noGrp="1"/>
          </p:cNvSpPr>
          <p:nvPr>
            <p:ph type="title"/>
          </p:nvPr>
        </p:nvSpPr>
        <p:spPr>
          <a:xfrm>
            <a:off x="383540" y="557530"/>
            <a:ext cx="2964180" cy="330835"/>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a:cs typeface="Times New Roman"/>
              </a:rPr>
              <a:t>Internal </a:t>
            </a:r>
            <a:r>
              <a:rPr sz="2000" spc="-5" dirty="0">
                <a:latin typeface="Times New Roman"/>
                <a:cs typeface="Times New Roman"/>
              </a:rPr>
              <a:t>Structure </a:t>
            </a:r>
            <a:r>
              <a:rPr sz="2000" dirty="0">
                <a:latin typeface="Times New Roman"/>
                <a:cs typeface="Times New Roman"/>
              </a:rPr>
              <a:t>of</a:t>
            </a:r>
            <a:r>
              <a:rPr sz="2000" spc="-130" dirty="0">
                <a:latin typeface="Times New Roman"/>
                <a:cs typeface="Times New Roman"/>
              </a:rPr>
              <a:t> </a:t>
            </a:r>
            <a:r>
              <a:rPr sz="2000" spc="5" dirty="0">
                <a:latin typeface="Times New Roman"/>
                <a:cs typeface="Times New Roman"/>
              </a:rPr>
              <a:t>Root:</a:t>
            </a:r>
            <a:endParaRPr sz="2000">
              <a:latin typeface="Times New Roman"/>
              <a:cs typeface="Times New Roman"/>
            </a:endParaRPr>
          </a:p>
        </p:txBody>
      </p:sp>
      <p:sp>
        <p:nvSpPr>
          <p:cNvPr id="4" name="object 4"/>
          <p:cNvSpPr txBox="1"/>
          <p:nvPr/>
        </p:nvSpPr>
        <p:spPr>
          <a:xfrm>
            <a:off x="383540" y="865378"/>
            <a:ext cx="4719955" cy="5629910"/>
          </a:xfrm>
          <a:prstGeom prst="rect">
            <a:avLst/>
          </a:prstGeom>
        </p:spPr>
        <p:txBody>
          <a:bodyPr vert="horz" wrap="square" lIns="0" tIns="12065" rIns="0" bIns="0" rtlCol="0">
            <a:spAutoFit/>
          </a:bodyPr>
          <a:lstStyle/>
          <a:p>
            <a:pPr marL="12700" marR="5715" algn="just">
              <a:lnSpc>
                <a:spcPct val="100000"/>
              </a:lnSpc>
              <a:spcBef>
                <a:spcPts val="95"/>
              </a:spcBef>
            </a:pPr>
            <a:r>
              <a:rPr sz="1600" spc="-5" dirty="0">
                <a:latin typeface="Times New Roman"/>
                <a:cs typeface="Times New Roman"/>
              </a:rPr>
              <a:t>The internal </a:t>
            </a:r>
            <a:r>
              <a:rPr sz="1600" dirty="0">
                <a:latin typeface="Times New Roman"/>
                <a:cs typeface="Times New Roman"/>
              </a:rPr>
              <a:t>structure of </a:t>
            </a:r>
            <a:r>
              <a:rPr sz="1600" spc="-5" dirty="0">
                <a:latin typeface="Times New Roman"/>
                <a:cs typeface="Times New Roman"/>
              </a:rPr>
              <a:t>root resembles to that </a:t>
            </a:r>
            <a:r>
              <a:rPr sz="1600" dirty="0">
                <a:latin typeface="Times New Roman"/>
                <a:cs typeface="Times New Roman"/>
              </a:rPr>
              <a:t>of </a:t>
            </a:r>
            <a:r>
              <a:rPr sz="1600" spc="-5" dirty="0">
                <a:latin typeface="Times New Roman"/>
                <a:cs typeface="Times New Roman"/>
              </a:rPr>
              <a:t>a  dicotyledonous root. In transverse </a:t>
            </a:r>
            <a:r>
              <a:rPr sz="1600" dirty="0">
                <a:latin typeface="Times New Roman"/>
                <a:cs typeface="Times New Roman"/>
              </a:rPr>
              <a:t>section </a:t>
            </a:r>
            <a:r>
              <a:rPr sz="1600" spc="-5" dirty="0">
                <a:latin typeface="Times New Roman"/>
                <a:cs typeface="Times New Roman"/>
              </a:rPr>
              <a:t>the root shows  a </a:t>
            </a:r>
            <a:r>
              <a:rPr sz="1600" dirty="0">
                <a:latin typeface="Times New Roman"/>
                <a:cs typeface="Times New Roman"/>
              </a:rPr>
              <a:t>piliferous layer </a:t>
            </a:r>
            <a:r>
              <a:rPr sz="1600" spc="-5" dirty="0">
                <a:latin typeface="Times New Roman"/>
                <a:cs typeface="Times New Roman"/>
              </a:rPr>
              <a:t>bearing unicellular root hairs. The root  hairs </a:t>
            </a:r>
            <a:r>
              <a:rPr sz="1600" dirty="0">
                <a:latin typeface="Times New Roman"/>
                <a:cs typeface="Times New Roman"/>
              </a:rPr>
              <a:t>are </a:t>
            </a:r>
            <a:r>
              <a:rPr sz="1600" spc="-5" dirty="0">
                <a:latin typeface="Times New Roman"/>
                <a:cs typeface="Times New Roman"/>
              </a:rPr>
              <a:t>found only in the young </a:t>
            </a:r>
            <a:r>
              <a:rPr sz="1600" dirty="0">
                <a:latin typeface="Times New Roman"/>
                <a:cs typeface="Times New Roman"/>
              </a:rPr>
              <a:t>roots </a:t>
            </a:r>
            <a:r>
              <a:rPr sz="1600" spc="-5" dirty="0">
                <a:latin typeface="Times New Roman"/>
                <a:cs typeface="Times New Roman"/>
              </a:rPr>
              <a:t>and root </a:t>
            </a:r>
            <a:r>
              <a:rPr sz="1600" dirty="0">
                <a:latin typeface="Times New Roman"/>
                <a:cs typeface="Times New Roman"/>
              </a:rPr>
              <a:t>tips. In  </a:t>
            </a:r>
            <a:r>
              <a:rPr sz="1600" spc="-5" dirty="0">
                <a:latin typeface="Times New Roman"/>
                <a:cs typeface="Times New Roman"/>
              </a:rPr>
              <a:t>young roots </a:t>
            </a:r>
            <a:r>
              <a:rPr sz="1600" dirty="0">
                <a:latin typeface="Times New Roman"/>
                <a:cs typeface="Times New Roman"/>
              </a:rPr>
              <a:t>there </a:t>
            </a:r>
            <a:r>
              <a:rPr sz="1600" spc="-5" dirty="0">
                <a:latin typeface="Times New Roman"/>
                <a:cs typeface="Times New Roman"/>
              </a:rPr>
              <a:t>is fungal growth </a:t>
            </a:r>
            <a:r>
              <a:rPr sz="1600" dirty="0">
                <a:latin typeface="Times New Roman"/>
                <a:cs typeface="Times New Roman"/>
              </a:rPr>
              <a:t>of </a:t>
            </a:r>
            <a:r>
              <a:rPr sz="1600" b="1" spc="-5" dirty="0">
                <a:latin typeface="Times New Roman"/>
                <a:cs typeface="Times New Roman"/>
              </a:rPr>
              <a:t>ectophytic  mycorrhiza. </a:t>
            </a:r>
            <a:r>
              <a:rPr sz="1600" spc="-20" dirty="0">
                <a:latin typeface="Times New Roman"/>
                <a:cs typeface="Times New Roman"/>
              </a:rPr>
              <a:t>With </a:t>
            </a:r>
            <a:r>
              <a:rPr sz="1600" spc="-5" dirty="0">
                <a:latin typeface="Times New Roman"/>
                <a:cs typeface="Times New Roman"/>
              </a:rPr>
              <a:t>the appearance </a:t>
            </a:r>
            <a:r>
              <a:rPr sz="1600" dirty="0">
                <a:latin typeface="Times New Roman"/>
                <a:cs typeface="Times New Roman"/>
              </a:rPr>
              <a:t>of this </a:t>
            </a:r>
            <a:r>
              <a:rPr sz="1600" spc="-5" dirty="0">
                <a:latin typeface="Times New Roman"/>
                <a:cs typeface="Times New Roman"/>
              </a:rPr>
              <a:t>fungus the </a:t>
            </a:r>
            <a:r>
              <a:rPr sz="1600" dirty="0">
                <a:latin typeface="Times New Roman"/>
                <a:cs typeface="Times New Roman"/>
              </a:rPr>
              <a:t>root  </a:t>
            </a:r>
            <a:r>
              <a:rPr sz="1600" spc="-5" dirty="0">
                <a:latin typeface="Times New Roman"/>
                <a:cs typeface="Times New Roman"/>
              </a:rPr>
              <a:t>hairs </a:t>
            </a:r>
            <a:r>
              <a:rPr sz="1600" dirty="0">
                <a:latin typeface="Times New Roman"/>
                <a:cs typeface="Times New Roman"/>
              </a:rPr>
              <a:t>of </a:t>
            </a:r>
            <a:r>
              <a:rPr sz="1600" spc="-5" dirty="0">
                <a:latin typeface="Times New Roman"/>
                <a:cs typeface="Times New Roman"/>
              </a:rPr>
              <a:t>the root</a:t>
            </a:r>
            <a:r>
              <a:rPr sz="1600" spc="35" dirty="0">
                <a:latin typeface="Times New Roman"/>
                <a:cs typeface="Times New Roman"/>
              </a:rPr>
              <a:t> </a:t>
            </a:r>
            <a:r>
              <a:rPr sz="1600" spc="-15" dirty="0">
                <a:latin typeface="Times New Roman"/>
                <a:cs typeface="Times New Roman"/>
              </a:rPr>
              <a:t>disappear.</a:t>
            </a:r>
            <a:endParaRPr sz="1600">
              <a:latin typeface="Times New Roman"/>
              <a:cs typeface="Times New Roman"/>
            </a:endParaRPr>
          </a:p>
          <a:p>
            <a:pPr marL="12700" marR="5715" indent="100330" algn="just">
              <a:lnSpc>
                <a:spcPct val="100000"/>
              </a:lnSpc>
            </a:pPr>
            <a:r>
              <a:rPr sz="1600" spc="-5" dirty="0">
                <a:latin typeface="Times New Roman"/>
                <a:cs typeface="Times New Roman"/>
              </a:rPr>
              <a:t>Just beneath the </a:t>
            </a:r>
            <a:r>
              <a:rPr sz="1600" dirty="0">
                <a:latin typeface="Times New Roman"/>
                <a:cs typeface="Times New Roman"/>
              </a:rPr>
              <a:t>piliferous </a:t>
            </a:r>
            <a:r>
              <a:rPr sz="1600" spc="-5" dirty="0">
                <a:latin typeface="Times New Roman"/>
                <a:cs typeface="Times New Roman"/>
              </a:rPr>
              <a:t>layer there </a:t>
            </a:r>
            <a:r>
              <a:rPr sz="1600" dirty="0">
                <a:latin typeface="Times New Roman"/>
                <a:cs typeface="Times New Roman"/>
              </a:rPr>
              <a:t>lies </a:t>
            </a:r>
            <a:r>
              <a:rPr sz="1600" spc="-5" dirty="0">
                <a:latin typeface="Times New Roman"/>
                <a:cs typeface="Times New Roman"/>
              </a:rPr>
              <a:t>a </a:t>
            </a:r>
            <a:r>
              <a:rPr sz="1600" dirty="0">
                <a:latin typeface="Times New Roman"/>
                <a:cs typeface="Times New Roman"/>
              </a:rPr>
              <a:t>broad  </a:t>
            </a:r>
            <a:r>
              <a:rPr sz="1600" spc="-5" dirty="0">
                <a:latin typeface="Times New Roman"/>
                <a:cs typeface="Times New Roman"/>
              </a:rPr>
              <a:t>cortex which </a:t>
            </a:r>
            <a:r>
              <a:rPr sz="1600" dirty="0">
                <a:latin typeface="Times New Roman"/>
                <a:cs typeface="Times New Roman"/>
              </a:rPr>
              <a:t>consists of </a:t>
            </a:r>
            <a:r>
              <a:rPr sz="1600" spc="-5" dirty="0">
                <a:latin typeface="Times New Roman"/>
                <a:cs typeface="Times New Roman"/>
              </a:rPr>
              <a:t>4 to 5 layers </a:t>
            </a:r>
            <a:r>
              <a:rPr sz="1600" dirty="0">
                <a:latin typeface="Times New Roman"/>
                <a:cs typeface="Times New Roman"/>
              </a:rPr>
              <a:t>of thin-walled  </a:t>
            </a:r>
            <a:r>
              <a:rPr sz="1600" spc="-5" dirty="0">
                <a:latin typeface="Times New Roman"/>
                <a:cs typeface="Times New Roman"/>
              </a:rPr>
              <a:t>parenchymatous </a:t>
            </a:r>
            <a:r>
              <a:rPr sz="1600" dirty="0">
                <a:latin typeface="Times New Roman"/>
                <a:cs typeface="Times New Roman"/>
              </a:rPr>
              <a:t>cells. </a:t>
            </a:r>
            <a:r>
              <a:rPr sz="1600" spc="-5" dirty="0">
                <a:latin typeface="Times New Roman"/>
                <a:cs typeface="Times New Roman"/>
              </a:rPr>
              <a:t>The inner-most </a:t>
            </a:r>
            <a:r>
              <a:rPr sz="1600" dirty="0">
                <a:latin typeface="Times New Roman"/>
                <a:cs typeface="Times New Roman"/>
              </a:rPr>
              <a:t>layer of </a:t>
            </a:r>
            <a:r>
              <a:rPr sz="1600" spc="-5" dirty="0">
                <a:latin typeface="Times New Roman"/>
                <a:cs typeface="Times New Roman"/>
              </a:rPr>
              <a:t>the </a:t>
            </a:r>
            <a:r>
              <a:rPr sz="1600" dirty="0">
                <a:latin typeface="Times New Roman"/>
                <a:cs typeface="Times New Roman"/>
              </a:rPr>
              <a:t>cortex  </a:t>
            </a:r>
            <a:r>
              <a:rPr sz="1600" spc="-5" dirty="0">
                <a:latin typeface="Times New Roman"/>
                <a:cs typeface="Times New Roman"/>
              </a:rPr>
              <a:t>is </a:t>
            </a:r>
            <a:r>
              <a:rPr sz="1600" dirty="0">
                <a:latin typeface="Times New Roman"/>
                <a:cs typeface="Times New Roman"/>
              </a:rPr>
              <a:t>single- </a:t>
            </a:r>
            <a:r>
              <a:rPr sz="1600" spc="-5" dirty="0">
                <a:latin typeface="Times New Roman"/>
                <a:cs typeface="Times New Roman"/>
              </a:rPr>
              <a:t>layered endodermis consisting </a:t>
            </a:r>
            <a:r>
              <a:rPr sz="1600" dirty="0">
                <a:latin typeface="Times New Roman"/>
                <a:cs typeface="Times New Roman"/>
              </a:rPr>
              <a:t>of </a:t>
            </a:r>
            <a:r>
              <a:rPr sz="1600" spc="-5" dirty="0">
                <a:latin typeface="Times New Roman"/>
                <a:cs typeface="Times New Roman"/>
              </a:rPr>
              <a:t>brown  suberized </a:t>
            </a:r>
            <a:r>
              <a:rPr sz="1600" dirty="0">
                <a:latin typeface="Times New Roman"/>
                <a:cs typeface="Times New Roman"/>
              </a:rPr>
              <a:t>cells containing tannin </a:t>
            </a:r>
            <a:r>
              <a:rPr sz="1600" spc="-5" dirty="0">
                <a:latin typeface="Times New Roman"/>
                <a:cs typeface="Times New Roman"/>
              </a:rPr>
              <a:t>in </a:t>
            </a:r>
            <a:r>
              <a:rPr sz="1600" dirty="0">
                <a:latin typeface="Times New Roman"/>
                <a:cs typeface="Times New Roman"/>
              </a:rPr>
              <a:t>them. </a:t>
            </a:r>
            <a:r>
              <a:rPr sz="1600" spc="-5" dirty="0">
                <a:latin typeface="Times New Roman"/>
                <a:cs typeface="Times New Roman"/>
              </a:rPr>
              <a:t>Just </a:t>
            </a:r>
            <a:r>
              <a:rPr sz="1600" dirty="0">
                <a:latin typeface="Times New Roman"/>
                <a:cs typeface="Times New Roman"/>
              </a:rPr>
              <a:t>below </a:t>
            </a:r>
            <a:r>
              <a:rPr sz="1600" spc="-5" dirty="0">
                <a:latin typeface="Times New Roman"/>
                <a:cs typeface="Times New Roman"/>
              </a:rPr>
              <a:t>the  endodermis there is multi-layered pericycle </a:t>
            </a:r>
            <a:r>
              <a:rPr sz="1600" dirty="0">
                <a:latin typeface="Times New Roman"/>
                <a:cs typeface="Times New Roman"/>
              </a:rPr>
              <a:t>containing  </a:t>
            </a:r>
            <a:r>
              <a:rPr sz="1600" b="1" spc="-5" dirty="0">
                <a:latin typeface="Times New Roman"/>
                <a:cs typeface="Times New Roman"/>
              </a:rPr>
              <a:t>tannin and </a:t>
            </a:r>
            <a:r>
              <a:rPr sz="1600" b="1" spc="-10" dirty="0">
                <a:latin typeface="Times New Roman"/>
                <a:cs typeface="Times New Roman"/>
              </a:rPr>
              <a:t>starch</a:t>
            </a:r>
            <a:r>
              <a:rPr sz="1600" b="1" spc="20" dirty="0">
                <a:latin typeface="Times New Roman"/>
                <a:cs typeface="Times New Roman"/>
              </a:rPr>
              <a:t> </a:t>
            </a:r>
            <a:r>
              <a:rPr sz="1600" b="1" spc="-5" dirty="0">
                <a:latin typeface="Times New Roman"/>
                <a:cs typeface="Times New Roman"/>
              </a:rPr>
              <a:t>grains</a:t>
            </a:r>
            <a:r>
              <a:rPr sz="1600" spc="-5" dirty="0">
                <a:latin typeface="Times New Roman"/>
                <a:cs typeface="Times New Roman"/>
              </a:rPr>
              <a:t>.</a:t>
            </a:r>
            <a:endParaRPr sz="1600">
              <a:latin typeface="Times New Roman"/>
              <a:cs typeface="Times New Roman"/>
            </a:endParaRPr>
          </a:p>
          <a:p>
            <a:pPr marL="12700" marR="5080" algn="just">
              <a:lnSpc>
                <a:spcPct val="100000"/>
              </a:lnSpc>
              <a:spcBef>
                <a:spcPts val="5"/>
              </a:spcBef>
            </a:pPr>
            <a:r>
              <a:rPr sz="1600" spc="-5" dirty="0">
                <a:latin typeface="Times New Roman"/>
                <a:cs typeface="Times New Roman"/>
              </a:rPr>
              <a:t>Lateral roots </a:t>
            </a:r>
            <a:r>
              <a:rPr sz="1600" dirty="0">
                <a:latin typeface="Times New Roman"/>
                <a:cs typeface="Times New Roman"/>
              </a:rPr>
              <a:t>are </a:t>
            </a:r>
            <a:r>
              <a:rPr sz="1600" spc="-5" dirty="0">
                <a:latin typeface="Times New Roman"/>
                <a:cs typeface="Times New Roman"/>
              </a:rPr>
              <a:t>developed </a:t>
            </a:r>
            <a:r>
              <a:rPr sz="1600" spc="5" dirty="0">
                <a:latin typeface="Times New Roman"/>
                <a:cs typeface="Times New Roman"/>
              </a:rPr>
              <a:t>from </a:t>
            </a:r>
            <a:r>
              <a:rPr sz="1600" spc="-5" dirty="0">
                <a:latin typeface="Times New Roman"/>
                <a:cs typeface="Times New Roman"/>
              </a:rPr>
              <a:t>the second </a:t>
            </a:r>
            <a:r>
              <a:rPr sz="1600" dirty="0">
                <a:latin typeface="Times New Roman"/>
                <a:cs typeface="Times New Roman"/>
              </a:rPr>
              <a:t>layer of the  </a:t>
            </a:r>
            <a:r>
              <a:rPr sz="1600" spc="-5" dirty="0">
                <a:latin typeface="Times New Roman"/>
                <a:cs typeface="Times New Roman"/>
              </a:rPr>
              <a:t>pericycle. The outermost </a:t>
            </a:r>
            <a:r>
              <a:rPr sz="1600" dirty="0">
                <a:latin typeface="Times New Roman"/>
                <a:cs typeface="Times New Roman"/>
              </a:rPr>
              <a:t>layer of the </a:t>
            </a:r>
            <a:r>
              <a:rPr sz="1600" spc="-5" dirty="0">
                <a:latin typeface="Times New Roman"/>
                <a:cs typeface="Times New Roman"/>
              </a:rPr>
              <a:t>pericycle helps </a:t>
            </a:r>
            <a:r>
              <a:rPr sz="1600" spc="5" dirty="0">
                <a:latin typeface="Times New Roman"/>
                <a:cs typeface="Times New Roman"/>
              </a:rPr>
              <a:t>in  </a:t>
            </a:r>
            <a:r>
              <a:rPr sz="1600" spc="-5" dirty="0">
                <a:latin typeface="Times New Roman"/>
                <a:cs typeface="Times New Roman"/>
              </a:rPr>
              <a:t>the formation </a:t>
            </a:r>
            <a:r>
              <a:rPr sz="1600" dirty="0">
                <a:latin typeface="Times New Roman"/>
                <a:cs typeface="Times New Roman"/>
              </a:rPr>
              <a:t>of </a:t>
            </a:r>
            <a:r>
              <a:rPr sz="1600" spc="-5" dirty="0">
                <a:latin typeface="Times New Roman"/>
                <a:cs typeface="Times New Roman"/>
              </a:rPr>
              <a:t>the digestive </a:t>
            </a:r>
            <a:r>
              <a:rPr sz="1600" dirty="0">
                <a:latin typeface="Times New Roman"/>
                <a:cs typeface="Times New Roman"/>
              </a:rPr>
              <a:t>sac </a:t>
            </a:r>
            <a:r>
              <a:rPr sz="1600" spc="-5" dirty="0">
                <a:latin typeface="Times New Roman"/>
                <a:cs typeface="Times New Roman"/>
              </a:rPr>
              <a:t>which enables </a:t>
            </a:r>
            <a:r>
              <a:rPr sz="1600" dirty="0">
                <a:latin typeface="Times New Roman"/>
                <a:cs typeface="Times New Roman"/>
              </a:rPr>
              <a:t>the  </a:t>
            </a:r>
            <a:r>
              <a:rPr sz="1600" spc="-5" dirty="0">
                <a:latin typeface="Times New Roman"/>
                <a:cs typeface="Times New Roman"/>
              </a:rPr>
              <a:t>lateral roots to </a:t>
            </a:r>
            <a:r>
              <a:rPr sz="1600" dirty="0">
                <a:latin typeface="Times New Roman"/>
                <a:cs typeface="Times New Roman"/>
              </a:rPr>
              <a:t>penetrate </a:t>
            </a:r>
            <a:r>
              <a:rPr sz="1600" spc="-5" dirty="0">
                <a:latin typeface="Times New Roman"/>
                <a:cs typeface="Times New Roman"/>
              </a:rPr>
              <a:t>through the </a:t>
            </a:r>
            <a:r>
              <a:rPr sz="1600" dirty="0">
                <a:latin typeface="Times New Roman"/>
                <a:cs typeface="Times New Roman"/>
              </a:rPr>
              <a:t>cortex </a:t>
            </a:r>
            <a:r>
              <a:rPr sz="1600" spc="-5" dirty="0">
                <a:latin typeface="Times New Roman"/>
                <a:cs typeface="Times New Roman"/>
              </a:rPr>
              <a:t>to </a:t>
            </a:r>
            <a:r>
              <a:rPr sz="1600" dirty="0">
                <a:latin typeface="Times New Roman"/>
                <a:cs typeface="Times New Roman"/>
              </a:rPr>
              <a:t>the  </a:t>
            </a:r>
            <a:r>
              <a:rPr sz="1600" spc="-5" dirty="0">
                <a:latin typeface="Times New Roman"/>
                <a:cs typeface="Times New Roman"/>
              </a:rPr>
              <a:t>outside.</a:t>
            </a:r>
            <a:endParaRPr sz="1600">
              <a:latin typeface="Times New Roman"/>
              <a:cs typeface="Times New Roman"/>
            </a:endParaRPr>
          </a:p>
          <a:p>
            <a:pPr marL="12700" marR="5080" algn="just">
              <a:lnSpc>
                <a:spcPct val="99400"/>
              </a:lnSpc>
              <a:spcBef>
                <a:spcPts val="15"/>
              </a:spcBef>
            </a:pPr>
            <a:r>
              <a:rPr sz="1600" spc="-5" dirty="0">
                <a:latin typeface="Times New Roman"/>
                <a:cs typeface="Times New Roman"/>
              </a:rPr>
              <a:t>In the </a:t>
            </a:r>
            <a:r>
              <a:rPr sz="1600" dirty="0">
                <a:latin typeface="Times New Roman"/>
                <a:cs typeface="Times New Roman"/>
              </a:rPr>
              <a:t>center of the stele </a:t>
            </a:r>
            <a:r>
              <a:rPr sz="1600" spc="-5" dirty="0">
                <a:latin typeface="Times New Roman"/>
                <a:cs typeface="Times New Roman"/>
              </a:rPr>
              <a:t>there </a:t>
            </a:r>
            <a:r>
              <a:rPr sz="1600" dirty="0">
                <a:latin typeface="Times New Roman"/>
                <a:cs typeface="Times New Roman"/>
              </a:rPr>
              <a:t>are two </a:t>
            </a:r>
            <a:r>
              <a:rPr sz="1600" spc="-5" dirty="0">
                <a:latin typeface="Times New Roman"/>
                <a:cs typeface="Times New Roman"/>
              </a:rPr>
              <a:t>to </a:t>
            </a:r>
            <a:r>
              <a:rPr sz="1600" dirty="0">
                <a:latin typeface="Times New Roman"/>
                <a:cs typeface="Times New Roman"/>
              </a:rPr>
              <a:t>six </a:t>
            </a:r>
            <a:r>
              <a:rPr sz="1600" b="1" spc="-20" dirty="0">
                <a:latin typeface="Times New Roman"/>
                <a:cs typeface="Times New Roman"/>
              </a:rPr>
              <a:t>Y-shaped  </a:t>
            </a:r>
            <a:r>
              <a:rPr sz="1600" b="1" spc="-5" dirty="0">
                <a:latin typeface="Times New Roman"/>
                <a:cs typeface="Times New Roman"/>
              </a:rPr>
              <a:t>xylem </a:t>
            </a:r>
            <a:r>
              <a:rPr sz="1600" spc="-5" dirty="0">
                <a:latin typeface="Times New Roman"/>
                <a:cs typeface="Times New Roman"/>
              </a:rPr>
              <a:t>bundles </a:t>
            </a:r>
            <a:r>
              <a:rPr sz="1600" dirty="0">
                <a:latin typeface="Times New Roman"/>
                <a:cs typeface="Times New Roman"/>
              </a:rPr>
              <a:t>alternating </a:t>
            </a:r>
            <a:r>
              <a:rPr sz="1600" spc="-10" dirty="0">
                <a:latin typeface="Times New Roman"/>
                <a:cs typeface="Times New Roman"/>
              </a:rPr>
              <a:t>with </a:t>
            </a:r>
            <a:r>
              <a:rPr sz="1600" spc="-5" dirty="0">
                <a:latin typeface="Times New Roman"/>
                <a:cs typeface="Times New Roman"/>
              </a:rPr>
              <a:t>them. The </a:t>
            </a:r>
            <a:r>
              <a:rPr sz="1600" b="1" spc="-5" dirty="0">
                <a:latin typeface="Times New Roman"/>
                <a:cs typeface="Times New Roman"/>
              </a:rPr>
              <a:t>xylem has no  true vessels </a:t>
            </a:r>
            <a:r>
              <a:rPr sz="1600" spc="-5" dirty="0">
                <a:latin typeface="Times New Roman"/>
                <a:cs typeface="Times New Roman"/>
              </a:rPr>
              <a:t>and </a:t>
            </a:r>
            <a:r>
              <a:rPr sz="1600" dirty="0">
                <a:latin typeface="Times New Roman"/>
                <a:cs typeface="Times New Roman"/>
              </a:rPr>
              <a:t>consists of </a:t>
            </a:r>
            <a:r>
              <a:rPr sz="1600" b="1" spc="-5" dirty="0">
                <a:latin typeface="Times New Roman"/>
                <a:cs typeface="Times New Roman"/>
              </a:rPr>
              <a:t>tracheids</a:t>
            </a:r>
            <a:r>
              <a:rPr sz="1600" spc="-5" dirty="0">
                <a:latin typeface="Times New Roman"/>
                <a:cs typeface="Times New Roman"/>
              </a:rPr>
              <a:t>. The </a:t>
            </a:r>
            <a:r>
              <a:rPr sz="1600" dirty="0">
                <a:latin typeface="Times New Roman"/>
                <a:cs typeface="Times New Roman"/>
              </a:rPr>
              <a:t>phloem  </a:t>
            </a:r>
            <a:r>
              <a:rPr sz="1600" spc="-5" dirty="0">
                <a:latin typeface="Times New Roman"/>
                <a:cs typeface="Times New Roman"/>
              </a:rPr>
              <a:t>consists </a:t>
            </a:r>
            <a:r>
              <a:rPr sz="1600" dirty="0">
                <a:latin typeface="Times New Roman"/>
                <a:cs typeface="Times New Roman"/>
              </a:rPr>
              <a:t>of </a:t>
            </a:r>
            <a:r>
              <a:rPr sz="1600" b="1" spc="-5" dirty="0">
                <a:latin typeface="Times New Roman"/>
                <a:cs typeface="Times New Roman"/>
              </a:rPr>
              <a:t>sieve tubes </a:t>
            </a:r>
            <a:r>
              <a:rPr sz="1600" spc="-5" dirty="0">
                <a:latin typeface="Times New Roman"/>
                <a:cs typeface="Times New Roman"/>
              </a:rPr>
              <a:t>and </a:t>
            </a:r>
            <a:r>
              <a:rPr sz="1600" b="1" spc="-5" dirty="0">
                <a:latin typeface="Times New Roman"/>
                <a:cs typeface="Times New Roman"/>
              </a:rPr>
              <a:t>phloem</a:t>
            </a:r>
            <a:r>
              <a:rPr sz="1600" b="1" spc="80" dirty="0">
                <a:latin typeface="Times New Roman"/>
                <a:cs typeface="Times New Roman"/>
              </a:rPr>
              <a:t> </a:t>
            </a:r>
            <a:r>
              <a:rPr sz="1600" b="1" spc="-10" dirty="0">
                <a:latin typeface="Times New Roman"/>
                <a:cs typeface="Times New Roman"/>
              </a:rPr>
              <a:t>parenchyma</a:t>
            </a:r>
            <a:r>
              <a:rPr sz="1600" spc="-10" dirty="0">
                <a:latin typeface="Calibri"/>
                <a:cs typeface="Calibri"/>
              </a:rPr>
              <a:t>.</a:t>
            </a:r>
            <a:endParaRPr sz="1600">
              <a:latin typeface="Calibri"/>
              <a:cs typeface="Calibri"/>
            </a:endParaRPr>
          </a:p>
        </p:txBody>
      </p:sp>
      <p:sp>
        <p:nvSpPr>
          <p:cNvPr id="5" name="object 5"/>
          <p:cNvSpPr/>
          <p:nvPr/>
        </p:nvSpPr>
        <p:spPr>
          <a:xfrm>
            <a:off x="5867400" y="685800"/>
            <a:ext cx="1891862" cy="2837688"/>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5486400" y="3733800"/>
            <a:ext cx="3578352" cy="289560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3162" y="610362"/>
            <a:ext cx="5715000" cy="5585460"/>
          </a:xfrm>
          <a:custGeom>
            <a:avLst/>
            <a:gdLst/>
            <a:ahLst/>
            <a:cxnLst/>
            <a:rect l="l" t="t" r="r" b="b"/>
            <a:pathLst>
              <a:path w="5715000" h="5585460">
                <a:moveTo>
                  <a:pt x="0" y="5585460"/>
                </a:moveTo>
                <a:lnTo>
                  <a:pt x="5715000" y="5585460"/>
                </a:lnTo>
                <a:lnTo>
                  <a:pt x="5715000" y="0"/>
                </a:lnTo>
                <a:lnTo>
                  <a:pt x="0" y="0"/>
                </a:lnTo>
                <a:lnTo>
                  <a:pt x="0" y="5585460"/>
                </a:lnTo>
                <a:close/>
              </a:path>
            </a:pathLst>
          </a:custGeom>
          <a:ln w="25908">
            <a:solidFill>
              <a:srgbClr val="00AF50"/>
            </a:solidFill>
          </a:ln>
        </p:spPr>
        <p:txBody>
          <a:bodyPr wrap="square" lIns="0" tIns="0" rIns="0" bIns="0" rtlCol="0"/>
          <a:lstStyle/>
          <a:p>
            <a:endParaRPr/>
          </a:p>
        </p:txBody>
      </p:sp>
      <p:sp>
        <p:nvSpPr>
          <p:cNvPr id="3" name="object 3"/>
          <p:cNvSpPr txBox="1">
            <a:spLocks noGrp="1"/>
          </p:cNvSpPr>
          <p:nvPr>
            <p:ph type="title"/>
          </p:nvPr>
        </p:nvSpPr>
        <p:spPr>
          <a:xfrm>
            <a:off x="243331" y="767842"/>
            <a:ext cx="2230120" cy="452120"/>
          </a:xfrm>
          <a:prstGeom prst="rect">
            <a:avLst/>
          </a:prstGeom>
        </p:spPr>
        <p:txBody>
          <a:bodyPr vert="horz" wrap="square" lIns="0" tIns="12065" rIns="0" bIns="0" rtlCol="0">
            <a:spAutoFit/>
          </a:bodyPr>
          <a:lstStyle/>
          <a:p>
            <a:pPr marL="12700">
              <a:lnSpc>
                <a:spcPct val="100000"/>
              </a:lnSpc>
              <a:spcBef>
                <a:spcPts val="95"/>
              </a:spcBef>
            </a:pPr>
            <a:r>
              <a:rPr sz="2800" spc="-10" dirty="0">
                <a:latin typeface="Times New Roman"/>
                <a:cs typeface="Times New Roman"/>
              </a:rPr>
              <a:t>Reproduction:</a:t>
            </a:r>
            <a:endParaRPr sz="2800">
              <a:latin typeface="Times New Roman"/>
              <a:cs typeface="Times New Roman"/>
            </a:endParaRPr>
          </a:p>
        </p:txBody>
      </p:sp>
      <p:sp>
        <p:nvSpPr>
          <p:cNvPr id="4" name="object 4"/>
          <p:cNvSpPr txBox="1"/>
          <p:nvPr/>
        </p:nvSpPr>
        <p:spPr>
          <a:xfrm>
            <a:off x="231140" y="1232052"/>
            <a:ext cx="5528945" cy="4827270"/>
          </a:xfrm>
          <a:prstGeom prst="rect">
            <a:avLst/>
          </a:prstGeom>
        </p:spPr>
        <p:txBody>
          <a:bodyPr vert="horz" wrap="square" lIns="0" tIns="12065" rIns="0" bIns="0" rtlCol="0">
            <a:spAutoFit/>
          </a:bodyPr>
          <a:lstStyle/>
          <a:p>
            <a:pPr marL="12700" marR="76200" indent="12065">
              <a:lnSpc>
                <a:spcPct val="150100"/>
              </a:lnSpc>
              <a:spcBef>
                <a:spcPts val="95"/>
              </a:spcBef>
            </a:pPr>
            <a:r>
              <a:rPr sz="1600" i="1" spc="-5" dirty="0">
                <a:latin typeface="Times New Roman"/>
                <a:cs typeface="Times New Roman"/>
              </a:rPr>
              <a:t>Pinus </a:t>
            </a:r>
            <a:r>
              <a:rPr sz="1600" spc="-5" dirty="0">
                <a:latin typeface="Times New Roman"/>
                <a:cs typeface="Times New Roman"/>
              </a:rPr>
              <a:t>is monoecious. Plant develops both </a:t>
            </a:r>
            <a:r>
              <a:rPr sz="1600" spc="-15" dirty="0">
                <a:latin typeface="Times New Roman"/>
                <a:cs typeface="Times New Roman"/>
              </a:rPr>
              <a:t>male </a:t>
            </a:r>
            <a:r>
              <a:rPr sz="1600" spc="-5" dirty="0">
                <a:latin typeface="Times New Roman"/>
                <a:cs typeface="Times New Roman"/>
              </a:rPr>
              <a:t>and </a:t>
            </a:r>
            <a:r>
              <a:rPr sz="1600" spc="-10" dirty="0">
                <a:latin typeface="Times New Roman"/>
                <a:cs typeface="Times New Roman"/>
              </a:rPr>
              <a:t>female </a:t>
            </a:r>
            <a:r>
              <a:rPr sz="1600" spc="-5" dirty="0">
                <a:latin typeface="Times New Roman"/>
                <a:cs typeface="Times New Roman"/>
              </a:rPr>
              <a:t>strobili  on the </a:t>
            </a:r>
            <a:r>
              <a:rPr sz="1600" spc="-10" dirty="0">
                <a:latin typeface="Times New Roman"/>
                <a:cs typeface="Times New Roman"/>
              </a:rPr>
              <a:t>same </a:t>
            </a:r>
            <a:r>
              <a:rPr sz="1600" spc="-5" dirty="0">
                <a:latin typeface="Times New Roman"/>
                <a:cs typeface="Times New Roman"/>
              </a:rPr>
              <a:t>plant. The strobili are monosporous. There is no  vegetative reproduction in</a:t>
            </a:r>
            <a:r>
              <a:rPr sz="1600" spc="70" dirty="0">
                <a:latin typeface="Times New Roman"/>
                <a:cs typeface="Times New Roman"/>
              </a:rPr>
              <a:t> </a:t>
            </a:r>
            <a:r>
              <a:rPr sz="1600" i="1" spc="-5" dirty="0">
                <a:latin typeface="Times New Roman"/>
                <a:cs typeface="Times New Roman"/>
              </a:rPr>
              <a:t>Pinus</a:t>
            </a:r>
            <a:r>
              <a:rPr sz="1600" spc="-5" dirty="0">
                <a:latin typeface="Times New Roman"/>
                <a:cs typeface="Times New Roman"/>
              </a:rPr>
              <a:t>.</a:t>
            </a:r>
            <a:endParaRPr sz="1600">
              <a:latin typeface="Times New Roman"/>
              <a:cs typeface="Times New Roman"/>
            </a:endParaRPr>
          </a:p>
          <a:p>
            <a:pPr marL="12700">
              <a:lnSpc>
                <a:spcPct val="100000"/>
              </a:lnSpc>
              <a:spcBef>
                <a:spcPts val="1040"/>
              </a:spcBef>
            </a:pPr>
            <a:r>
              <a:rPr sz="1800" b="1" dirty="0">
                <a:solidFill>
                  <a:srgbClr val="006FC0"/>
                </a:solidFill>
                <a:latin typeface="Times New Roman"/>
                <a:cs typeface="Times New Roman"/>
              </a:rPr>
              <a:t>Male</a:t>
            </a:r>
            <a:r>
              <a:rPr sz="1800" b="1" spc="-20" dirty="0">
                <a:solidFill>
                  <a:srgbClr val="006FC0"/>
                </a:solidFill>
                <a:latin typeface="Times New Roman"/>
                <a:cs typeface="Times New Roman"/>
              </a:rPr>
              <a:t> </a:t>
            </a:r>
            <a:r>
              <a:rPr sz="1800" b="1" spc="-5" dirty="0">
                <a:solidFill>
                  <a:srgbClr val="006FC0"/>
                </a:solidFill>
                <a:latin typeface="Times New Roman"/>
                <a:cs typeface="Times New Roman"/>
              </a:rPr>
              <a:t>Cone:</a:t>
            </a:r>
            <a:endParaRPr sz="1800">
              <a:latin typeface="Times New Roman"/>
              <a:cs typeface="Times New Roman"/>
            </a:endParaRPr>
          </a:p>
          <a:p>
            <a:pPr marL="12700" marR="5080">
              <a:lnSpc>
                <a:spcPct val="150000"/>
              </a:lnSpc>
              <a:spcBef>
                <a:spcPts val="40"/>
              </a:spcBef>
            </a:pPr>
            <a:r>
              <a:rPr sz="1600" spc="-5" dirty="0">
                <a:latin typeface="Times New Roman"/>
                <a:cs typeface="Times New Roman"/>
              </a:rPr>
              <a:t>The </a:t>
            </a:r>
            <a:r>
              <a:rPr sz="1600" spc="-15" dirty="0">
                <a:latin typeface="Times New Roman"/>
                <a:cs typeface="Times New Roman"/>
              </a:rPr>
              <a:t>male </a:t>
            </a:r>
            <a:r>
              <a:rPr sz="1600" spc="-5" dirty="0">
                <a:latin typeface="Times New Roman"/>
                <a:cs typeface="Times New Roman"/>
              </a:rPr>
              <a:t>cones are </a:t>
            </a:r>
            <a:r>
              <a:rPr sz="1600" spc="-15" dirty="0">
                <a:latin typeface="Times New Roman"/>
                <a:cs typeface="Times New Roman"/>
              </a:rPr>
              <a:t>much </a:t>
            </a:r>
            <a:r>
              <a:rPr sz="1600" spc="-20" dirty="0">
                <a:latin typeface="Times New Roman"/>
                <a:cs typeface="Times New Roman"/>
              </a:rPr>
              <a:t>smaller. </a:t>
            </a:r>
            <a:r>
              <a:rPr sz="1600" spc="-5" dirty="0">
                <a:latin typeface="Times New Roman"/>
                <a:cs typeface="Times New Roman"/>
              </a:rPr>
              <a:t>They are produced in clusters  near the tip of the long shoots. The </a:t>
            </a:r>
            <a:r>
              <a:rPr sz="1600" spc="-15" dirty="0">
                <a:latin typeface="Times New Roman"/>
                <a:cs typeface="Times New Roman"/>
              </a:rPr>
              <a:t>male </a:t>
            </a:r>
            <a:r>
              <a:rPr sz="1600" spc="-5" dirty="0">
                <a:latin typeface="Times New Roman"/>
                <a:cs typeface="Times New Roman"/>
              </a:rPr>
              <a:t>cones are produced in the  spring. Each </a:t>
            </a:r>
            <a:r>
              <a:rPr sz="1600" spc="-10" dirty="0">
                <a:latin typeface="Times New Roman"/>
                <a:cs typeface="Times New Roman"/>
              </a:rPr>
              <a:t>male </a:t>
            </a:r>
            <a:r>
              <a:rPr sz="1600" dirty="0">
                <a:latin typeface="Times New Roman"/>
                <a:cs typeface="Times New Roman"/>
              </a:rPr>
              <a:t>cone </a:t>
            </a:r>
            <a:r>
              <a:rPr sz="1600" spc="-5" dirty="0">
                <a:latin typeface="Times New Roman"/>
                <a:cs typeface="Times New Roman"/>
              </a:rPr>
              <a:t>has a central axis. It bears a </a:t>
            </a:r>
            <a:r>
              <a:rPr sz="1600" spc="-10" dirty="0">
                <a:latin typeface="Times New Roman"/>
                <a:cs typeface="Times New Roman"/>
              </a:rPr>
              <a:t>number </a:t>
            </a:r>
            <a:r>
              <a:rPr sz="1600" spc="-5" dirty="0">
                <a:latin typeface="Times New Roman"/>
                <a:cs typeface="Times New Roman"/>
              </a:rPr>
              <a:t>of  spirally arranged microsporophyll's . Each microsporophyll has  saclike microsporangia on the ventral side. Each Microsporangium  produces a </a:t>
            </a:r>
            <a:r>
              <a:rPr sz="1600" spc="-10" dirty="0">
                <a:latin typeface="Times New Roman"/>
                <a:cs typeface="Times New Roman"/>
              </a:rPr>
              <a:t>large number </a:t>
            </a:r>
            <a:r>
              <a:rPr sz="1600" spc="-5" dirty="0">
                <a:latin typeface="Times New Roman"/>
                <a:cs typeface="Times New Roman"/>
              </a:rPr>
              <a:t>of microspores (pollen grains).The wall of  each </a:t>
            </a:r>
            <a:r>
              <a:rPr sz="1600" spc="-10" dirty="0">
                <a:latin typeface="Times New Roman"/>
                <a:cs typeface="Times New Roman"/>
              </a:rPr>
              <a:t>microspore </a:t>
            </a:r>
            <a:r>
              <a:rPr sz="1600" spc="-5" dirty="0">
                <a:latin typeface="Times New Roman"/>
                <a:cs typeface="Times New Roman"/>
              </a:rPr>
              <a:t>(pollen grain) consists of inner </a:t>
            </a:r>
            <a:r>
              <a:rPr sz="1600" dirty="0">
                <a:latin typeface="Times New Roman"/>
                <a:cs typeface="Times New Roman"/>
              </a:rPr>
              <a:t>intine </a:t>
            </a:r>
            <a:r>
              <a:rPr sz="1600" spc="-5" dirty="0">
                <a:latin typeface="Times New Roman"/>
                <a:cs typeface="Times New Roman"/>
              </a:rPr>
              <a:t>and an outer  exine. It has balloon like wings. The wings help in the dispersal of  spores by</a:t>
            </a:r>
            <a:r>
              <a:rPr sz="1600" spc="5" dirty="0">
                <a:latin typeface="Times New Roman"/>
                <a:cs typeface="Times New Roman"/>
              </a:rPr>
              <a:t> </a:t>
            </a:r>
            <a:r>
              <a:rPr sz="1600" spc="-5" dirty="0">
                <a:latin typeface="Times New Roman"/>
                <a:cs typeface="Times New Roman"/>
              </a:rPr>
              <a:t>wind.</a:t>
            </a:r>
            <a:endParaRPr sz="1600">
              <a:latin typeface="Times New Roman"/>
              <a:cs typeface="Times New Roman"/>
            </a:endParaRPr>
          </a:p>
        </p:txBody>
      </p:sp>
      <p:sp>
        <p:nvSpPr>
          <p:cNvPr id="5" name="object 5"/>
          <p:cNvSpPr/>
          <p:nvPr/>
        </p:nvSpPr>
        <p:spPr>
          <a:xfrm>
            <a:off x="5943600" y="685800"/>
            <a:ext cx="2971800" cy="2243328"/>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5935979" y="3048000"/>
            <a:ext cx="3055620" cy="2286000"/>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8458200" y="5105400"/>
            <a:ext cx="533400" cy="304800"/>
          </a:xfrm>
          <a:custGeom>
            <a:avLst/>
            <a:gdLst/>
            <a:ahLst/>
            <a:cxnLst/>
            <a:rect l="l" t="t" r="r" b="b"/>
            <a:pathLst>
              <a:path w="533400" h="304800">
                <a:moveTo>
                  <a:pt x="266700" y="0"/>
                </a:moveTo>
                <a:lnTo>
                  <a:pt x="205540" y="4023"/>
                </a:lnTo>
                <a:lnTo>
                  <a:pt x="149400" y="15484"/>
                </a:lnTo>
                <a:lnTo>
                  <a:pt x="99881" y="33470"/>
                </a:lnTo>
                <a:lnTo>
                  <a:pt x="58582" y="57067"/>
                </a:lnTo>
                <a:lnTo>
                  <a:pt x="27103" y="85363"/>
                </a:lnTo>
                <a:lnTo>
                  <a:pt x="0" y="152400"/>
                </a:lnTo>
                <a:lnTo>
                  <a:pt x="7042" y="187354"/>
                </a:lnTo>
                <a:lnTo>
                  <a:pt x="58582" y="247732"/>
                </a:lnTo>
                <a:lnTo>
                  <a:pt x="99881" y="271329"/>
                </a:lnTo>
                <a:lnTo>
                  <a:pt x="149400" y="289315"/>
                </a:lnTo>
                <a:lnTo>
                  <a:pt x="205540" y="300776"/>
                </a:lnTo>
                <a:lnTo>
                  <a:pt x="266700" y="304800"/>
                </a:lnTo>
                <a:lnTo>
                  <a:pt x="327859" y="300776"/>
                </a:lnTo>
                <a:lnTo>
                  <a:pt x="383999" y="289315"/>
                </a:lnTo>
                <a:lnTo>
                  <a:pt x="433518" y="271329"/>
                </a:lnTo>
                <a:lnTo>
                  <a:pt x="474817" y="247732"/>
                </a:lnTo>
                <a:lnTo>
                  <a:pt x="506296" y="219436"/>
                </a:lnTo>
                <a:lnTo>
                  <a:pt x="533400" y="152400"/>
                </a:lnTo>
                <a:lnTo>
                  <a:pt x="526357" y="117445"/>
                </a:lnTo>
                <a:lnTo>
                  <a:pt x="474817" y="57067"/>
                </a:lnTo>
                <a:lnTo>
                  <a:pt x="433518" y="33470"/>
                </a:lnTo>
                <a:lnTo>
                  <a:pt x="383999" y="15484"/>
                </a:lnTo>
                <a:lnTo>
                  <a:pt x="327859" y="4023"/>
                </a:lnTo>
                <a:lnTo>
                  <a:pt x="266700" y="0"/>
                </a:lnTo>
                <a:close/>
              </a:path>
            </a:pathLst>
          </a:custGeom>
          <a:solidFill>
            <a:srgbClr val="FFFFFF"/>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2181</Words>
  <Application>Microsoft Office PowerPoint</Application>
  <PresentationFormat>On-screen Show (4:3)</PresentationFormat>
  <Paragraphs>101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Times New Roman</vt:lpstr>
      <vt:lpstr>Wingdings</vt:lpstr>
      <vt:lpstr>Office Theme</vt:lpstr>
      <vt:lpstr>PowerPoint Presentation</vt:lpstr>
      <vt:lpstr>Introduction:</vt:lpstr>
      <vt:lpstr>Geographical distribution of Pinus:</vt:lpstr>
      <vt:lpstr>Morphology:</vt:lpstr>
      <vt:lpstr>PowerPoint Presentation</vt:lpstr>
      <vt:lpstr>PowerPoint Presentation</vt:lpstr>
      <vt:lpstr>Internal Structure of Leaf A transverse section shows following internal parts of the  leaf:</vt:lpstr>
      <vt:lpstr>Internal Structure of Root:</vt:lpstr>
      <vt:lpstr>Reproduction:</vt:lpstr>
      <vt:lpstr>Development of Microsporangium (Stamen)</vt:lpstr>
      <vt:lpstr>PowerPoint Presentation</vt:lpstr>
      <vt:lpstr>Female cone:</vt:lpstr>
      <vt:lpstr>Structure of Ovule:</vt:lpstr>
      <vt:lpstr>Pollination: Each ovule secretes a mucilaginous drop at the  micropylar end. A gap is produced between the ends of  the ovuliferous scales. It forms a passage for the entry  of pollen grains. Wind carried pollen grains. The  mucilage drop entangles the pollen grain. Pollen grain  is carried through the micropyle to the surface of the  nucellus.</vt:lpstr>
      <vt:lpstr>PowerPoint Presentation</vt:lpstr>
      <vt:lpstr>Germination of Seed The radicle grows out it splits the testa at the micropylar end. This radicle grows down into  the soil and forms the primary root. The hypocotyl elongates to form a loop. Then it  becomes straight. It carries with it the plumule and the cotyledons. The testa is also carried  up with the cotyledons.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Maajitha A</cp:lastModifiedBy>
  <cp:revision>1</cp:revision>
  <dcterms:created xsi:type="dcterms:W3CDTF">2020-10-12T17:48:13Z</dcterms:created>
  <dcterms:modified xsi:type="dcterms:W3CDTF">2020-10-20T18:44:04Z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2020-08-24T00:00:00Z</vt:filetime>
  </property>
  <property fmtid="{D5CDD505-2E9C-101B-9397-08002B2CF9AE}" pid="3" name="Creator">
    <vt:lpwstr>Microsoft® PowerPoint® 2013</vt:lpwstr>
  </property>
  <property fmtid="{D5CDD505-2E9C-101B-9397-08002B2CF9AE}" pid="4" name="LastSaved">
    <vt:filetime>2020-10-12T00:00:00Z</vt:filetime>
  </property>
</Properties>
</file>