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359B-3460-493B-A197-C427131733F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0D62-5781-4B26-834C-F6AD59A0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1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359B-3460-493B-A197-C427131733F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0D62-5781-4B26-834C-F6AD59A0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5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359B-3460-493B-A197-C427131733F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0D62-5781-4B26-834C-F6AD59A0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6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359B-3460-493B-A197-C427131733F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0D62-5781-4B26-834C-F6AD59A0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0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359B-3460-493B-A197-C427131733F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0D62-5781-4B26-834C-F6AD59A0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1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359B-3460-493B-A197-C427131733F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0D62-5781-4B26-834C-F6AD59A0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359B-3460-493B-A197-C427131733F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0D62-5781-4B26-834C-F6AD59A0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4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359B-3460-493B-A197-C427131733F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0D62-5781-4B26-834C-F6AD59A0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3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359B-3460-493B-A197-C427131733F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0D62-5781-4B26-834C-F6AD59A0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4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359B-3460-493B-A197-C427131733F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0D62-5781-4B26-834C-F6AD59A0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0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359B-3460-493B-A197-C427131733F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0D62-5781-4B26-834C-F6AD59A0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8359B-3460-493B-A197-C427131733F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10D62-5781-4B26-834C-F6AD59A0B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5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</a:t>
            </a:r>
            <a:r>
              <a:rPr lang="en-US" b="1" dirty="0" smtClean="0">
                <a:solidFill>
                  <a:srgbClr val="FF0000"/>
                </a:solidFill>
              </a:rPr>
              <a:t>STORAGE OF FRUITS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en-US" sz="2000" b="1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en-US" sz="2000" b="1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US" sz="2000" b="1" dirty="0" smtClean="0">
                <a:solidFill>
                  <a:prstClr val="black"/>
                </a:solidFill>
              </a:rPr>
              <a:t>A </a:t>
            </a:r>
            <a:r>
              <a:rPr lang="en-US" sz="2000" b="1" dirty="0">
                <a:solidFill>
                  <a:prstClr val="black"/>
                </a:solidFill>
              </a:rPr>
              <a:t>M RASHIDA BANU</a:t>
            </a:r>
          </a:p>
          <a:p>
            <a:pPr marL="0" lvl="0" indent="0" algn="ctr">
              <a:buNone/>
            </a:pPr>
            <a:r>
              <a:rPr lang="en-US" sz="2000" dirty="0">
                <a:solidFill>
                  <a:prstClr val="black"/>
                </a:solidFill>
              </a:rPr>
              <a:t>ASSISTANT PROFESSOR</a:t>
            </a:r>
          </a:p>
          <a:p>
            <a:pPr marL="0" lvl="0" indent="0" algn="ctr">
              <a:buNone/>
            </a:pPr>
            <a:r>
              <a:rPr lang="en-US" sz="2000" dirty="0">
                <a:solidFill>
                  <a:prstClr val="black"/>
                </a:solidFill>
              </a:rPr>
              <a:t>DEPARTMENT  OF BOTANY</a:t>
            </a:r>
          </a:p>
          <a:p>
            <a:pPr marL="0" lvl="0" indent="0" algn="ctr">
              <a:buNone/>
            </a:pPr>
            <a:r>
              <a:rPr lang="en-US" sz="2000" dirty="0">
                <a:solidFill>
                  <a:prstClr val="black"/>
                </a:solidFill>
              </a:rPr>
              <a:t>HKRH COLLEGE, UTHAMAPALAYAM,</a:t>
            </a:r>
          </a:p>
          <a:p>
            <a:pPr marL="0" lvl="0" indent="0" algn="ctr">
              <a:buNone/>
            </a:pPr>
            <a:r>
              <a:rPr lang="en-US" sz="2000" dirty="0">
                <a:solidFill>
                  <a:prstClr val="black"/>
                </a:solidFill>
              </a:rPr>
              <a:t> THENI DISTRICT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97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HYPOBASIC STORAGE(HBS)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Storage of fruits using sub-atmospheric pressure is called </a:t>
            </a:r>
            <a:r>
              <a:rPr lang="en-US" dirty="0" err="1" smtClean="0"/>
              <a:t>hypobasic</a:t>
            </a:r>
            <a:r>
              <a:rPr lang="en-US" dirty="0" smtClean="0"/>
              <a:t> storage</a:t>
            </a:r>
          </a:p>
          <a:p>
            <a:r>
              <a:rPr lang="en-US" dirty="0" smtClean="0"/>
              <a:t>All partial pressure of various gases including water </a:t>
            </a:r>
            <a:r>
              <a:rPr lang="en-US" dirty="0" err="1" smtClean="0"/>
              <a:t>vapour</a:t>
            </a:r>
            <a:r>
              <a:rPr lang="en-US" dirty="0" smtClean="0"/>
              <a:t> are reduced.it reduces the respiration rate, and synthesis of ethylene</a:t>
            </a:r>
          </a:p>
          <a:p>
            <a:r>
              <a:rPr lang="en-US" dirty="0" smtClean="0"/>
              <a:t>This HBS method is a modified atmospheric storage method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759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freezing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Storage of fruits in low temperature is called quick freezing</a:t>
            </a:r>
          </a:p>
          <a:p>
            <a:r>
              <a:rPr lang="en-US" dirty="0" smtClean="0"/>
              <a:t>Storage fruits are treated with low temperature as much as -40o to -50oF </a:t>
            </a:r>
          </a:p>
          <a:p>
            <a:r>
              <a:rPr lang="en-US" dirty="0" smtClean="0"/>
              <a:t>Stored at a temperature of -15of </a:t>
            </a:r>
          </a:p>
          <a:p>
            <a:r>
              <a:rPr lang="en-US" dirty="0" smtClean="0"/>
              <a:t>Low temperature in quick freezing stops all enzyme activity and conserves sugar minerals, vitamin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773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848706"/>
              </p:ext>
            </p:extLst>
          </p:nvPr>
        </p:nvGraphicFramePr>
        <p:xfrm>
          <a:off x="838200" y="914402"/>
          <a:ext cx="10645588" cy="5238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1397"/>
                <a:gridCol w="2661397"/>
                <a:gridCol w="2661397"/>
                <a:gridCol w="2661397"/>
              </a:tblGrid>
              <a:tr h="774851"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the fruit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Storage temperature</a:t>
                      </a:r>
                    </a:p>
                    <a:p>
                      <a:r>
                        <a:rPr lang="en-US" dirty="0" err="1" smtClean="0"/>
                        <a:t>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Relative humidity%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Storage life</a:t>
                      </a:r>
                      <a:endParaRPr lang="en-US" dirty="0"/>
                    </a:p>
                  </a:txBody>
                  <a:tcPr/>
                </a:tc>
              </a:tr>
              <a:tr h="744020">
                <a:tc>
                  <a:txBody>
                    <a:bodyPr/>
                    <a:lstStyle/>
                    <a:p>
                      <a:r>
                        <a:rPr lang="en-US" dirty="0" smtClean="0"/>
                        <a:t>Mango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85-90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WEEKS</a:t>
                      </a:r>
                      <a:endParaRPr lang="en-US" dirty="0"/>
                    </a:p>
                  </a:txBody>
                  <a:tcPr/>
                </a:tc>
              </a:tr>
              <a:tr h="744020">
                <a:tc>
                  <a:txBody>
                    <a:bodyPr/>
                    <a:lstStyle/>
                    <a:p>
                      <a:r>
                        <a:rPr lang="en-US" dirty="0" smtClean="0"/>
                        <a:t>Banana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12.5-14.5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85-90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WEEKS</a:t>
                      </a:r>
                      <a:endParaRPr lang="en-US" dirty="0"/>
                    </a:p>
                  </a:txBody>
                  <a:tcPr/>
                </a:tc>
              </a:tr>
              <a:tr h="744020">
                <a:tc>
                  <a:txBody>
                    <a:bodyPr/>
                    <a:lstStyle/>
                    <a:p>
                      <a:r>
                        <a:rPr lang="en-US" dirty="0" smtClean="0"/>
                        <a:t>Grapes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80-85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2-4 WEEKS</a:t>
                      </a:r>
                      <a:endParaRPr lang="en-US" dirty="0"/>
                    </a:p>
                  </a:txBody>
                  <a:tcPr/>
                </a:tc>
              </a:tr>
              <a:tr h="744020"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85-90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4-8 MONTHS</a:t>
                      </a:r>
                      <a:endParaRPr lang="en-US" dirty="0"/>
                    </a:p>
                  </a:txBody>
                  <a:tcPr/>
                </a:tc>
              </a:tr>
              <a:tr h="744020">
                <a:tc>
                  <a:txBody>
                    <a:bodyPr/>
                    <a:lstStyle/>
                    <a:p>
                      <a:r>
                        <a:rPr lang="en-US" dirty="0" smtClean="0"/>
                        <a:t>Guava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85-90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WEEKS</a:t>
                      </a:r>
                      <a:endParaRPr lang="en-US" dirty="0"/>
                    </a:p>
                  </a:txBody>
                  <a:tcPr/>
                </a:tc>
              </a:tr>
              <a:tr h="744020">
                <a:tc>
                  <a:txBody>
                    <a:bodyPr/>
                    <a:lstStyle/>
                    <a:p>
                      <a:r>
                        <a:rPr lang="en-US" dirty="0" smtClean="0"/>
                        <a:t>Orange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6-6.5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85-90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r>
                        <a:rPr lang="en-US" baseline="0" dirty="0" smtClean="0"/>
                        <a:t> WEEKS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41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STORAGE OF FRUITS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PRESERVATION OF FRUITS</a:t>
            </a:r>
          </a:p>
          <a:p>
            <a:r>
              <a:rPr lang="en-US" dirty="0" smtClean="0"/>
              <a:t>PREVENTS THE DECAY AND DETERIORATION OF FRUITS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76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Fruits respire even after harvest</a:t>
            </a:r>
          </a:p>
          <a:p>
            <a:r>
              <a:rPr lang="en-US" dirty="0" smtClean="0"/>
              <a:t>Low temperature slows down the respiration and prolong the storage life of fruits</a:t>
            </a:r>
          </a:p>
          <a:p>
            <a:r>
              <a:rPr lang="en-US" dirty="0" smtClean="0"/>
              <a:t>During storage they need high moisture and humidity nearly 85-95%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mango,banana,lemon,grapes,sapota,papaya,pine</a:t>
            </a:r>
            <a:r>
              <a:rPr lang="en-US" dirty="0" smtClean="0"/>
              <a:t> </a:t>
            </a:r>
            <a:r>
              <a:rPr lang="en-US" dirty="0" err="1" smtClean="0"/>
              <a:t>apple,jack,pome</a:t>
            </a:r>
            <a:r>
              <a:rPr lang="en-US" dirty="0" smtClean="0"/>
              <a:t> </a:t>
            </a:r>
            <a:r>
              <a:rPr lang="en-US" dirty="0" err="1" smtClean="0"/>
              <a:t>granate</a:t>
            </a:r>
            <a:r>
              <a:rPr lang="en-US" dirty="0" smtClean="0"/>
              <a:t>, guava, </a:t>
            </a:r>
            <a:r>
              <a:rPr lang="en-US" dirty="0" err="1" smtClean="0"/>
              <a:t>cheshew</a:t>
            </a:r>
            <a:r>
              <a:rPr lang="en-US" dirty="0" smtClean="0"/>
              <a:t> nut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25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 cooled storage</a:t>
            </a:r>
          </a:p>
          <a:p>
            <a:r>
              <a:rPr lang="en-US" dirty="0" smtClean="0"/>
              <a:t>Air cooled storage-refrigerated with ice</a:t>
            </a:r>
          </a:p>
          <a:p>
            <a:r>
              <a:rPr lang="en-US" dirty="0" smtClean="0"/>
              <a:t>Wax emulsions coating</a:t>
            </a:r>
          </a:p>
          <a:p>
            <a:r>
              <a:rPr lang="en-US" dirty="0" smtClean="0"/>
              <a:t>Refrigerated storage</a:t>
            </a:r>
          </a:p>
          <a:p>
            <a:r>
              <a:rPr lang="en-US" dirty="0" smtClean="0"/>
              <a:t>Controlled atmospheric storage</a:t>
            </a:r>
          </a:p>
          <a:p>
            <a:r>
              <a:rPr lang="en-US" dirty="0" err="1" smtClean="0"/>
              <a:t>Hypobasic</a:t>
            </a:r>
            <a:r>
              <a:rPr lang="en-US" dirty="0" smtClean="0"/>
              <a:t> storage</a:t>
            </a:r>
          </a:p>
          <a:p>
            <a:r>
              <a:rPr lang="en-US" dirty="0" smtClean="0"/>
              <a:t>Quick freezing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610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cooled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Stored in insulation buildings in the cool night air</a:t>
            </a:r>
          </a:p>
          <a:p>
            <a:r>
              <a:rPr lang="en-US" dirty="0" smtClean="0"/>
              <a:t>Placed in racks in insulation building</a:t>
            </a:r>
          </a:p>
          <a:p>
            <a:r>
              <a:rPr lang="en-US" dirty="0" smtClean="0"/>
              <a:t>Should not be heaped</a:t>
            </a:r>
          </a:p>
          <a:p>
            <a:r>
              <a:rPr lang="en-US" dirty="0" err="1" smtClean="0"/>
              <a:t>Sread</a:t>
            </a:r>
            <a:r>
              <a:rPr lang="en-US" dirty="0" smtClean="0"/>
              <a:t> on rack</a:t>
            </a:r>
          </a:p>
          <a:p>
            <a:r>
              <a:rPr lang="en-US" dirty="0" smtClean="0"/>
              <a:t>Ventilation must</a:t>
            </a:r>
          </a:p>
          <a:p>
            <a:r>
              <a:rPr lang="en-US" dirty="0" smtClean="0"/>
              <a:t>Open in night to allow cool night air</a:t>
            </a:r>
          </a:p>
          <a:p>
            <a:r>
              <a:rPr lang="en-US" dirty="0" smtClean="0"/>
              <a:t>Shut in day time</a:t>
            </a:r>
          </a:p>
          <a:p>
            <a:r>
              <a:rPr lang="en-US" dirty="0" smtClean="0"/>
              <a:t>All kinds of fruits stored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33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cooled storage- refrigerated with 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Fruits are stored with ice and salt and cooled with fans in the warmer periods</a:t>
            </a:r>
          </a:p>
          <a:p>
            <a:r>
              <a:rPr lang="en-US" dirty="0" smtClean="0"/>
              <a:t>All kinds of fruits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13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Wax emulsions coating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Fruits are coated with wax emulsion</a:t>
            </a:r>
          </a:p>
          <a:p>
            <a:r>
              <a:rPr lang="en-US" dirty="0" smtClean="0"/>
              <a:t>Wax emulsion-melting paraffin wax along with emulsifiers(boiling soft water  is slowly added to the molten mixture and stirred well to make a stable emulsion. This wax emulsion is called as C.F.T.R.I wax emulsion(central food technological research institute))</a:t>
            </a:r>
          </a:p>
          <a:p>
            <a:r>
              <a:rPr lang="en-US" dirty="0" err="1" smtClean="0"/>
              <a:t>Fruts</a:t>
            </a:r>
            <a:r>
              <a:rPr lang="en-US" dirty="0" smtClean="0"/>
              <a:t> dipped for a minute in wax emulsion</a:t>
            </a:r>
          </a:p>
          <a:p>
            <a:r>
              <a:rPr lang="en-US" dirty="0" smtClean="0"/>
              <a:t>Dried for 10 -15 </a:t>
            </a:r>
            <a:r>
              <a:rPr lang="en-US" dirty="0" err="1" smtClean="0"/>
              <a:t>mins</a:t>
            </a:r>
            <a:endParaRPr lang="en-US" dirty="0" smtClean="0"/>
          </a:p>
          <a:p>
            <a:r>
              <a:rPr lang="en-US" dirty="0" smtClean="0"/>
              <a:t>Wax should be removed before consumption</a:t>
            </a:r>
          </a:p>
          <a:p>
            <a:r>
              <a:rPr lang="en-US" dirty="0" smtClean="0"/>
              <a:t>Imparts a glossy appearance </a:t>
            </a:r>
          </a:p>
          <a:p>
            <a:r>
              <a:rPr lang="en-US" dirty="0" err="1" smtClean="0"/>
              <a:t>Sathukuddi</a:t>
            </a:r>
            <a:r>
              <a:rPr lang="en-US" dirty="0" smtClean="0"/>
              <a:t>, apple, limes, lemons.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022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Refrigerated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Fruits stored with the use of refrigerants such as Freon, ammonia methyl chloride and liquid nitrogen.</a:t>
            </a:r>
          </a:p>
          <a:p>
            <a:r>
              <a:rPr lang="en-US" dirty="0" smtClean="0"/>
              <a:t>Most efficient and scientific way</a:t>
            </a:r>
          </a:p>
          <a:p>
            <a:r>
              <a:rPr lang="en-US" dirty="0" smtClean="0"/>
              <a:t>Stored successfully irrespective of the temperature of the external air</a:t>
            </a:r>
          </a:p>
          <a:p>
            <a:r>
              <a:rPr lang="en-US" dirty="0" smtClean="0"/>
              <a:t>Freon – refrigerant which is non-toxic and </a:t>
            </a:r>
            <a:r>
              <a:rPr lang="en-US" dirty="0" err="1" smtClean="0"/>
              <a:t>odourless</a:t>
            </a:r>
            <a:r>
              <a:rPr lang="en-US" dirty="0" smtClean="0"/>
              <a:t> but ammonia is toxic</a:t>
            </a:r>
          </a:p>
          <a:p>
            <a:r>
              <a:rPr lang="en-US" dirty="0" smtClean="0"/>
              <a:t>Liquid nitrogen is an important refrigerant used for storing fruits like tomatoes, strawberries, apple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39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Controlled atmospheric storage(CAS)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Storage of fruits using gases like CO2 and 02</a:t>
            </a:r>
          </a:p>
          <a:p>
            <a:r>
              <a:rPr lang="en-US" dirty="0" smtClean="0"/>
              <a:t>The gases are used in controlled atmospheric storage. In gas storage, the rate of respiration is reduced by</a:t>
            </a:r>
          </a:p>
          <a:p>
            <a:r>
              <a:rPr lang="en-US" dirty="0" smtClean="0"/>
              <a:t>Lowering the temperature</a:t>
            </a:r>
          </a:p>
          <a:p>
            <a:r>
              <a:rPr lang="en-US" dirty="0" smtClean="0"/>
              <a:t>By reducing the 02 supply</a:t>
            </a:r>
          </a:p>
          <a:p>
            <a:r>
              <a:rPr lang="en-US" dirty="0" smtClean="0"/>
              <a:t>By increasing the amount of CO2 around the fruit</a:t>
            </a:r>
          </a:p>
          <a:p>
            <a:endParaRPr lang="en-US" dirty="0"/>
          </a:p>
          <a:p>
            <a:r>
              <a:rPr lang="en-US" dirty="0" smtClean="0"/>
              <a:t>Combination of all the three is necessary for storing fruits</a:t>
            </a:r>
          </a:p>
          <a:p>
            <a:r>
              <a:rPr lang="en-US" dirty="0" smtClean="0"/>
              <a:t>Apple can be stored in controlled atmospheric storage with 10%of CO2, 11% OF O2 with a temperature of 4%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848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517</Words>
  <Application>Microsoft Office PowerPoint</Application>
  <PresentationFormat>Custom</PresentationFormat>
  <Paragraphs>96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STORAGE OF FRUITS</vt:lpstr>
      <vt:lpstr>STORAGE OF FRUITS</vt:lpstr>
      <vt:lpstr>PowerPoint Presentation</vt:lpstr>
      <vt:lpstr>methods</vt:lpstr>
      <vt:lpstr>Air cooled storage</vt:lpstr>
      <vt:lpstr>Air cooled storage- refrigerated with ice</vt:lpstr>
      <vt:lpstr>Wax emulsions coating </vt:lpstr>
      <vt:lpstr>Refrigerated storage</vt:lpstr>
      <vt:lpstr>Controlled atmospheric storage(CAS)</vt:lpstr>
      <vt:lpstr>HYPOBASIC STORAGE(HBS)</vt:lpstr>
      <vt:lpstr>Quick freezing </vt:lpstr>
      <vt:lpstr>PowerPoint Presentation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STORAGE OF FRUITS</dc:title>
  <dc:creator>Admin</dc:creator>
  <cp:lastModifiedBy>Miss</cp:lastModifiedBy>
  <cp:revision>12</cp:revision>
  <dcterms:created xsi:type="dcterms:W3CDTF">2019-09-19T21:52:59Z</dcterms:created>
  <dcterms:modified xsi:type="dcterms:W3CDTF">2020-10-21T02:45:11Z</dcterms:modified>
</cp:coreProperties>
</file>