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7" r:id="rId6"/>
    <p:sldId id="268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BC6-9E90-46F7-B789-9B0F53862990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B7A9162-1E7E-4C53-BE22-3D7BE6790B4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3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BC6-9E90-46F7-B789-9B0F53862990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9162-1E7E-4C53-BE22-3D7BE6790B48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67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BC6-9E90-46F7-B789-9B0F53862990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9162-1E7E-4C53-BE22-3D7BE6790B4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70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BC6-9E90-46F7-B789-9B0F53862990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9162-1E7E-4C53-BE22-3D7BE6790B48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6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BC6-9E90-46F7-B789-9B0F53862990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9162-1E7E-4C53-BE22-3D7BE6790B4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72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BC6-9E90-46F7-B789-9B0F53862990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9162-1E7E-4C53-BE22-3D7BE6790B48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99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BC6-9E90-46F7-B789-9B0F53862990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9162-1E7E-4C53-BE22-3D7BE6790B48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4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BC6-9E90-46F7-B789-9B0F53862990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9162-1E7E-4C53-BE22-3D7BE6790B48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76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BC6-9E90-46F7-B789-9B0F53862990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9162-1E7E-4C53-BE22-3D7BE6790B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22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DBC6-9E90-46F7-B789-9B0F53862990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9162-1E7E-4C53-BE22-3D7BE6790B48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37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610DBC6-9E90-46F7-B789-9B0F53862990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9162-1E7E-4C53-BE22-3D7BE6790B48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33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DBC6-9E90-46F7-B789-9B0F53862990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B7A9162-1E7E-4C53-BE22-3D7BE6790B48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1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89CB-A503-417C-ADBE-1E1CD734F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Adaptations-					               </a:t>
            </a:r>
            <a:r>
              <a:rPr lang="en-US" sz="4000" dirty="0"/>
              <a:t>xerophytes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BC2D0-E727-4629-8E45-718D27D96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857542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 err="1"/>
              <a:t>Dr.a.Maajitha</a:t>
            </a:r>
            <a:r>
              <a:rPr lang="en-US" sz="1600" b="1" dirty="0"/>
              <a:t> begam</a:t>
            </a:r>
          </a:p>
          <a:p>
            <a:pPr algn="r"/>
            <a:r>
              <a:rPr lang="en-US" sz="1600" b="1" dirty="0"/>
              <a:t>Assistant professor of botany</a:t>
            </a:r>
          </a:p>
          <a:p>
            <a:pPr algn="r"/>
            <a:r>
              <a:rPr lang="en-US" sz="1600" b="1" dirty="0" err="1"/>
              <a:t>Hajee</a:t>
            </a:r>
            <a:r>
              <a:rPr lang="en-US" sz="1600" b="1" dirty="0"/>
              <a:t> </a:t>
            </a:r>
            <a:r>
              <a:rPr lang="en-US" sz="1600" b="1" dirty="0" err="1"/>
              <a:t>karutha</a:t>
            </a:r>
            <a:r>
              <a:rPr lang="en-US" sz="1600" b="1" dirty="0"/>
              <a:t> </a:t>
            </a:r>
            <a:r>
              <a:rPr lang="en-US" sz="1600" b="1" dirty="0" err="1"/>
              <a:t>rowther</a:t>
            </a:r>
            <a:r>
              <a:rPr lang="en-US" sz="1600" b="1" dirty="0"/>
              <a:t> </a:t>
            </a:r>
            <a:r>
              <a:rPr lang="en-US" sz="1600" b="1" dirty="0" err="1"/>
              <a:t>howdia</a:t>
            </a:r>
            <a:r>
              <a:rPr lang="en-US" sz="1600" b="1" dirty="0"/>
              <a:t> college(autonomous)</a:t>
            </a:r>
          </a:p>
          <a:p>
            <a:pPr algn="r"/>
            <a:r>
              <a:rPr lang="en-US" sz="1600" b="1" dirty="0" err="1"/>
              <a:t>uthamapalayam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356041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645" y="990601"/>
            <a:ext cx="10298097" cy="4842029"/>
          </a:xfrm>
        </p:spPr>
        <p:txBody>
          <a:bodyPr>
            <a:normAutofit/>
          </a:bodyPr>
          <a:lstStyle/>
          <a:p>
            <a:r>
              <a:rPr lang="en-US" b="1" dirty="0"/>
              <a:t>2. </a:t>
            </a:r>
            <a:r>
              <a:rPr lang="en-US" b="1" dirty="0">
                <a:solidFill>
                  <a:srgbClr val="FF0000"/>
                </a:solidFill>
              </a:rPr>
              <a:t>Xerophytes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Plants that grow in dry habitat are called xerophytes. These plants develop special structural and physiological characteristics to meet the following conditions:</a:t>
            </a:r>
          </a:p>
          <a:p>
            <a:pPr fontAlgn="base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(i) To absorb as much water as they can get from the surroundings.</a:t>
            </a:r>
          </a:p>
          <a:p>
            <a:pPr fontAlgn="base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(ii) To retain water in their organs for very long time.</a:t>
            </a:r>
          </a:p>
          <a:p>
            <a:pPr fontAlgn="base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(iii) To reduce the transpiration rate.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(iv) To reduce consumption of water.</a:t>
            </a:r>
          </a:p>
          <a:p>
            <a:pPr marL="68580" indent="0">
              <a:buNone/>
            </a:pP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1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544" y="914401"/>
            <a:ext cx="10262585" cy="491822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Adaptations of xerophytes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fontAlgn="base"/>
            <a:r>
              <a:rPr lang="en-US" b="1" dirty="0">
                <a:solidFill>
                  <a:srgbClr val="00B0F0"/>
                </a:solidFill>
              </a:rPr>
              <a:t>·          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 They have well developed roots. Roots grow very deep and reach the layers where water is available as in </a:t>
            </a: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</a:rPr>
              <a:t>Calotropis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·           They store water in succulent water storing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parenchymatous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tissues. e.g. </a:t>
            </a: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</a:rPr>
              <a:t>Opuntia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, 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Aloe </a:t>
            </a: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</a:rPr>
              <a:t>vera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·           They have small sized leaves with waxy coating. e.g. 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Acacia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. In some plants, leaves are modified into spines. e.g. </a:t>
            </a: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</a:rPr>
              <a:t>Opuntia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·           Some of the xerophytes complete their life cycle within a very short period when sufficient moisture </a:t>
            </a:r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is available.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br>
              <a:rPr lang="en-US" b="1" dirty="0">
                <a:solidFill>
                  <a:srgbClr val="00B0F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  <a:p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2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1"/>
            <a:ext cx="52578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03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19" y="0"/>
            <a:ext cx="11585360" cy="6858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Morphological Adaptations of Xerophytes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 1.     The root system is very well developed with root hairs and root caps. e.g. </a:t>
            </a:r>
            <a:r>
              <a:rPr lang="en-US" sz="1800" b="1" dirty="0" err="1">
                <a:solidFill>
                  <a:srgbClr val="002060"/>
                </a:solidFill>
              </a:rPr>
              <a:t>Calotropis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2.     The roots are </a:t>
            </a:r>
            <a:r>
              <a:rPr lang="en-US" sz="1800" b="1" dirty="0" err="1">
                <a:solidFill>
                  <a:srgbClr val="002060"/>
                </a:solidFill>
              </a:rPr>
              <a:t>fasciculated</a:t>
            </a:r>
            <a:r>
              <a:rPr lang="en-US" sz="1800" b="1" dirty="0">
                <a:solidFill>
                  <a:srgbClr val="002060"/>
                </a:solidFill>
              </a:rPr>
              <a:t> as in Asparagus.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    Stems are stunted, woody, dry, hard, ridged, and covered with thick bark, may be underground, e.g. </a:t>
            </a:r>
            <a:r>
              <a:rPr lang="en-US" sz="1800" b="1" dirty="0" err="1">
                <a:solidFill>
                  <a:srgbClr val="002060"/>
                </a:solidFill>
              </a:rPr>
              <a:t>Saccharum</a:t>
            </a:r>
            <a:r>
              <a:rPr lang="en-US" sz="1800" b="1" dirty="0">
                <a:solidFill>
                  <a:srgbClr val="002060"/>
                </a:solidFill>
              </a:rPr>
              <a:t>. In </a:t>
            </a:r>
            <a:r>
              <a:rPr lang="en-US" sz="1800" b="1" dirty="0" err="1">
                <a:solidFill>
                  <a:srgbClr val="002060"/>
                </a:solidFill>
              </a:rPr>
              <a:t>Opuntiaphylloclade</a:t>
            </a:r>
            <a:r>
              <a:rPr lang="en-US" sz="1800" b="1" dirty="0">
                <a:solidFill>
                  <a:srgbClr val="002060"/>
                </a:solidFill>
              </a:rPr>
              <a:t> is covered with spines.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4.     Stem is covered with thick coating of wax and silica in Equisetum or dense hairs as in </a:t>
            </a:r>
            <a:r>
              <a:rPr lang="en-US" sz="1800" b="1" dirty="0" err="1">
                <a:solidFill>
                  <a:srgbClr val="002060"/>
                </a:solidFill>
              </a:rPr>
              <a:t>Calotropis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5.     Stems may be modified into a thorn e.g. </a:t>
            </a:r>
            <a:r>
              <a:rPr lang="en-US" sz="1800" b="1" dirty="0" err="1">
                <a:solidFill>
                  <a:srgbClr val="002060"/>
                </a:solidFill>
              </a:rPr>
              <a:t>Ulex</a:t>
            </a:r>
            <a:r>
              <a:rPr lang="en-US" sz="1800" b="1" dirty="0">
                <a:solidFill>
                  <a:srgbClr val="002060"/>
                </a:solidFill>
              </a:rPr>
              <a:t> or cladodes e.g. Asparagus.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6.     Leaves are very much reduced, small scale-like, appearing only for a brief period (</a:t>
            </a:r>
            <a:r>
              <a:rPr lang="en-US" sz="1800" b="1" dirty="0" err="1">
                <a:solidFill>
                  <a:srgbClr val="002060"/>
                </a:solidFill>
              </a:rPr>
              <a:t>Caducous</a:t>
            </a:r>
            <a:r>
              <a:rPr lang="en-US" sz="1800" b="1" dirty="0">
                <a:solidFill>
                  <a:srgbClr val="002060"/>
                </a:solidFill>
              </a:rPr>
              <a:t>) sometimes modified into spines or scales as in </a:t>
            </a:r>
            <a:r>
              <a:rPr lang="en-US" sz="1800" b="1" dirty="0" err="1">
                <a:solidFill>
                  <a:srgbClr val="002060"/>
                </a:solidFill>
              </a:rPr>
              <a:t>Casuarina</a:t>
            </a:r>
            <a:r>
              <a:rPr lang="en-US" sz="1800" b="1" dirty="0">
                <a:solidFill>
                  <a:srgbClr val="002060"/>
                </a:solidFill>
              </a:rPr>
              <a:t>, </a:t>
            </a:r>
            <a:r>
              <a:rPr lang="en-US" sz="1800" b="1" dirty="0" err="1">
                <a:solidFill>
                  <a:srgbClr val="002060"/>
                </a:solidFill>
              </a:rPr>
              <a:t>Ruscus</a:t>
            </a:r>
            <a:r>
              <a:rPr lang="en-US" sz="1800" b="1" dirty="0">
                <a:solidFill>
                  <a:srgbClr val="002060"/>
                </a:solidFill>
              </a:rPr>
              <a:t>, Asparagus.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7.     Lamina may be narrow or needle like as in </a:t>
            </a:r>
            <a:r>
              <a:rPr lang="en-US" sz="1800" b="1" dirty="0" err="1">
                <a:solidFill>
                  <a:srgbClr val="002060"/>
                </a:solidFill>
              </a:rPr>
              <a:t>Pinus</a:t>
            </a:r>
            <a:r>
              <a:rPr lang="en-US" sz="1800" b="1" dirty="0">
                <a:solidFill>
                  <a:srgbClr val="002060"/>
                </a:solidFill>
              </a:rPr>
              <a:t> or divided into many leaflets as in Acacia or succulents as in Aloe.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8.     In Euphorbia and </a:t>
            </a:r>
            <a:r>
              <a:rPr lang="en-US" sz="1800" b="1" dirty="0" err="1">
                <a:solidFill>
                  <a:srgbClr val="002060"/>
                </a:solidFill>
              </a:rPr>
              <a:t>Zizyphus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jujuba</a:t>
            </a:r>
            <a:r>
              <a:rPr lang="en-US" sz="1800" b="1" dirty="0">
                <a:solidFill>
                  <a:srgbClr val="002060"/>
                </a:solidFill>
              </a:rPr>
              <a:t> stipules become modified into spines.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9.     Xerophytes like </a:t>
            </a:r>
            <a:r>
              <a:rPr lang="en-US" sz="1800" b="1" dirty="0" err="1">
                <a:solidFill>
                  <a:srgbClr val="002060"/>
                </a:solidFill>
              </a:rPr>
              <a:t>Calotropis</a:t>
            </a:r>
            <a:r>
              <a:rPr lang="en-US" sz="1800" b="1" dirty="0">
                <a:solidFill>
                  <a:srgbClr val="002060"/>
                </a:solidFill>
              </a:rPr>
              <a:t> have hairy covering on the leaves and stems to check transpiration.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5B934A7-FC56-4877-B4BD-4CFB618A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85" y="5513028"/>
            <a:ext cx="5929746" cy="136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41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97" y="0"/>
            <a:ext cx="11505460" cy="6705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</a:rPr>
              <a:t>Anatomical Adaptations of Xerophytes</a:t>
            </a: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1.     Root hairs and root caps are well developed in Opuntia. 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    2. Roots may become fleshy to store water as in Asparagus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3.    In succulent xerophytes, stems possess a water storage region (thin walled parenchyma cells) 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4.    Stems of non-succulent xerophytes show a very thick cuticle, well developed epidermis with thickened cell wall, several layered and </a:t>
            </a:r>
            <a:r>
              <a:rPr lang="en-US" b="1" dirty="0" err="1">
                <a:solidFill>
                  <a:srgbClr val="C00000"/>
                </a:solidFill>
              </a:rPr>
              <a:t>sclerenchymatous</a:t>
            </a:r>
            <a:r>
              <a:rPr lang="en-US" b="1" dirty="0">
                <a:solidFill>
                  <a:srgbClr val="C00000"/>
                </a:solidFill>
              </a:rPr>
              <a:t> hypodermis e.g. Casuarina.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5.    The stems have sunken stomata and well developed vascular and mechanical tissues. 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6.    Leaves show well developed cuticle, succulent leaves in Aloe, multilayered epidermis in Nerium, </a:t>
            </a:r>
            <a:r>
              <a:rPr lang="en-US" b="1" dirty="0" err="1">
                <a:solidFill>
                  <a:srgbClr val="C00000"/>
                </a:solidFill>
              </a:rPr>
              <a:t>sclerenchymatous</a:t>
            </a:r>
            <a:r>
              <a:rPr lang="en-US" b="1" dirty="0">
                <a:solidFill>
                  <a:srgbClr val="C00000"/>
                </a:solidFill>
              </a:rPr>
              <a:t> and several layered hypodermis in Pinus, bulliform cells in Sugarcane.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7.    Mesophyll is well differentiated and vascular tissues and mechanical tissues are well developed.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B910E9E-7C87-4D1A-893D-29BF9FB4B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93" y="4758431"/>
            <a:ext cx="6317873" cy="209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98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" y="35494"/>
            <a:ext cx="3420488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3CFFDCD-202A-449F-8FCB-86ECE265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25" y="2525626"/>
            <a:ext cx="7980219" cy="428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13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13CB000-74BC-4CAE-98C1-D0925DD6D945}"/>
              </a:ext>
            </a:extLst>
          </p:cNvPr>
          <p:cNvSpPr/>
          <p:nvPr/>
        </p:nvSpPr>
        <p:spPr>
          <a:xfrm>
            <a:off x="1917577" y="1642369"/>
            <a:ext cx="8043169" cy="37463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</a:t>
            </a:r>
            <a:endParaRPr lang="en-I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6629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</TotalTime>
  <Words>552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Adaptations-                    xerophytes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Adaptations-                    xerophytes</dc:title>
  <dc:creator>Maajitha A</dc:creator>
  <cp:lastModifiedBy>Maajitha A</cp:lastModifiedBy>
  <cp:revision>2</cp:revision>
  <dcterms:created xsi:type="dcterms:W3CDTF">2020-10-20T16:16:54Z</dcterms:created>
  <dcterms:modified xsi:type="dcterms:W3CDTF">2020-10-20T16:26:37Z</dcterms:modified>
</cp:coreProperties>
</file>