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0"/>
  </p:notesMasterIdLst>
  <p:sldIdLst>
    <p:sldId id="256" r:id="rId2"/>
    <p:sldId id="266" r:id="rId3"/>
    <p:sldId id="257" r:id="rId4"/>
    <p:sldId id="258" r:id="rId5"/>
    <p:sldId id="259" r:id="rId6"/>
    <p:sldId id="260" r:id="rId7"/>
    <p:sldId id="268" r:id="rId8"/>
    <p:sldId id="261" r:id="rId9"/>
    <p:sldId id="262" r:id="rId10"/>
    <p:sldId id="263" r:id="rId11"/>
    <p:sldId id="267"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3CD6E4-F2F3-4814-A09B-64105C9FA291}" type="datetimeFigureOut">
              <a:rPr lang="en-US" smtClean="0"/>
              <a:t>10/20/2020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989692-1CF3-48AE-BA1F-0695F605D5A4}" type="slidenum">
              <a:rPr lang="en-US" smtClean="0"/>
              <a:t>‹#›</a:t>
            </a:fld>
            <a:endParaRPr lang="en-US"/>
          </a:p>
        </p:txBody>
      </p:sp>
    </p:spTree>
    <p:extLst>
      <p:ext uri="{BB962C8B-B14F-4D97-AF65-F5344CB8AC3E}">
        <p14:creationId xmlns:p14="http://schemas.microsoft.com/office/powerpoint/2010/main" val="56561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989692-1CF3-48AE-BA1F-0695F605D5A4}" type="slidenum">
              <a:rPr lang="en-US" smtClean="0"/>
              <a:t>1</a:t>
            </a:fld>
            <a:endParaRPr lang="en-US"/>
          </a:p>
        </p:txBody>
      </p:sp>
    </p:spTree>
    <p:extLst>
      <p:ext uri="{BB962C8B-B14F-4D97-AF65-F5344CB8AC3E}">
        <p14:creationId xmlns:p14="http://schemas.microsoft.com/office/powerpoint/2010/main" val="3059913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D8BD707-D9CF-40AE-B4C6-C98DA3205C09}" type="datetimeFigureOut">
              <a:rPr lang="en-US" smtClean="0"/>
              <a:pPr/>
              <a:t>10/20/2020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toppr.com/guides/english/vocabulary/words/" TargetMode="External"/><Relationship Id="rId2" Type="http://schemas.openxmlformats.org/officeDocument/2006/relationships/hyperlink" Target="https://www.toppr.com/guides/business-laws-cs/indian-contract-act-1872/agreement-with-minor/" TargetMode="External"/><Relationship Id="rId1" Type="http://schemas.openxmlformats.org/officeDocument/2006/relationships/slideLayout" Target="../slideLayouts/slideLayout2.xml"/><Relationship Id="rId4" Type="http://schemas.openxmlformats.org/officeDocument/2006/relationships/hyperlink" Target="https://www.toppr.com/guides/economics/indian-economy-1950-1990/land-reform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toppr.com/guides/english/vocabulary/words/" TargetMode="External"/><Relationship Id="rId2" Type="http://schemas.openxmlformats.org/officeDocument/2006/relationships/hyperlink" Target="https://www.toppr.com/guides/business-studies/forms-of-business-organisations/cooperative-society/" TargetMode="External"/><Relationship Id="rId1" Type="http://schemas.openxmlformats.org/officeDocument/2006/relationships/slideLayout" Target="../slideLayouts/slideLayout2.xml"/><Relationship Id="rId5" Type="http://schemas.openxmlformats.org/officeDocument/2006/relationships/hyperlink" Target="https://www.toppr.com/guides/business-law-cs/introduction-to-law/various-definitions-of-law/" TargetMode="External"/><Relationship Id="rId4" Type="http://schemas.openxmlformats.org/officeDocument/2006/relationships/hyperlink" Target="https://www.toppr.com/guides/business-laws-cs/cyber-laws/regulation-of-certifying-authoriti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991600" cy="6248400"/>
          </a:xfrm>
        </p:spPr>
        <p:txBody>
          <a:bodyPr/>
          <a:lstStyle/>
          <a:p>
            <a:r>
              <a:rPr lang="en-US" sz="3600" b="1" dirty="0" err="1" smtClean="0"/>
              <a:t>Hajee</a:t>
            </a:r>
            <a:r>
              <a:rPr lang="en-US" sz="3600" b="1" dirty="0" smtClean="0"/>
              <a:t> </a:t>
            </a:r>
            <a:r>
              <a:rPr lang="en-US" sz="3600" b="1" dirty="0" err="1" smtClean="0"/>
              <a:t>Karutha</a:t>
            </a:r>
            <a:r>
              <a:rPr lang="en-US" sz="3600" b="1" dirty="0" smtClean="0"/>
              <a:t> </a:t>
            </a:r>
            <a:r>
              <a:rPr lang="en-US" sz="3600" b="1" dirty="0" err="1" smtClean="0"/>
              <a:t>Rowther</a:t>
            </a:r>
            <a:r>
              <a:rPr lang="en-US" sz="3600" b="1" dirty="0" smtClean="0"/>
              <a:t> </a:t>
            </a:r>
            <a:r>
              <a:rPr lang="en-US" sz="3600" b="1" dirty="0" err="1" smtClean="0"/>
              <a:t>Howdia</a:t>
            </a:r>
            <a:r>
              <a:rPr lang="en-US" sz="3600" b="1" dirty="0" smtClean="0"/>
              <a:t> College</a:t>
            </a:r>
            <a:br>
              <a:rPr lang="en-US" sz="3600" b="1" dirty="0" smtClean="0"/>
            </a:br>
            <a:r>
              <a:rPr lang="en-US" sz="3600" b="1" dirty="0" smtClean="0"/>
              <a:t>(Autonomous)</a:t>
            </a:r>
            <a:br>
              <a:rPr lang="en-US" sz="3600" b="1" dirty="0" smtClean="0"/>
            </a:br>
            <a:r>
              <a:rPr lang="en-US" sz="2800" b="1" dirty="0"/>
              <a:t/>
            </a:r>
            <a:br>
              <a:rPr lang="en-US" sz="2800" b="1" dirty="0"/>
            </a:br>
            <a:r>
              <a:rPr lang="en-US" sz="2400" dirty="0" smtClean="0">
                <a:solidFill>
                  <a:schemeClr val="accent3">
                    <a:lumMod val="75000"/>
                  </a:schemeClr>
                </a:solidFill>
              </a:rPr>
              <a:t>PG Department of Commerce With Computer Application</a:t>
            </a:r>
            <a:br>
              <a:rPr lang="en-US" sz="2400" dirty="0" smtClean="0">
                <a:solidFill>
                  <a:schemeClr val="accent3">
                    <a:lumMod val="75000"/>
                  </a:schemeClr>
                </a:solidFill>
              </a:rPr>
            </a:br>
            <a:r>
              <a:rPr lang="en-US" sz="2400" dirty="0" smtClean="0">
                <a:solidFill>
                  <a:schemeClr val="accent3">
                    <a:lumMod val="75000"/>
                  </a:schemeClr>
                </a:solidFill>
              </a:rPr>
              <a:t/>
            </a:r>
            <a:br>
              <a:rPr lang="en-US" sz="2400" dirty="0" smtClean="0">
                <a:solidFill>
                  <a:schemeClr val="accent3">
                    <a:lumMod val="75000"/>
                  </a:schemeClr>
                </a:solidFill>
              </a:rPr>
            </a:br>
            <a:r>
              <a:rPr lang="en-US" sz="3500" dirty="0" smtClean="0">
                <a:solidFill>
                  <a:schemeClr val="tx2">
                    <a:lumMod val="75000"/>
                  </a:schemeClr>
                </a:solidFill>
              </a:rPr>
              <a:t>Subject: Business Law – I</a:t>
            </a:r>
            <a:br>
              <a:rPr lang="en-US" sz="3500" dirty="0" smtClean="0">
                <a:solidFill>
                  <a:schemeClr val="tx2">
                    <a:lumMod val="75000"/>
                  </a:schemeClr>
                </a:solidFill>
              </a:rPr>
            </a:br>
            <a:r>
              <a:rPr lang="en-US" sz="3500" dirty="0" smtClean="0">
                <a:solidFill>
                  <a:schemeClr val="tx2">
                    <a:lumMod val="75000"/>
                  </a:schemeClr>
                </a:solidFill>
              </a:rPr>
              <a:t>  Subject </a:t>
            </a:r>
            <a:r>
              <a:rPr lang="en-US" sz="3500" dirty="0">
                <a:solidFill>
                  <a:schemeClr val="tx2">
                    <a:lumMod val="75000"/>
                  </a:schemeClr>
                </a:solidFill>
              </a:rPr>
              <a:t>Code : </a:t>
            </a:r>
            <a:r>
              <a:rPr lang="en-US" sz="3500" dirty="0" smtClean="0">
                <a:solidFill>
                  <a:schemeClr val="tx2">
                    <a:lumMod val="75000"/>
                  </a:schemeClr>
                </a:solidFill>
              </a:rPr>
              <a:t>17UCAC51</a:t>
            </a:r>
            <a:br>
              <a:rPr lang="en-US" sz="3500" dirty="0" smtClean="0">
                <a:solidFill>
                  <a:schemeClr val="tx2">
                    <a:lumMod val="75000"/>
                  </a:schemeClr>
                </a:solidFill>
              </a:rPr>
            </a:br>
            <a:r>
              <a:rPr lang="en-US" sz="3500" dirty="0" smtClean="0">
                <a:solidFill>
                  <a:schemeClr val="tx2">
                    <a:lumMod val="75000"/>
                  </a:schemeClr>
                </a:solidFill>
              </a:rPr>
              <a:t>Topic: Introduction to Law, Law </a:t>
            </a:r>
            <a:r>
              <a:rPr lang="en-US" sz="3500" smtClean="0">
                <a:solidFill>
                  <a:schemeClr val="tx2">
                    <a:lumMod val="75000"/>
                  </a:schemeClr>
                </a:solidFill>
              </a:rPr>
              <a:t>of Contract</a:t>
            </a:r>
            <a:r>
              <a:rPr lang="en-US" sz="3500" dirty="0" smtClean="0">
                <a:solidFill>
                  <a:schemeClr val="tx2">
                    <a:lumMod val="75000"/>
                  </a:schemeClr>
                </a:solidFill>
              </a:rPr>
              <a:t/>
            </a:r>
            <a:br>
              <a:rPr lang="en-US" sz="3500" dirty="0" smtClean="0">
                <a:solidFill>
                  <a:schemeClr val="tx2">
                    <a:lumMod val="75000"/>
                  </a:schemeClr>
                </a:solidFill>
              </a:rPr>
            </a:br>
            <a:r>
              <a:rPr lang="en-US" sz="3500" dirty="0">
                <a:solidFill>
                  <a:schemeClr val="tx2">
                    <a:lumMod val="75000"/>
                  </a:schemeClr>
                </a:solidFill>
              </a:rPr>
              <a:t/>
            </a:r>
            <a:br>
              <a:rPr lang="en-US" sz="3500" dirty="0">
                <a:solidFill>
                  <a:schemeClr val="tx2">
                    <a:lumMod val="75000"/>
                  </a:schemeClr>
                </a:solidFill>
              </a:rPr>
            </a:br>
            <a:r>
              <a:rPr lang="en-US" sz="4000" dirty="0">
                <a:solidFill>
                  <a:schemeClr val="tx2">
                    <a:lumMod val="75000"/>
                  </a:schemeClr>
                </a:solidFill>
              </a:rPr>
              <a:t/>
            </a:r>
            <a:br>
              <a:rPr lang="en-US" sz="4000" dirty="0">
                <a:solidFill>
                  <a:schemeClr val="tx2">
                    <a:lumMod val="75000"/>
                  </a:schemeClr>
                </a:solidFill>
              </a:rPr>
            </a:br>
            <a:r>
              <a:rPr lang="en-US" sz="4000" dirty="0" smtClean="0">
                <a:solidFill>
                  <a:schemeClr val="tx2">
                    <a:lumMod val="75000"/>
                  </a:schemeClr>
                </a:solidFill>
              </a:rPr>
              <a:t>		</a:t>
            </a:r>
            <a:r>
              <a:rPr lang="en-US" sz="4000" dirty="0">
                <a:solidFill>
                  <a:schemeClr val="tx2">
                    <a:lumMod val="75000"/>
                  </a:schemeClr>
                </a:solidFill>
              </a:rPr>
              <a:t> </a:t>
            </a:r>
            <a:r>
              <a:rPr lang="en-US" sz="4000" dirty="0" smtClean="0">
                <a:solidFill>
                  <a:schemeClr val="tx2">
                    <a:lumMod val="75000"/>
                  </a:schemeClr>
                </a:solidFill>
              </a:rPr>
              <a:t>     </a:t>
            </a:r>
            <a:r>
              <a:rPr lang="en-US" sz="2700" dirty="0" smtClean="0">
                <a:solidFill>
                  <a:schemeClr val="accent2">
                    <a:lumMod val="75000"/>
                  </a:schemeClr>
                </a:solidFill>
              </a:rPr>
              <a:t>K . Mohammed Abdul Kader</a:t>
            </a:r>
            <a:br>
              <a:rPr lang="en-US" sz="2700" dirty="0" smtClean="0">
                <a:solidFill>
                  <a:schemeClr val="accent2">
                    <a:lumMod val="75000"/>
                  </a:schemeClr>
                </a:solidFill>
              </a:rPr>
            </a:br>
            <a:r>
              <a:rPr lang="en-US" sz="2700" dirty="0" smtClean="0">
                <a:solidFill>
                  <a:schemeClr val="accent2">
                    <a:lumMod val="75000"/>
                  </a:schemeClr>
                </a:solidFill>
              </a:rPr>
              <a:t>			Assistant Professor of Commerce CA</a:t>
            </a:r>
            <a:endParaRPr lang="en-US" sz="2700" dirty="0">
              <a:solidFill>
                <a:schemeClr val="accent2">
                  <a:lumMod val="75000"/>
                </a:schemeClr>
              </a:solidFill>
            </a:endParaRPr>
          </a:p>
        </p:txBody>
      </p:sp>
    </p:spTree>
    <p:extLst>
      <p:ext uri="{BB962C8B-B14F-4D97-AF65-F5344CB8AC3E}">
        <p14:creationId xmlns:p14="http://schemas.microsoft.com/office/powerpoint/2010/main" val="3931380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Statutory </a:t>
            </a:r>
            <a:r>
              <a:rPr lang="en-US" dirty="0" smtClean="0"/>
              <a:t>law</a:t>
            </a:r>
            <a:endParaRPr lang="en-US" dirty="0"/>
          </a:p>
        </p:txBody>
      </p:sp>
      <p:sp>
        <p:nvSpPr>
          <p:cNvPr id="3" name="Content Placeholder 2"/>
          <p:cNvSpPr>
            <a:spLocks noGrp="1"/>
          </p:cNvSpPr>
          <p:nvPr>
            <p:ph idx="1"/>
          </p:nvPr>
        </p:nvSpPr>
        <p:spPr>
          <a:xfrm>
            <a:off x="457200" y="2133600"/>
            <a:ext cx="8229600" cy="3886200"/>
          </a:xfrm>
        </p:spPr>
        <p:txBody>
          <a:bodyPr>
            <a:normAutofit/>
          </a:bodyPr>
          <a:lstStyle/>
          <a:p>
            <a:pPr marL="0" indent="0" algn="just">
              <a:buNone/>
            </a:pPr>
            <a:r>
              <a:rPr lang="en-US" dirty="0" smtClean="0">
                <a:solidFill>
                  <a:schemeClr val="tx1"/>
                </a:solidFill>
                <a:latin typeface="Times New Roman" pitchFamily="18" charset="0"/>
                <a:cs typeface="Times New Roman" pitchFamily="18" charset="0"/>
              </a:rPr>
              <a:t>	It </a:t>
            </a:r>
            <a:r>
              <a:rPr lang="en-US" dirty="0">
                <a:solidFill>
                  <a:schemeClr val="tx1"/>
                </a:solidFill>
                <a:latin typeface="Times New Roman" pitchFamily="18" charset="0"/>
                <a:cs typeface="Times New Roman" pitchFamily="18" charset="0"/>
              </a:rPr>
              <a:t>is termed used to define return loss usually enacted by a legislative body. It varies from regulatory or administrative laws common law or the law created by prior Court decisions. A bill is proposed in the legislature and voted upon. </a:t>
            </a:r>
            <a:endParaRPr lang="en-US"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740415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a:t>
            </a:r>
            <a:r>
              <a:rPr lang="en-US" dirty="0" smtClean="0"/>
              <a:t>Law</a:t>
            </a:r>
            <a:endParaRPr lang="en-US" dirty="0"/>
          </a:p>
        </p:txBody>
      </p:sp>
      <p:sp>
        <p:nvSpPr>
          <p:cNvPr id="3" name="Content Placeholder 2"/>
          <p:cNvSpPr>
            <a:spLocks noGrp="1"/>
          </p:cNvSpPr>
          <p:nvPr>
            <p:ph idx="1"/>
          </p:nvPr>
        </p:nvSpPr>
        <p:spPr>
          <a:xfrm>
            <a:off x="457200" y="2438400"/>
            <a:ext cx="8229600" cy="2133600"/>
          </a:xfrm>
        </p:spPr>
        <p:txBody>
          <a:bodyPr/>
          <a:lstStyle/>
          <a:p>
            <a:pPr marL="0" indent="0" algn="just">
              <a:buNone/>
            </a:pPr>
            <a:r>
              <a:rPr lang="en-US" dirty="0">
                <a:solidFill>
                  <a:srgbClr val="002060"/>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Commercial </a:t>
            </a:r>
            <a:r>
              <a:rPr lang="en-US" dirty="0">
                <a:solidFill>
                  <a:schemeClr val="tx1"/>
                </a:solidFill>
                <a:latin typeface="Times New Roman" pitchFamily="18" charset="0"/>
                <a:cs typeface="Times New Roman" pitchFamily="18" charset="0"/>
              </a:rPr>
              <a:t>law or business law is the body of law which governs business and commerce and is often considered to be a branch of civil law and deals both with issues of private law and public law. Commercial law regulates corporate contracts, hiring practices, and the manufacture and sales of consumer </a:t>
            </a:r>
            <a:r>
              <a:rPr lang="en-US" dirty="0" smtClean="0">
                <a:solidFill>
                  <a:schemeClr val="tx1"/>
                </a:solidFill>
                <a:latin typeface="Times New Roman" pitchFamily="18" charset="0"/>
                <a:cs typeface="Times New Roman" pitchFamily="18" charset="0"/>
              </a:rPr>
              <a:t>goods, etc.</a:t>
            </a:r>
            <a:endParaRPr lang="en-US" dirty="0">
              <a:solidFill>
                <a:schemeClr val="tx1"/>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733334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a:t>
            </a:r>
            <a:r>
              <a:rPr lang="en-US" dirty="0" smtClean="0"/>
              <a:t>Law</a:t>
            </a:r>
            <a:endParaRPr lang="en-US" dirty="0"/>
          </a:p>
        </p:txBody>
      </p:sp>
      <p:sp>
        <p:nvSpPr>
          <p:cNvPr id="3" name="Content Placeholder 2"/>
          <p:cNvSpPr>
            <a:spLocks noGrp="1"/>
          </p:cNvSpPr>
          <p:nvPr>
            <p:ph idx="1"/>
          </p:nvPr>
        </p:nvSpPr>
        <p:spPr>
          <a:xfrm>
            <a:off x="457200" y="2438400"/>
            <a:ext cx="8229600" cy="2133600"/>
          </a:xfrm>
        </p:spPr>
        <p:txBody>
          <a:bodyPr/>
          <a:lstStyle/>
          <a:p>
            <a:pPr marL="0" indent="0" algn="just">
              <a:buNone/>
            </a:pPr>
            <a:r>
              <a:rPr lang="en-US" dirty="0">
                <a:solidFill>
                  <a:srgbClr val="002060"/>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Commercial </a:t>
            </a:r>
            <a:r>
              <a:rPr lang="en-US" dirty="0">
                <a:solidFill>
                  <a:schemeClr val="tx1"/>
                </a:solidFill>
                <a:latin typeface="Times New Roman" pitchFamily="18" charset="0"/>
                <a:cs typeface="Times New Roman" pitchFamily="18" charset="0"/>
              </a:rPr>
              <a:t>law or business law is the body of law which governs business and commerce and is often considered to be a branch of civil law and deals both with issues of private law and public law. Commercial law regulates corporate contracts, hiring practices, and the manufacture and sales of consumer </a:t>
            </a:r>
            <a:r>
              <a:rPr lang="en-US" dirty="0" smtClean="0">
                <a:solidFill>
                  <a:schemeClr val="tx1"/>
                </a:solidFill>
                <a:latin typeface="Times New Roman" pitchFamily="18" charset="0"/>
                <a:cs typeface="Times New Roman" pitchFamily="18" charset="0"/>
              </a:rPr>
              <a:t>goods, etc.</a:t>
            </a:r>
            <a:endParaRPr lang="en-US" dirty="0">
              <a:solidFill>
                <a:schemeClr val="tx1"/>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661954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Contract </a:t>
            </a:r>
            <a:r>
              <a:rPr lang="en-US" b="1" dirty="0" smtClean="0"/>
              <a:t>Act</a:t>
            </a:r>
            <a:endParaRPr lang="en-US" dirty="0"/>
          </a:p>
        </p:txBody>
      </p:sp>
      <p:sp>
        <p:nvSpPr>
          <p:cNvPr id="3" name="Content Placeholder 2"/>
          <p:cNvSpPr>
            <a:spLocks noGrp="1"/>
          </p:cNvSpPr>
          <p:nvPr>
            <p:ph idx="1"/>
          </p:nvPr>
        </p:nvSpPr>
        <p:spPr/>
        <p:txBody>
          <a:bodyPr>
            <a:normAutofit/>
          </a:bodyPr>
          <a:lstStyle/>
          <a:p>
            <a:pPr marL="0" indent="0" algn="just">
              <a:buNone/>
            </a:pPr>
            <a:endParaRPr lang="en-US" dirty="0" smtClean="0">
              <a:latin typeface="Times New Roman" pitchFamily="18" charset="0"/>
              <a:cs typeface="Times New Roman" pitchFamily="18" charset="0"/>
            </a:endParaRPr>
          </a:p>
          <a:p>
            <a:pPr marL="0" indent="0" algn="just">
              <a:buNone/>
            </a:pPr>
            <a:endParaRPr lang="en-US" dirty="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The </a:t>
            </a:r>
            <a:r>
              <a:rPr lang="en-US" dirty="0">
                <a:solidFill>
                  <a:schemeClr val="tx1"/>
                </a:solidFill>
                <a:latin typeface="Times New Roman" pitchFamily="18" charset="0"/>
                <a:cs typeface="Times New Roman" pitchFamily="18" charset="0"/>
              </a:rPr>
              <a:t>Indian Contract Act, 1872 defines the term “Contract” under its section 2 (h) as “An </a:t>
            </a:r>
            <a:r>
              <a:rPr lang="en-US" dirty="0">
                <a:solidFill>
                  <a:schemeClr val="tx1"/>
                </a:solidFill>
                <a:latin typeface="Times New Roman" pitchFamily="18" charset="0"/>
                <a:cs typeface="Times New Roman" pitchFamily="18" charset="0"/>
                <a:hlinkClick r:id="rId2"/>
              </a:rPr>
              <a:t>agreement</a:t>
            </a:r>
            <a:r>
              <a:rPr lang="en-US" dirty="0">
                <a:solidFill>
                  <a:schemeClr val="tx1"/>
                </a:solidFill>
                <a:latin typeface="Times New Roman" pitchFamily="18" charset="0"/>
                <a:cs typeface="Times New Roman" pitchFamily="18" charset="0"/>
              </a:rPr>
              <a:t> enforceable by law”. In other </a:t>
            </a:r>
            <a:r>
              <a:rPr lang="en-US" dirty="0">
                <a:solidFill>
                  <a:schemeClr val="tx1"/>
                </a:solidFill>
                <a:latin typeface="Times New Roman" pitchFamily="18" charset="0"/>
                <a:cs typeface="Times New Roman" pitchFamily="18" charset="0"/>
                <a:hlinkClick r:id="rId3"/>
              </a:rPr>
              <a:t>words</a:t>
            </a:r>
            <a:r>
              <a:rPr lang="en-US" dirty="0">
                <a:solidFill>
                  <a:schemeClr val="tx1"/>
                </a:solidFill>
                <a:latin typeface="Times New Roman" pitchFamily="18" charset="0"/>
                <a:cs typeface="Times New Roman" pitchFamily="18" charset="0"/>
              </a:rPr>
              <a:t>, we can say that a contract is anything that is an agreement and enforceable by the law of the </a:t>
            </a:r>
            <a:r>
              <a:rPr lang="en-US" dirty="0">
                <a:solidFill>
                  <a:schemeClr val="tx1"/>
                </a:solidFill>
                <a:latin typeface="Times New Roman" pitchFamily="18" charset="0"/>
                <a:cs typeface="Times New Roman" pitchFamily="18" charset="0"/>
                <a:hlinkClick r:id="rId4"/>
              </a:rPr>
              <a:t>land</a:t>
            </a:r>
            <a:r>
              <a:rPr lang="en-US" dirty="0">
                <a:solidFill>
                  <a:schemeClr val="tx1"/>
                </a:solidFill>
                <a:latin typeface="Times New Roman" pitchFamily="18" charset="0"/>
                <a:cs typeface="Times New Roman" pitchFamily="18" charset="0"/>
              </a:rPr>
              <a:t>.</a:t>
            </a:r>
          </a:p>
          <a:p>
            <a:endParaRPr lang="en-US" dirty="0">
              <a:solidFill>
                <a:schemeClr val="tx1"/>
              </a:solidFill>
            </a:endParaRPr>
          </a:p>
        </p:txBody>
      </p:sp>
    </p:spTree>
    <p:extLst>
      <p:ext uri="{BB962C8B-B14F-4D97-AF65-F5344CB8AC3E}">
        <p14:creationId xmlns:p14="http://schemas.microsoft.com/office/powerpoint/2010/main" val="384648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Contract</a:t>
            </a:r>
            <a:endParaRPr lang="en-US" dirty="0"/>
          </a:p>
        </p:txBody>
      </p:sp>
      <p:sp>
        <p:nvSpPr>
          <p:cNvPr id="3" name="Content Placeholder 2"/>
          <p:cNvSpPr>
            <a:spLocks noGrp="1"/>
          </p:cNvSpPr>
          <p:nvPr>
            <p:ph idx="1"/>
          </p:nvPr>
        </p:nvSpPr>
        <p:spPr>
          <a:xfrm>
            <a:off x="152400" y="1600200"/>
            <a:ext cx="8839200" cy="4876800"/>
          </a:xfrm>
        </p:spPr>
        <p:txBody>
          <a:bodyPr>
            <a:normAutofit/>
          </a:bodyPr>
          <a:lstStyle/>
          <a:p>
            <a:pPr marL="0" indent="0" algn="just">
              <a:buNone/>
            </a:pPr>
            <a:r>
              <a:rPr lang="en-US" dirty="0" smtClean="0">
                <a:latin typeface="Times New Roman" pitchFamily="18" charset="0"/>
                <a:cs typeface="Times New Roman" pitchFamily="18" charset="0"/>
              </a:rPr>
              <a:t>	</a:t>
            </a:r>
          </a:p>
          <a:p>
            <a:pPr marL="0" indent="0" algn="just">
              <a:buNone/>
            </a:pPr>
            <a:r>
              <a:rPr lang="en-US" dirty="0">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A</a:t>
            </a:r>
            <a:r>
              <a:rPr lang="en-US" dirty="0">
                <a:solidFill>
                  <a:schemeClr val="tx1"/>
                </a:solidFill>
                <a:latin typeface="Times New Roman" pitchFamily="18" charset="0"/>
                <a:cs typeface="Times New Roman" pitchFamily="18" charset="0"/>
              </a:rPr>
              <a:t> </a:t>
            </a:r>
            <a:r>
              <a:rPr lang="en-US" b="1" dirty="0">
                <a:solidFill>
                  <a:schemeClr val="tx1"/>
                </a:solidFill>
                <a:latin typeface="Times New Roman" pitchFamily="18" charset="0"/>
                <a:cs typeface="Times New Roman" pitchFamily="18" charset="0"/>
              </a:rPr>
              <a:t>contract</a:t>
            </a:r>
            <a:r>
              <a:rPr lang="en-US" dirty="0">
                <a:solidFill>
                  <a:schemeClr val="tx1"/>
                </a:solidFill>
                <a:latin typeface="Times New Roman" pitchFamily="18" charset="0"/>
                <a:cs typeface="Times New Roman" pitchFamily="18" charset="0"/>
              </a:rPr>
              <a:t> is a legally binding document that recognizes and governs the rights and duties of the parties to the </a:t>
            </a:r>
            <a:r>
              <a:rPr lang="en-US" dirty="0" smtClean="0">
                <a:solidFill>
                  <a:schemeClr val="tx1"/>
                </a:solidFill>
                <a:latin typeface="Times New Roman" pitchFamily="18" charset="0"/>
                <a:cs typeface="Times New Roman" pitchFamily="18" charset="0"/>
              </a:rPr>
              <a:t>agreement. </a:t>
            </a:r>
          </a:p>
          <a:p>
            <a:pPr marL="0" indent="0" algn="just">
              <a:buNone/>
            </a:pPr>
            <a:r>
              <a:rPr lang="en-US" dirty="0">
                <a:solidFill>
                  <a:schemeClr val="tx1"/>
                </a:solidFill>
                <a:latin typeface="Times New Roman" pitchFamily="18" charset="0"/>
                <a:cs typeface="Times New Roman" pitchFamily="18" charset="0"/>
              </a:rPr>
              <a:t>	</a:t>
            </a:r>
            <a:endParaRPr lang="en-US" dirty="0" smtClean="0">
              <a:solidFill>
                <a:schemeClr val="tx1"/>
              </a:solidFill>
              <a:latin typeface="Times New Roman" pitchFamily="18" charset="0"/>
              <a:cs typeface="Times New Roman" pitchFamily="18" charset="0"/>
            </a:endParaRPr>
          </a:p>
          <a:p>
            <a:pPr marL="0" indent="0" algn="just">
              <a:buNone/>
            </a:pPr>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A </a:t>
            </a:r>
            <a:r>
              <a:rPr lang="en-US" dirty="0">
                <a:solidFill>
                  <a:schemeClr val="tx1"/>
                </a:solidFill>
                <a:latin typeface="Times New Roman" pitchFamily="18" charset="0"/>
                <a:cs typeface="Times New Roman" pitchFamily="18" charset="0"/>
              </a:rPr>
              <a:t>contract typically involves the exchange of goods, service, money, or promise of any of </a:t>
            </a:r>
            <a:r>
              <a:rPr lang="en-US" dirty="0" smtClean="0">
                <a:solidFill>
                  <a:schemeClr val="tx1"/>
                </a:solidFill>
                <a:latin typeface="Times New Roman" pitchFamily="18" charset="0"/>
                <a:cs typeface="Times New Roman" pitchFamily="18" charset="0"/>
              </a:rPr>
              <a:t>those</a:t>
            </a:r>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is known as agreement. </a:t>
            </a:r>
            <a:endParaRPr lang="en-US" dirty="0">
              <a:solidFill>
                <a:schemeClr val="tx1"/>
              </a:solidFill>
            </a:endParaRPr>
          </a:p>
          <a:p>
            <a:pPr marL="0" indent="0">
              <a:buNone/>
            </a:pPr>
            <a:r>
              <a:rPr lang="en-US" dirty="0" smtClean="0">
                <a:solidFill>
                  <a:schemeClr val="tx1"/>
                </a:solidFill>
              </a:rPr>
              <a:t>	</a:t>
            </a:r>
          </a:p>
          <a:p>
            <a:pPr marL="0" indent="0">
              <a:buNone/>
            </a:pPr>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An Agreement,  Enforced by law  is a contract. </a:t>
            </a:r>
          </a:p>
          <a:p>
            <a:pPr marL="0" indent="0">
              <a:buNone/>
            </a:pP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endParaRPr lang="en-US" sz="2000" b="1" dirty="0">
              <a:latin typeface="Aharoni" pitchFamily="2" charset="-79"/>
              <a:cs typeface="Aharoni" pitchFamily="2" charset="-79"/>
            </a:endParaRPr>
          </a:p>
        </p:txBody>
      </p:sp>
    </p:spTree>
    <p:extLst>
      <p:ext uri="{BB962C8B-B14F-4D97-AF65-F5344CB8AC3E}">
        <p14:creationId xmlns:p14="http://schemas.microsoft.com/office/powerpoint/2010/main" val="900793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latin typeface="Times New Roman" pitchFamily="18" charset="0"/>
                <a:cs typeface="Times New Roman" pitchFamily="18" charset="0"/>
              </a:rPr>
              <a:t>	</a:t>
            </a:r>
          </a:p>
          <a:p>
            <a:pPr marL="0" indent="0">
              <a:buNone/>
            </a:pPr>
            <a:endParaRPr lang="en-US" dirty="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Every </a:t>
            </a:r>
            <a:r>
              <a:rPr lang="en-US" dirty="0">
                <a:solidFill>
                  <a:schemeClr val="tx1"/>
                </a:solidFill>
                <a:latin typeface="Times New Roman" pitchFamily="18" charset="0"/>
                <a:cs typeface="Times New Roman" pitchFamily="18" charset="0"/>
              </a:rPr>
              <a:t>promise and every set of promises, formed by </a:t>
            </a:r>
            <a:r>
              <a:rPr lang="en-US" dirty="0" smtClean="0">
                <a:solidFill>
                  <a:schemeClr val="tx1"/>
                </a:solidFill>
                <a:latin typeface="Times New Roman" pitchFamily="18" charset="0"/>
                <a:cs typeface="Times New Roman" pitchFamily="18" charset="0"/>
              </a:rPr>
              <a:t>Considerations </a:t>
            </a:r>
            <a:r>
              <a:rPr lang="en-US" dirty="0">
                <a:solidFill>
                  <a:schemeClr val="tx1"/>
                </a:solidFill>
                <a:latin typeface="Times New Roman" pitchFamily="18" charset="0"/>
                <a:cs typeface="Times New Roman" pitchFamily="18" charset="0"/>
              </a:rPr>
              <a:t>for each other is an agreement. </a:t>
            </a:r>
          </a:p>
          <a:p>
            <a:pPr marL="0" indent="0" algn="just">
              <a:buNone/>
            </a:pPr>
            <a:r>
              <a:rPr lang="en-US" dirty="0">
                <a:solidFill>
                  <a:schemeClr val="tx1"/>
                </a:solidFill>
                <a:latin typeface="Times New Roman" pitchFamily="18" charset="0"/>
                <a:cs typeface="Times New Roman" pitchFamily="18" charset="0"/>
              </a:rPr>
              <a:t>	</a:t>
            </a:r>
          </a:p>
          <a:p>
            <a:pPr marL="0" indent="0" algn="just">
              <a:buNone/>
            </a:pPr>
            <a:r>
              <a:rPr lang="en-US" dirty="0">
                <a:solidFill>
                  <a:schemeClr val="tx1"/>
                </a:solidFill>
                <a:latin typeface="Times New Roman" pitchFamily="18" charset="0"/>
                <a:cs typeface="Times New Roman" pitchFamily="18" charset="0"/>
              </a:rPr>
              <a:t>	“A proposal when accepted, becomes a promise”</a:t>
            </a:r>
            <a:endParaRPr lang="en-US" sz="2000" b="1" dirty="0">
              <a:solidFill>
                <a:schemeClr val="tx1"/>
              </a:solidFill>
              <a:latin typeface="Aharoni" pitchFamily="2" charset="-79"/>
              <a:cs typeface="Aharoni" pitchFamily="2" charset="-79"/>
            </a:endParaRPr>
          </a:p>
          <a:p>
            <a:pPr marL="0" indent="0" algn="ctr">
              <a:buNone/>
            </a:pPr>
            <a:endParaRPr lang="en-US" b="1" dirty="0" smtClean="0">
              <a:solidFill>
                <a:schemeClr val="tx1"/>
              </a:solidFill>
              <a:latin typeface="Aharoni" pitchFamily="2" charset="-79"/>
              <a:cs typeface="Aharoni" pitchFamily="2" charset="-79"/>
            </a:endParaRPr>
          </a:p>
          <a:p>
            <a:pPr marL="0" indent="0">
              <a:buNone/>
            </a:pPr>
            <a:r>
              <a:rPr lang="en-US" dirty="0" smtClean="0">
                <a:solidFill>
                  <a:schemeClr val="tx1"/>
                </a:solidFill>
                <a:latin typeface="Times New Roman" pitchFamily="18" charset="0"/>
                <a:cs typeface="Times New Roman" pitchFamily="18" charset="0"/>
              </a:rPr>
              <a:t>	</a:t>
            </a:r>
          </a:p>
          <a:p>
            <a:pPr marL="0" indent="0" algn="just">
              <a:buNone/>
            </a:pPr>
            <a:r>
              <a:rPr lang="en-US" dirty="0">
                <a:solidFill>
                  <a:schemeClr val="tx1"/>
                </a:solidFill>
                <a:latin typeface="Times New Roman" pitchFamily="18" charset="0"/>
                <a:cs typeface="Times New Roman" pitchFamily="18" charset="0"/>
              </a:rPr>
              <a:t>	</a:t>
            </a:r>
            <a:endParaRPr lang="en-US" dirty="0" smtClean="0">
              <a:solidFill>
                <a:schemeClr val="tx1"/>
              </a:solidFill>
              <a:latin typeface="Times New Roman" pitchFamily="18" charset="0"/>
              <a:cs typeface="Times New Roman" pitchFamily="18" charset="0"/>
            </a:endParaRPr>
          </a:p>
          <a:p>
            <a:pPr marL="0" indent="0" algn="just">
              <a:buNone/>
            </a:pPr>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An Agreement means a promise. It is created when a person makes an offer to another person and that other person accepts it</a:t>
            </a:r>
            <a:endParaRPr lang="en-US" dirty="0">
              <a:solidFill>
                <a:schemeClr val="tx1"/>
              </a:solidFill>
              <a:latin typeface="Times New Roman" pitchFamily="18" charset="0"/>
              <a:cs typeface="Times New Roman" pitchFamily="18" charset="0"/>
            </a:endParaRPr>
          </a:p>
        </p:txBody>
      </p:sp>
      <p:sp>
        <p:nvSpPr>
          <p:cNvPr id="4" name="Rectangle 3"/>
          <p:cNvSpPr/>
          <p:nvPr/>
        </p:nvSpPr>
        <p:spPr>
          <a:xfrm>
            <a:off x="2133600" y="3276600"/>
            <a:ext cx="4724400" cy="6096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itchFamily="18" charset="0"/>
                <a:cs typeface="Times New Roman" pitchFamily="18" charset="0"/>
              </a:rPr>
              <a:t>Agreement = Offer + Acceptance </a:t>
            </a:r>
          </a:p>
        </p:txBody>
      </p:sp>
    </p:spTree>
    <p:extLst>
      <p:ext uri="{BB962C8B-B14F-4D97-AF65-F5344CB8AC3E}">
        <p14:creationId xmlns:p14="http://schemas.microsoft.com/office/powerpoint/2010/main" val="688868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Definition </a:t>
            </a:r>
            <a:r>
              <a:rPr lang="en-US" dirty="0">
                <a:latin typeface="Times New Roman" pitchFamily="18" charset="0"/>
                <a:cs typeface="Times New Roman" pitchFamily="18" charset="0"/>
              </a:rPr>
              <a:t>of a </a:t>
            </a:r>
            <a:r>
              <a:rPr lang="en-US" b="1" dirty="0" smtClean="0">
                <a:latin typeface="Times New Roman" pitchFamily="18" charset="0"/>
                <a:cs typeface="Times New Roman" pitchFamily="18" charset="0"/>
              </a:rPr>
              <a:t>Contract </a:t>
            </a:r>
            <a:endParaRPr lang="en-US" dirty="0"/>
          </a:p>
        </p:txBody>
      </p:sp>
      <p:sp>
        <p:nvSpPr>
          <p:cNvPr id="3" name="Content Placeholder 2"/>
          <p:cNvSpPr>
            <a:spLocks noGrp="1"/>
          </p:cNvSpPr>
          <p:nvPr>
            <p:ph idx="1"/>
          </p:nvPr>
        </p:nvSpPr>
        <p:spPr/>
        <p:txBody>
          <a:bodyPr/>
          <a:lstStyle/>
          <a:p>
            <a:pPr marL="0" indent="0" algn="just">
              <a:buNone/>
            </a:pPr>
            <a:endParaRPr lang="en-US" dirty="0" smtClean="0">
              <a:latin typeface="Times New Roman" pitchFamily="18" charset="0"/>
              <a:cs typeface="Times New Roman" pitchFamily="18" charset="0"/>
            </a:endParaRPr>
          </a:p>
          <a:p>
            <a:pPr marL="0" indent="0" algn="just">
              <a:buNone/>
            </a:pPr>
            <a:endParaRPr lang="en-US" dirty="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The </a:t>
            </a:r>
            <a:r>
              <a:rPr lang="en-US" dirty="0">
                <a:solidFill>
                  <a:schemeClr val="tx1"/>
                </a:solidFill>
                <a:latin typeface="Times New Roman" pitchFamily="18" charset="0"/>
                <a:cs typeface="Times New Roman" pitchFamily="18" charset="0"/>
              </a:rPr>
              <a:t>definition of a </a:t>
            </a:r>
            <a:r>
              <a:rPr lang="en-US" b="1" dirty="0">
                <a:solidFill>
                  <a:schemeClr val="tx1"/>
                </a:solidFill>
                <a:latin typeface="Times New Roman" pitchFamily="18" charset="0"/>
                <a:cs typeface="Times New Roman" pitchFamily="18" charset="0"/>
              </a:rPr>
              <a:t>contract</a:t>
            </a:r>
            <a:r>
              <a:rPr lang="en-US" dirty="0">
                <a:solidFill>
                  <a:schemeClr val="tx1"/>
                </a:solidFill>
                <a:latin typeface="Times New Roman" pitchFamily="18" charset="0"/>
                <a:cs typeface="Times New Roman" pitchFamily="18" charset="0"/>
              </a:rPr>
              <a:t> is an agreement between two or more people to do something. An </a:t>
            </a:r>
            <a:r>
              <a:rPr lang="en-US" b="1" dirty="0">
                <a:solidFill>
                  <a:schemeClr val="tx1"/>
                </a:solidFill>
                <a:latin typeface="Times New Roman" pitchFamily="18" charset="0"/>
                <a:cs typeface="Times New Roman" pitchFamily="18" charset="0"/>
              </a:rPr>
              <a:t>example</a:t>
            </a:r>
            <a:r>
              <a:rPr lang="en-US" dirty="0">
                <a:solidFill>
                  <a:schemeClr val="tx1"/>
                </a:solidFill>
                <a:latin typeface="Times New Roman" pitchFamily="18" charset="0"/>
                <a:cs typeface="Times New Roman" pitchFamily="18" charset="0"/>
              </a:rPr>
              <a:t> of </a:t>
            </a:r>
            <a:r>
              <a:rPr lang="en-US" b="1" dirty="0">
                <a:solidFill>
                  <a:schemeClr val="tx1"/>
                </a:solidFill>
                <a:latin typeface="Times New Roman" pitchFamily="18" charset="0"/>
                <a:cs typeface="Times New Roman" pitchFamily="18" charset="0"/>
              </a:rPr>
              <a:t>contract</a:t>
            </a:r>
            <a:r>
              <a:rPr lang="en-US" dirty="0">
                <a:solidFill>
                  <a:schemeClr val="tx1"/>
                </a:solidFill>
                <a:latin typeface="Times New Roman" pitchFamily="18" charset="0"/>
                <a:cs typeface="Times New Roman" pitchFamily="18" charset="0"/>
              </a:rPr>
              <a:t> is a loan agreement between buyers and sellers of a car. An </a:t>
            </a:r>
            <a:r>
              <a:rPr lang="en-US" b="1" dirty="0">
                <a:solidFill>
                  <a:schemeClr val="tx1"/>
                </a:solidFill>
                <a:latin typeface="Times New Roman" pitchFamily="18" charset="0"/>
                <a:cs typeface="Times New Roman" pitchFamily="18" charset="0"/>
              </a:rPr>
              <a:t>example</a:t>
            </a:r>
            <a:r>
              <a:rPr lang="en-US" dirty="0">
                <a:solidFill>
                  <a:schemeClr val="tx1"/>
                </a:solidFill>
                <a:latin typeface="Times New Roman" pitchFamily="18" charset="0"/>
                <a:cs typeface="Times New Roman" pitchFamily="18" charset="0"/>
              </a:rPr>
              <a:t> of </a:t>
            </a:r>
            <a:r>
              <a:rPr lang="en-US" b="1" dirty="0">
                <a:solidFill>
                  <a:schemeClr val="tx1"/>
                </a:solidFill>
                <a:latin typeface="Times New Roman" pitchFamily="18" charset="0"/>
                <a:cs typeface="Times New Roman" pitchFamily="18" charset="0"/>
              </a:rPr>
              <a:t>contract</a:t>
            </a:r>
            <a:r>
              <a:rPr lang="en-US" dirty="0">
                <a:solidFill>
                  <a:schemeClr val="tx1"/>
                </a:solidFill>
                <a:latin typeface="Times New Roman" pitchFamily="18" charset="0"/>
                <a:cs typeface="Times New Roman" pitchFamily="18" charset="0"/>
              </a:rPr>
              <a:t> is an agreement between two people to be married.</a:t>
            </a:r>
          </a:p>
        </p:txBody>
      </p:sp>
    </p:spTree>
    <p:extLst>
      <p:ext uri="{BB962C8B-B14F-4D97-AF65-F5344CB8AC3E}">
        <p14:creationId xmlns:p14="http://schemas.microsoft.com/office/powerpoint/2010/main" val="1156481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Essential Elements of a valid Contact</a:t>
            </a:r>
            <a:endParaRPr lang="en-US" sz="4400" dirty="0"/>
          </a:p>
        </p:txBody>
      </p:sp>
      <p:sp>
        <p:nvSpPr>
          <p:cNvPr id="3" name="Content Placeholder 2"/>
          <p:cNvSpPr>
            <a:spLocks noGrp="1"/>
          </p:cNvSpPr>
          <p:nvPr>
            <p:ph idx="1"/>
          </p:nvPr>
        </p:nvSpPr>
        <p:spPr>
          <a:xfrm>
            <a:off x="457200" y="1600200"/>
            <a:ext cx="8229600" cy="5029200"/>
          </a:xfrm>
        </p:spPr>
        <p:txBody>
          <a:bodyPr>
            <a:noAutofit/>
          </a:bodyPr>
          <a:lstStyle/>
          <a:p>
            <a:pPr marL="0" indent="0">
              <a:buNone/>
            </a:pPr>
            <a:r>
              <a:rPr lang="en-US" dirty="0" smtClean="0">
                <a:solidFill>
                  <a:schemeClr val="tx1"/>
                </a:solidFill>
                <a:latin typeface="Times New Roman" pitchFamily="18" charset="0"/>
                <a:cs typeface="Times New Roman" pitchFamily="18" charset="0"/>
              </a:rPr>
              <a:t>According to Section 10 of the act …</a:t>
            </a:r>
          </a:p>
          <a:p>
            <a:pPr lvl="2"/>
            <a:r>
              <a:rPr lang="en-US" sz="2300" dirty="0" smtClean="0">
                <a:solidFill>
                  <a:schemeClr val="tx1"/>
                </a:solidFill>
                <a:latin typeface="Times New Roman" pitchFamily="18" charset="0"/>
                <a:cs typeface="Times New Roman" pitchFamily="18" charset="0"/>
              </a:rPr>
              <a:t>Offer and acceptance </a:t>
            </a:r>
            <a:r>
              <a:rPr lang="en-US" sz="2300" dirty="0" smtClean="0">
                <a:solidFill>
                  <a:schemeClr val="accent2"/>
                </a:solidFill>
                <a:latin typeface="Times New Roman" pitchFamily="18" charset="0"/>
                <a:cs typeface="Times New Roman" pitchFamily="18" charset="0"/>
              </a:rPr>
              <a:t>(</a:t>
            </a:r>
            <a:r>
              <a:rPr lang="ta-IN" sz="1400" dirty="0">
                <a:solidFill>
                  <a:schemeClr val="accent2"/>
                </a:solidFill>
              </a:rPr>
              <a:t>சலுகை மற்றும் </a:t>
            </a:r>
            <a:r>
              <a:rPr lang="ta-IN" sz="1400" dirty="0" smtClean="0">
                <a:solidFill>
                  <a:schemeClr val="accent2"/>
                </a:solidFill>
              </a:rPr>
              <a:t>ஏற்றுக்கொள்ளல்</a:t>
            </a:r>
            <a:r>
              <a:rPr lang="en-US" sz="2000" dirty="0" smtClean="0">
                <a:solidFill>
                  <a:schemeClr val="accent2"/>
                </a:solidFill>
                <a:latin typeface="Times New Roman" pitchFamily="18" charset="0"/>
                <a:cs typeface="Times New Roman" pitchFamily="18" charset="0"/>
              </a:rPr>
              <a:t>)</a:t>
            </a:r>
            <a:endParaRPr lang="en-US" sz="1200" dirty="0" smtClean="0">
              <a:solidFill>
                <a:schemeClr val="accent2"/>
              </a:solidFill>
              <a:latin typeface="Times New Roman" pitchFamily="18" charset="0"/>
              <a:cs typeface="Times New Roman" pitchFamily="18" charset="0"/>
            </a:endParaRPr>
          </a:p>
          <a:p>
            <a:pPr lvl="2"/>
            <a:r>
              <a:rPr lang="en-US" sz="2300" dirty="0" smtClean="0">
                <a:solidFill>
                  <a:schemeClr val="tx1"/>
                </a:solidFill>
                <a:latin typeface="Times New Roman" pitchFamily="18" charset="0"/>
                <a:cs typeface="Times New Roman" pitchFamily="18" charset="0"/>
              </a:rPr>
              <a:t>Intention to create legal relations </a:t>
            </a:r>
            <a:r>
              <a:rPr lang="en-US" sz="2300" dirty="0" smtClean="0">
                <a:solidFill>
                  <a:schemeClr val="accent2"/>
                </a:solidFill>
                <a:latin typeface="Times New Roman" pitchFamily="18" charset="0"/>
                <a:cs typeface="Times New Roman" pitchFamily="18" charset="0"/>
              </a:rPr>
              <a:t>(</a:t>
            </a:r>
            <a:r>
              <a:rPr lang="ta-IN" sz="1400" dirty="0">
                <a:solidFill>
                  <a:schemeClr val="accent2"/>
                </a:solidFill>
              </a:rPr>
              <a:t>சட்ட உறவுகளை </a:t>
            </a:r>
            <a:r>
              <a:rPr lang="en-US" sz="1400" dirty="0" smtClean="0">
                <a:solidFill>
                  <a:schemeClr val="accent2"/>
                </a:solidFill>
              </a:rPr>
              <a:t>					              </a:t>
            </a:r>
            <a:r>
              <a:rPr lang="ta-IN" sz="1400" dirty="0" smtClean="0">
                <a:solidFill>
                  <a:schemeClr val="accent2"/>
                </a:solidFill>
              </a:rPr>
              <a:t>உருவாக்கும் </a:t>
            </a:r>
            <a:r>
              <a:rPr lang="ta-IN" sz="1400" dirty="0">
                <a:solidFill>
                  <a:schemeClr val="accent2"/>
                </a:solidFill>
              </a:rPr>
              <a:t>நோக்கம்</a:t>
            </a:r>
            <a:r>
              <a:rPr lang="en-US" sz="2300" dirty="0" smtClean="0">
                <a:solidFill>
                  <a:schemeClr val="accent2"/>
                </a:solidFill>
                <a:latin typeface="Times New Roman" pitchFamily="18" charset="0"/>
                <a:cs typeface="Times New Roman" pitchFamily="18" charset="0"/>
              </a:rPr>
              <a:t>)</a:t>
            </a:r>
          </a:p>
          <a:p>
            <a:pPr lvl="2"/>
            <a:r>
              <a:rPr lang="en-US" sz="2300" dirty="0" smtClean="0">
                <a:solidFill>
                  <a:schemeClr val="tx1"/>
                </a:solidFill>
                <a:latin typeface="Times New Roman" pitchFamily="18" charset="0"/>
                <a:cs typeface="Times New Roman" pitchFamily="18" charset="0"/>
              </a:rPr>
              <a:t>Lawful consideration </a:t>
            </a:r>
            <a:r>
              <a:rPr lang="en-US" sz="2300" dirty="0" smtClean="0">
                <a:solidFill>
                  <a:schemeClr val="accent2"/>
                </a:solidFill>
                <a:latin typeface="Times New Roman" pitchFamily="18" charset="0"/>
                <a:cs typeface="Times New Roman" pitchFamily="18" charset="0"/>
              </a:rPr>
              <a:t>(</a:t>
            </a:r>
            <a:r>
              <a:rPr lang="ta-IN" sz="1400" dirty="0">
                <a:solidFill>
                  <a:schemeClr val="accent2"/>
                </a:solidFill>
              </a:rPr>
              <a:t>சட்டபூர்வமான கருத்தில்</a:t>
            </a:r>
            <a:r>
              <a:rPr lang="en-US" sz="1400" dirty="0" smtClean="0">
                <a:solidFill>
                  <a:schemeClr val="accent2"/>
                </a:solidFill>
                <a:latin typeface="Times New Roman" pitchFamily="18" charset="0"/>
                <a:cs typeface="Times New Roman" pitchFamily="18" charset="0"/>
              </a:rPr>
              <a:t>)</a:t>
            </a:r>
            <a:endParaRPr lang="en-US" sz="2300" dirty="0" smtClean="0">
              <a:solidFill>
                <a:schemeClr val="accent2"/>
              </a:solidFill>
              <a:latin typeface="Times New Roman" pitchFamily="18" charset="0"/>
              <a:cs typeface="Times New Roman" pitchFamily="18" charset="0"/>
            </a:endParaRPr>
          </a:p>
          <a:p>
            <a:pPr lvl="2"/>
            <a:r>
              <a:rPr lang="en-US" sz="2300" dirty="0" smtClean="0">
                <a:solidFill>
                  <a:schemeClr val="tx1"/>
                </a:solidFill>
                <a:latin typeface="Times New Roman" pitchFamily="18" charset="0"/>
                <a:cs typeface="Times New Roman" pitchFamily="18" charset="0"/>
              </a:rPr>
              <a:t>Capacity of parties </a:t>
            </a:r>
            <a:r>
              <a:rPr lang="en-US" sz="2300" dirty="0" smtClean="0">
                <a:solidFill>
                  <a:schemeClr val="accent2"/>
                </a:solidFill>
                <a:latin typeface="Times New Roman" pitchFamily="18" charset="0"/>
                <a:cs typeface="Times New Roman" pitchFamily="18" charset="0"/>
              </a:rPr>
              <a:t>(</a:t>
            </a:r>
            <a:r>
              <a:rPr lang="ta-IN" sz="1400" dirty="0">
                <a:solidFill>
                  <a:schemeClr val="accent2"/>
                </a:solidFill>
              </a:rPr>
              <a:t>கட்சிகளின் திறன்</a:t>
            </a:r>
            <a:r>
              <a:rPr lang="en-US" sz="2300" dirty="0" smtClean="0">
                <a:solidFill>
                  <a:schemeClr val="accent2"/>
                </a:solidFill>
                <a:latin typeface="Times New Roman" pitchFamily="18" charset="0"/>
                <a:cs typeface="Times New Roman" pitchFamily="18" charset="0"/>
              </a:rPr>
              <a:t>)</a:t>
            </a:r>
          </a:p>
          <a:p>
            <a:pPr lvl="2"/>
            <a:r>
              <a:rPr lang="en-US" sz="2300" dirty="0" smtClean="0">
                <a:solidFill>
                  <a:schemeClr val="tx1"/>
                </a:solidFill>
                <a:latin typeface="Times New Roman" pitchFamily="18" charset="0"/>
                <a:cs typeface="Times New Roman" pitchFamily="18" charset="0"/>
              </a:rPr>
              <a:t>Free and genuine contract </a:t>
            </a:r>
            <a:r>
              <a:rPr lang="en-US" sz="2300" dirty="0" smtClean="0">
                <a:solidFill>
                  <a:schemeClr val="accent2"/>
                </a:solidFill>
                <a:latin typeface="Times New Roman" pitchFamily="18" charset="0"/>
                <a:cs typeface="Times New Roman" pitchFamily="18" charset="0"/>
              </a:rPr>
              <a:t>(</a:t>
            </a:r>
            <a:r>
              <a:rPr lang="ta-IN" sz="1400" dirty="0">
                <a:solidFill>
                  <a:schemeClr val="accent2"/>
                </a:solidFill>
              </a:rPr>
              <a:t>உண்மையான ஒப்பந்தம்</a:t>
            </a:r>
            <a:r>
              <a:rPr lang="en-US" sz="2300" dirty="0" smtClean="0">
                <a:solidFill>
                  <a:schemeClr val="accent2"/>
                </a:solidFill>
                <a:latin typeface="Times New Roman" pitchFamily="18" charset="0"/>
                <a:cs typeface="Times New Roman" pitchFamily="18" charset="0"/>
              </a:rPr>
              <a:t>)</a:t>
            </a:r>
          </a:p>
          <a:p>
            <a:pPr lvl="2"/>
            <a:r>
              <a:rPr lang="en-US" sz="2300" dirty="0" smtClean="0">
                <a:solidFill>
                  <a:schemeClr val="tx1"/>
                </a:solidFill>
                <a:latin typeface="Times New Roman" pitchFamily="18" charset="0"/>
                <a:cs typeface="Times New Roman" pitchFamily="18" charset="0"/>
              </a:rPr>
              <a:t>Lawful objectives </a:t>
            </a:r>
            <a:r>
              <a:rPr lang="en-US" sz="2300" dirty="0" smtClean="0">
                <a:solidFill>
                  <a:schemeClr val="accent2"/>
                </a:solidFill>
                <a:latin typeface="Times New Roman" pitchFamily="18" charset="0"/>
                <a:cs typeface="Times New Roman" pitchFamily="18" charset="0"/>
              </a:rPr>
              <a:t>(</a:t>
            </a:r>
            <a:r>
              <a:rPr lang="ta-IN" sz="1400" dirty="0" smtClean="0">
                <a:solidFill>
                  <a:schemeClr val="accent2"/>
                </a:solidFill>
              </a:rPr>
              <a:t>சட்டபூர்வமான </a:t>
            </a:r>
            <a:r>
              <a:rPr lang="ta-IN" sz="1400" dirty="0">
                <a:solidFill>
                  <a:schemeClr val="accent2"/>
                </a:solidFill>
              </a:rPr>
              <a:t>நோக்கங்கள்</a:t>
            </a:r>
            <a:r>
              <a:rPr lang="en-US" sz="2300" dirty="0" smtClean="0">
                <a:solidFill>
                  <a:schemeClr val="accent2"/>
                </a:solidFill>
                <a:latin typeface="Times New Roman" pitchFamily="18" charset="0"/>
                <a:cs typeface="Times New Roman" pitchFamily="18" charset="0"/>
              </a:rPr>
              <a:t>)</a:t>
            </a:r>
          </a:p>
          <a:p>
            <a:pPr lvl="2"/>
            <a:r>
              <a:rPr lang="en-US" sz="2300" dirty="0" smtClean="0">
                <a:solidFill>
                  <a:schemeClr val="tx1"/>
                </a:solidFill>
                <a:latin typeface="Times New Roman" pitchFamily="18" charset="0"/>
                <a:cs typeface="Times New Roman" pitchFamily="18" charset="0"/>
              </a:rPr>
              <a:t>Agreement not declared void </a:t>
            </a:r>
          </a:p>
          <a:p>
            <a:pPr lvl="2"/>
            <a:r>
              <a:rPr lang="en-US" sz="2300" dirty="0" smtClean="0">
                <a:solidFill>
                  <a:schemeClr val="tx1"/>
                </a:solidFill>
                <a:latin typeface="Times New Roman" pitchFamily="18" charset="0"/>
                <a:cs typeface="Times New Roman" pitchFamily="18" charset="0"/>
              </a:rPr>
              <a:t>Contract Should be clear </a:t>
            </a:r>
          </a:p>
          <a:p>
            <a:pPr lvl="2"/>
            <a:r>
              <a:rPr lang="en-US" sz="2300" dirty="0" smtClean="0">
                <a:solidFill>
                  <a:schemeClr val="tx1"/>
                </a:solidFill>
                <a:latin typeface="Times New Roman" pitchFamily="18" charset="0"/>
                <a:cs typeface="Times New Roman" pitchFamily="18" charset="0"/>
              </a:rPr>
              <a:t>Performance not be impossible </a:t>
            </a:r>
          </a:p>
          <a:p>
            <a:pPr lvl="2"/>
            <a:r>
              <a:rPr lang="en-US" sz="2300" dirty="0" smtClean="0">
                <a:solidFill>
                  <a:schemeClr val="tx1"/>
                </a:solidFill>
                <a:latin typeface="Times New Roman" pitchFamily="18" charset="0"/>
                <a:cs typeface="Times New Roman" pitchFamily="18" charset="0"/>
              </a:rPr>
              <a:t>Legal Formalities, if any </a:t>
            </a:r>
          </a:p>
          <a:p>
            <a:endParaRPr lang="en-US" dirty="0"/>
          </a:p>
        </p:txBody>
      </p:sp>
    </p:spTree>
    <p:extLst>
      <p:ext uri="{BB962C8B-B14F-4D97-AF65-F5344CB8AC3E}">
        <p14:creationId xmlns:p14="http://schemas.microsoft.com/office/powerpoint/2010/main" val="4202518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533400"/>
            <a:ext cx="8503920" cy="5565648"/>
          </a:xfrm>
        </p:spPr>
        <p:txBody>
          <a:bodyPr/>
          <a:lstStyle/>
          <a:p>
            <a:pPr algn="ctr"/>
            <a:endParaRPr lang="en-US" dirty="0" smtClean="0"/>
          </a:p>
          <a:p>
            <a:pPr algn="ctr"/>
            <a:endParaRPr lang="en-US" dirty="0"/>
          </a:p>
          <a:p>
            <a:pPr algn="ctr"/>
            <a:endParaRPr lang="en-US" dirty="0" smtClean="0"/>
          </a:p>
          <a:p>
            <a:pPr algn="ctr"/>
            <a:endParaRPr lang="en-US" dirty="0"/>
          </a:p>
          <a:p>
            <a:pPr marL="0" indent="0" algn="ctr">
              <a:buNone/>
            </a:pPr>
            <a:endParaRPr lang="en-US" dirty="0" smtClean="0"/>
          </a:p>
          <a:p>
            <a:pPr marL="0" indent="0" algn="ctr">
              <a:buNone/>
            </a:pPr>
            <a:endParaRPr lang="en-US" dirty="0"/>
          </a:p>
          <a:p>
            <a:pPr marL="0" indent="0" algn="ctr">
              <a:buNone/>
            </a:pPr>
            <a:r>
              <a:rPr lang="en-US" sz="3600" b="1" dirty="0" smtClean="0"/>
              <a:t>Thank You……………………</a:t>
            </a:r>
            <a:endParaRPr lang="en-US" sz="3600" b="1" dirty="0"/>
          </a:p>
        </p:txBody>
      </p:sp>
    </p:spTree>
    <p:extLst>
      <p:ext uri="{BB962C8B-B14F-4D97-AF65-F5344CB8AC3E}">
        <p14:creationId xmlns:p14="http://schemas.microsoft.com/office/powerpoint/2010/main" val="3516537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00200"/>
          </a:xfrm>
        </p:spPr>
        <p:txBody>
          <a:bodyPr>
            <a:normAutofit/>
          </a:bodyPr>
          <a:lstStyle/>
          <a:p>
            <a:r>
              <a:rPr lang="en-US" b="1" dirty="0"/>
              <a:t>Understanding Laws of </a:t>
            </a:r>
            <a:r>
              <a:rPr lang="en-US" b="1" dirty="0" smtClean="0"/>
              <a:t>India</a:t>
            </a:r>
            <a:endParaRPr lang="en-US" dirty="0"/>
          </a:p>
        </p:txBody>
      </p:sp>
      <p:sp>
        <p:nvSpPr>
          <p:cNvPr id="3" name="Content Placeholder 2"/>
          <p:cNvSpPr>
            <a:spLocks noGrp="1"/>
          </p:cNvSpPr>
          <p:nvPr>
            <p:ph idx="1"/>
          </p:nvPr>
        </p:nvSpPr>
        <p:spPr>
          <a:xfrm>
            <a:off x="457200" y="1981200"/>
            <a:ext cx="8229600" cy="4267200"/>
          </a:xfrm>
        </p:spPr>
        <p:txBody>
          <a:bodyPr>
            <a:normAutofit/>
          </a:bodyPr>
          <a:lstStyle/>
          <a:p>
            <a:pPr marL="0" indent="0" algn="just">
              <a:lnSpc>
                <a:spcPct val="150000"/>
              </a:lnSpc>
              <a:buNone/>
            </a:pPr>
            <a:r>
              <a:rPr lang="en-US" dirty="0" smtClean="0">
                <a:solidFill>
                  <a:schemeClr val="tx1"/>
                </a:solidFill>
              </a:rPr>
              <a:t>	</a:t>
            </a:r>
            <a:r>
              <a:rPr lang="en-US" dirty="0" smtClean="0">
                <a:solidFill>
                  <a:schemeClr val="tx1"/>
                </a:solidFill>
                <a:latin typeface="Times New Roman" pitchFamily="18" charset="0"/>
                <a:cs typeface="Times New Roman" pitchFamily="18" charset="0"/>
              </a:rPr>
              <a:t>A </a:t>
            </a:r>
            <a:r>
              <a:rPr lang="en-US" dirty="0">
                <a:solidFill>
                  <a:schemeClr val="tx1"/>
                </a:solidFill>
                <a:latin typeface="Times New Roman" pitchFamily="18" charset="0"/>
                <a:cs typeface="Times New Roman" pitchFamily="18" charset="0"/>
              </a:rPr>
              <a:t>person is a social human being living in the group, called </a:t>
            </a:r>
            <a:r>
              <a:rPr lang="en-US" dirty="0">
                <a:solidFill>
                  <a:schemeClr val="tx1"/>
                </a:solidFill>
                <a:latin typeface="Times New Roman" pitchFamily="18" charset="0"/>
                <a:cs typeface="Times New Roman" pitchFamily="18" charset="0"/>
                <a:hlinkClick r:id="rId2"/>
              </a:rPr>
              <a:t>society</a:t>
            </a:r>
            <a:r>
              <a:rPr lang="en-US" dirty="0">
                <a:solidFill>
                  <a:schemeClr val="tx1"/>
                </a:solidFill>
                <a:latin typeface="Times New Roman" pitchFamily="18" charset="0"/>
                <a:cs typeface="Times New Roman" pitchFamily="18" charset="0"/>
              </a:rPr>
              <a:t>. He has to do various activities for his livelihood. Some activities are good or some are bad. In other </a:t>
            </a:r>
            <a:r>
              <a:rPr lang="en-US" dirty="0">
                <a:solidFill>
                  <a:schemeClr val="tx1"/>
                </a:solidFill>
                <a:latin typeface="Times New Roman" pitchFamily="18" charset="0"/>
                <a:cs typeface="Times New Roman" pitchFamily="18" charset="0"/>
                <a:hlinkClick r:id="rId3"/>
              </a:rPr>
              <a:t>words</a:t>
            </a:r>
            <a:r>
              <a:rPr lang="en-US" dirty="0">
                <a:solidFill>
                  <a:schemeClr val="tx1"/>
                </a:solidFill>
                <a:latin typeface="Times New Roman" pitchFamily="18" charset="0"/>
                <a:cs typeface="Times New Roman" pitchFamily="18" charset="0"/>
              </a:rPr>
              <a:t>, some are beneficial for the society and some are harmful to the society. To regulate the activities of human behavior a group of set activities is introduced by </a:t>
            </a:r>
            <a:r>
              <a:rPr lang="en-US" dirty="0">
                <a:solidFill>
                  <a:schemeClr val="tx1"/>
                </a:solidFill>
                <a:latin typeface="Times New Roman" pitchFamily="18" charset="0"/>
                <a:cs typeface="Times New Roman" pitchFamily="18" charset="0"/>
                <a:hlinkClick r:id="rId4"/>
              </a:rPr>
              <a:t>regulatory authorities</a:t>
            </a:r>
            <a:r>
              <a:rPr lang="en-US" dirty="0">
                <a:solidFill>
                  <a:schemeClr val="tx1"/>
                </a:solidFill>
                <a:latin typeface="Times New Roman" pitchFamily="18" charset="0"/>
                <a:cs typeface="Times New Roman" pitchFamily="18" charset="0"/>
              </a:rPr>
              <a:t> so that no one could harm the other one, this set of rules is called </a:t>
            </a:r>
            <a:r>
              <a:rPr lang="en-US" dirty="0">
                <a:solidFill>
                  <a:schemeClr val="tx1"/>
                </a:solidFill>
                <a:latin typeface="Times New Roman" pitchFamily="18" charset="0"/>
                <a:cs typeface="Times New Roman" pitchFamily="18" charset="0"/>
                <a:hlinkClick r:id="rId5"/>
              </a:rPr>
              <a:t>Law</a:t>
            </a:r>
            <a:r>
              <a:rPr lang="en-US"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23513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Define </a:t>
            </a:r>
            <a:r>
              <a:rPr lang="en-US" dirty="0"/>
              <a:t>a law</a:t>
            </a:r>
          </a:p>
        </p:txBody>
      </p:sp>
      <p:sp>
        <p:nvSpPr>
          <p:cNvPr id="3" name="Content Placeholder 2"/>
          <p:cNvSpPr>
            <a:spLocks noGrp="1"/>
          </p:cNvSpPr>
          <p:nvPr>
            <p:ph idx="1"/>
          </p:nvPr>
        </p:nvSpPr>
        <p:spPr>
          <a:xfrm>
            <a:off x="457200" y="2286000"/>
            <a:ext cx="8229600" cy="3200400"/>
          </a:xfrm>
        </p:spPr>
        <p:txBody>
          <a:bodyPr>
            <a:normAutofit/>
          </a:bodyPr>
          <a:lstStyle/>
          <a:p>
            <a:pPr marL="0" indent="0" algn="just">
              <a:lnSpc>
                <a:spcPct val="150000"/>
              </a:lnSpc>
              <a:buNone/>
            </a:pPr>
            <a:r>
              <a:rPr lang="en-US" dirty="0" smtClean="0">
                <a:solidFill>
                  <a:schemeClr val="tx1"/>
                </a:solidFill>
                <a:latin typeface="Times New Roman" pitchFamily="18" charset="0"/>
                <a:cs typeface="Times New Roman" pitchFamily="18" charset="0"/>
              </a:rPr>
              <a:t>	A rule </a:t>
            </a:r>
            <a:r>
              <a:rPr lang="en-US" dirty="0">
                <a:solidFill>
                  <a:schemeClr val="tx1"/>
                </a:solidFill>
                <a:latin typeface="Times New Roman" pitchFamily="18" charset="0"/>
                <a:cs typeface="Times New Roman" pitchFamily="18" charset="0"/>
              </a:rPr>
              <a:t>or set of rules, enforceable by the courts, regulating the government of a state, the relationship between the </a:t>
            </a:r>
            <a:r>
              <a:rPr lang="en-US" dirty="0" smtClean="0">
                <a:solidFill>
                  <a:schemeClr val="tx1"/>
                </a:solidFill>
                <a:latin typeface="Times New Roman" pitchFamily="18" charset="0"/>
                <a:cs typeface="Times New Roman" pitchFamily="18" charset="0"/>
              </a:rPr>
              <a:t>structures </a:t>
            </a:r>
            <a:r>
              <a:rPr lang="en-US" dirty="0">
                <a:solidFill>
                  <a:schemeClr val="tx1"/>
                </a:solidFill>
                <a:latin typeface="Times New Roman" pitchFamily="18" charset="0"/>
                <a:cs typeface="Times New Roman" pitchFamily="18" charset="0"/>
              </a:rPr>
              <a:t>of government and the subjects of the state, and the relationship or conduct of subjects </a:t>
            </a:r>
            <a:r>
              <a:rPr lang="en-US" dirty="0" smtClean="0">
                <a:solidFill>
                  <a:schemeClr val="tx1"/>
                </a:solidFill>
                <a:latin typeface="Times New Roman" pitchFamily="18" charset="0"/>
                <a:cs typeface="Times New Roman" pitchFamily="18" charset="0"/>
              </a:rPr>
              <a:t>to </a:t>
            </a:r>
            <a:r>
              <a:rPr lang="en-US" dirty="0">
                <a:solidFill>
                  <a:schemeClr val="tx1"/>
                </a:solidFill>
                <a:latin typeface="Times New Roman" pitchFamily="18" charset="0"/>
                <a:cs typeface="Times New Roman" pitchFamily="18" charset="0"/>
              </a:rPr>
              <a:t>each other. a rule or body of rules made by the </a:t>
            </a:r>
            <a:r>
              <a:rPr lang="en-US" dirty="0" smtClean="0">
                <a:solidFill>
                  <a:schemeClr val="tx1"/>
                </a:solidFill>
                <a:latin typeface="Times New Roman" pitchFamily="18" charset="0"/>
                <a:cs typeface="Times New Roman" pitchFamily="18" charset="0"/>
              </a:rPr>
              <a:t>government See order</a:t>
            </a:r>
            <a:r>
              <a:rPr lang="en-US" dirty="0">
                <a:solidFill>
                  <a:schemeClr val="tx1"/>
                </a:solidFill>
                <a:latin typeface="Times New Roman" pitchFamily="18" charset="0"/>
                <a:cs typeface="Times New Roman" pitchFamily="18" charset="0"/>
              </a:rPr>
              <a:t> </a:t>
            </a:r>
            <a:r>
              <a:rPr lang="en-US" b="1" dirty="0">
                <a:solidFill>
                  <a:schemeClr val="tx1"/>
                </a:solidFill>
                <a:latin typeface="Times New Roman" pitchFamily="18" charset="0"/>
                <a:cs typeface="Times New Roman" pitchFamily="18" charset="0"/>
              </a:rPr>
              <a:t>law</a:t>
            </a:r>
            <a:r>
              <a:rPr lang="en-US"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3493902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Examples </a:t>
            </a:r>
            <a:r>
              <a:rPr lang="en-US" dirty="0"/>
              <a:t>of laws</a:t>
            </a:r>
          </a:p>
        </p:txBody>
      </p:sp>
      <p:sp>
        <p:nvSpPr>
          <p:cNvPr id="3" name="Content Placeholder 2"/>
          <p:cNvSpPr>
            <a:spLocks noGrp="1"/>
          </p:cNvSpPr>
          <p:nvPr>
            <p:ph idx="1"/>
          </p:nvPr>
        </p:nvSpPr>
        <p:spPr>
          <a:xfrm>
            <a:off x="457200" y="2362200"/>
            <a:ext cx="8229600" cy="2971800"/>
          </a:xfrm>
        </p:spPr>
        <p:txBody>
          <a:bodyPr>
            <a:normAutofit/>
          </a:bodyPr>
          <a:lstStyle/>
          <a:p>
            <a:pPr marL="0" indent="0" algn="just">
              <a:buNone/>
            </a:pPr>
            <a:r>
              <a:rPr lang="en-US" dirty="0" smtClean="0">
                <a:solidFill>
                  <a:schemeClr val="tx1"/>
                </a:solidFill>
                <a:latin typeface="Times New Roman" pitchFamily="18" charset="0"/>
                <a:cs typeface="Times New Roman" pitchFamily="18" charset="0"/>
              </a:rPr>
              <a:t>	Simple </a:t>
            </a:r>
            <a:r>
              <a:rPr lang="en-US" dirty="0">
                <a:solidFill>
                  <a:schemeClr val="tx1"/>
                </a:solidFill>
                <a:latin typeface="Times New Roman" pitchFamily="18" charset="0"/>
                <a:cs typeface="Times New Roman" pitchFamily="18" charset="0"/>
              </a:rPr>
              <a:t>things like putting on clothes are required by </a:t>
            </a:r>
            <a:r>
              <a:rPr lang="en-US" b="1" dirty="0">
                <a:solidFill>
                  <a:schemeClr val="tx1"/>
                </a:solidFill>
                <a:latin typeface="Times New Roman" pitchFamily="18" charset="0"/>
                <a:cs typeface="Times New Roman" pitchFamily="18" charset="0"/>
              </a:rPr>
              <a:t>law</a:t>
            </a:r>
            <a:r>
              <a:rPr lang="en-US" dirty="0">
                <a:solidFill>
                  <a:schemeClr val="tx1"/>
                </a:solidFill>
                <a:latin typeface="Times New Roman" pitchFamily="18" charset="0"/>
                <a:cs typeface="Times New Roman" pitchFamily="18" charset="0"/>
              </a:rPr>
              <a:t>. Going to school, road rules, </a:t>
            </a:r>
            <a:r>
              <a:rPr lang="en-US" b="1" dirty="0">
                <a:solidFill>
                  <a:schemeClr val="tx1"/>
                </a:solidFill>
                <a:latin typeface="Times New Roman" pitchFamily="18" charset="0"/>
                <a:cs typeface="Times New Roman" pitchFamily="18" charset="0"/>
              </a:rPr>
              <a:t>laws</a:t>
            </a:r>
            <a:r>
              <a:rPr lang="en-US" dirty="0">
                <a:solidFill>
                  <a:schemeClr val="tx1"/>
                </a:solidFill>
                <a:latin typeface="Times New Roman" pitchFamily="18" charset="0"/>
                <a:cs typeface="Times New Roman" pitchFamily="18" charset="0"/>
              </a:rPr>
              <a:t> about marriages and juvenile </a:t>
            </a:r>
            <a:r>
              <a:rPr lang="en-US" b="1" dirty="0">
                <a:solidFill>
                  <a:schemeClr val="tx1"/>
                </a:solidFill>
                <a:latin typeface="Times New Roman" pitchFamily="18" charset="0"/>
                <a:cs typeface="Times New Roman" pitchFamily="18" charset="0"/>
              </a:rPr>
              <a:t>laws</a:t>
            </a:r>
            <a:r>
              <a:rPr lang="en-US" dirty="0">
                <a:solidFill>
                  <a:schemeClr val="tx1"/>
                </a:solidFill>
                <a:latin typeface="Times New Roman" pitchFamily="18" charset="0"/>
                <a:cs typeface="Times New Roman" pitchFamily="18" charset="0"/>
              </a:rPr>
              <a:t> are all </a:t>
            </a:r>
            <a:r>
              <a:rPr lang="en-US" b="1" dirty="0">
                <a:solidFill>
                  <a:schemeClr val="tx1"/>
                </a:solidFill>
                <a:latin typeface="Times New Roman" pitchFamily="18" charset="0"/>
                <a:cs typeface="Times New Roman" pitchFamily="18" charset="0"/>
              </a:rPr>
              <a:t>examples of laws</a:t>
            </a:r>
            <a:r>
              <a:rPr lang="en-US" dirty="0">
                <a:solidFill>
                  <a:schemeClr val="tx1"/>
                </a:solidFill>
                <a:latin typeface="Times New Roman" pitchFamily="18" charset="0"/>
                <a:cs typeface="Times New Roman" pitchFamily="18" charset="0"/>
              </a:rPr>
              <a:t>. </a:t>
            </a:r>
            <a:r>
              <a:rPr lang="en-US" b="1" dirty="0">
                <a:solidFill>
                  <a:schemeClr val="tx1"/>
                </a:solidFill>
                <a:latin typeface="Times New Roman" pitchFamily="18" charset="0"/>
                <a:cs typeface="Times New Roman" pitchFamily="18" charset="0"/>
              </a:rPr>
              <a:t>Laws</a:t>
            </a:r>
            <a:r>
              <a:rPr lang="en-US" dirty="0">
                <a:solidFill>
                  <a:schemeClr val="tx1"/>
                </a:solidFill>
                <a:latin typeface="Times New Roman" pitchFamily="18" charset="0"/>
                <a:cs typeface="Times New Roman" pitchFamily="18" charset="0"/>
              </a:rPr>
              <a:t> have been around for over 4000 years. </a:t>
            </a:r>
            <a:r>
              <a:rPr lang="en-US" b="1" dirty="0">
                <a:solidFill>
                  <a:schemeClr val="tx1"/>
                </a:solidFill>
                <a:latin typeface="Times New Roman" pitchFamily="18" charset="0"/>
                <a:cs typeface="Times New Roman" pitchFamily="18" charset="0"/>
              </a:rPr>
              <a:t>Laws</a:t>
            </a:r>
            <a:r>
              <a:rPr lang="en-US" dirty="0">
                <a:solidFill>
                  <a:schemeClr val="tx1"/>
                </a:solidFill>
                <a:latin typeface="Times New Roman" pitchFamily="18" charset="0"/>
                <a:cs typeface="Times New Roman" pitchFamily="18" charset="0"/>
              </a:rPr>
              <a:t> in ancient </a:t>
            </a:r>
            <a:r>
              <a:rPr lang="en-US" dirty="0" err="1">
                <a:solidFill>
                  <a:schemeClr val="tx1"/>
                </a:solidFill>
                <a:latin typeface="Times New Roman" pitchFamily="18" charset="0"/>
                <a:cs typeface="Times New Roman" pitchFamily="18" charset="0"/>
              </a:rPr>
              <a:t>civilisations</a:t>
            </a:r>
            <a:r>
              <a:rPr lang="en-US" dirty="0">
                <a:solidFill>
                  <a:schemeClr val="tx1"/>
                </a:solidFill>
                <a:latin typeface="Times New Roman" pitchFamily="18" charset="0"/>
                <a:cs typeface="Times New Roman" pitchFamily="18" charset="0"/>
              </a:rPr>
              <a:t> were strict, usually resulting in physical punishments or even death</a:t>
            </a:r>
          </a:p>
        </p:txBody>
      </p:sp>
    </p:spTree>
    <p:extLst>
      <p:ext uri="{BB962C8B-B14F-4D97-AF65-F5344CB8AC3E}">
        <p14:creationId xmlns:p14="http://schemas.microsoft.com/office/powerpoint/2010/main" val="16286082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t>
            </a:r>
            <a:r>
              <a:rPr lang="en-US" dirty="0"/>
              <a:t>of the law</a:t>
            </a:r>
          </a:p>
        </p:txBody>
      </p:sp>
      <p:sp>
        <p:nvSpPr>
          <p:cNvPr id="3" name="Content Placeholder 2"/>
          <p:cNvSpPr>
            <a:spLocks noGrp="1"/>
          </p:cNvSpPr>
          <p:nvPr>
            <p:ph idx="1"/>
          </p:nvPr>
        </p:nvSpPr>
        <p:spPr>
          <a:xfrm>
            <a:off x="533400" y="2286000"/>
            <a:ext cx="8229600" cy="3657600"/>
          </a:xfrm>
        </p:spPr>
        <p:txBody>
          <a:bodyPr>
            <a:normAutofit/>
          </a:bodyPr>
          <a:lstStyle/>
          <a:p>
            <a:pPr marL="0" indent="0" algn="just">
              <a:buNone/>
            </a:pPr>
            <a:r>
              <a:rPr lang="en-US" dirty="0" smtClean="0"/>
              <a:t>	</a:t>
            </a:r>
            <a:r>
              <a:rPr lang="en-US" dirty="0" smtClean="0">
                <a:solidFill>
                  <a:schemeClr val="tx1"/>
                </a:solidFill>
                <a:latin typeface="Times New Roman" pitchFamily="18" charset="0"/>
                <a:cs typeface="Times New Roman" pitchFamily="18" charset="0"/>
              </a:rPr>
              <a:t>The</a:t>
            </a:r>
            <a:r>
              <a:rPr lang="en-US" dirty="0">
                <a:solidFill>
                  <a:schemeClr val="tx1"/>
                </a:solidFill>
                <a:latin typeface="Times New Roman" pitchFamily="18" charset="0"/>
                <a:cs typeface="Times New Roman" pitchFamily="18" charset="0"/>
              </a:rPr>
              <a:t> </a:t>
            </a:r>
            <a:r>
              <a:rPr lang="en-US" b="1" dirty="0">
                <a:solidFill>
                  <a:schemeClr val="tx1"/>
                </a:solidFill>
                <a:latin typeface="Times New Roman" pitchFamily="18" charset="0"/>
                <a:cs typeface="Times New Roman" pitchFamily="18" charset="0"/>
              </a:rPr>
              <a:t>law</a:t>
            </a:r>
            <a:r>
              <a:rPr lang="en-US" dirty="0">
                <a:solidFill>
                  <a:schemeClr val="tx1"/>
                </a:solidFill>
                <a:latin typeface="Times New Roman" pitchFamily="18" charset="0"/>
                <a:cs typeface="Times New Roman" pitchFamily="18" charset="0"/>
              </a:rPr>
              <a:t> serves many purposes. </a:t>
            </a:r>
            <a:endParaRPr lang="en-US" dirty="0" smtClean="0">
              <a:solidFill>
                <a:schemeClr val="tx1"/>
              </a:solidFill>
              <a:latin typeface="Times New Roman" pitchFamily="18" charset="0"/>
              <a:cs typeface="Times New Roman" pitchFamily="18" charset="0"/>
            </a:endParaRPr>
          </a:p>
          <a:p>
            <a:pPr marL="0" indent="0" algn="just">
              <a:buNone/>
            </a:pPr>
            <a:r>
              <a:rPr lang="en-US" dirty="0" smtClean="0">
                <a:solidFill>
                  <a:schemeClr val="tx1"/>
                </a:solidFill>
                <a:latin typeface="Times New Roman" pitchFamily="18" charset="0"/>
                <a:cs typeface="Times New Roman" pitchFamily="18" charset="0"/>
              </a:rPr>
              <a:t>Four </a:t>
            </a:r>
            <a:r>
              <a:rPr lang="en-US" dirty="0">
                <a:solidFill>
                  <a:schemeClr val="tx1"/>
                </a:solidFill>
                <a:latin typeface="Times New Roman" pitchFamily="18" charset="0"/>
                <a:cs typeface="Times New Roman" pitchFamily="18" charset="0"/>
              </a:rPr>
              <a:t>principal ones are </a:t>
            </a:r>
            <a:endParaRPr lang="en-US" dirty="0" smtClean="0">
              <a:solidFill>
                <a:schemeClr val="tx1"/>
              </a:solidFill>
              <a:latin typeface="Times New Roman" pitchFamily="18" charset="0"/>
              <a:cs typeface="Times New Roman" pitchFamily="18" charset="0"/>
            </a:endParaRPr>
          </a:p>
          <a:p>
            <a:pPr marL="0" indent="0" algn="just">
              <a:buNone/>
            </a:pPr>
            <a:endParaRPr lang="en-US" dirty="0" smtClean="0">
              <a:solidFill>
                <a:schemeClr val="tx1"/>
              </a:solidFill>
              <a:latin typeface="Times New Roman" pitchFamily="18" charset="0"/>
              <a:cs typeface="Times New Roman" pitchFamily="18" charset="0"/>
            </a:endParaRPr>
          </a:p>
          <a:p>
            <a:pPr marL="0" indent="0" algn="just">
              <a:buNone/>
            </a:pPr>
            <a:r>
              <a:rPr lang="en-US" dirty="0" smtClean="0">
                <a:solidFill>
                  <a:schemeClr val="tx1"/>
                </a:solidFill>
                <a:latin typeface="Times New Roman" pitchFamily="18" charset="0"/>
                <a:cs typeface="Times New Roman" pitchFamily="18" charset="0"/>
              </a:rPr>
              <a:t>Establishing standards</a:t>
            </a:r>
            <a:r>
              <a:rPr lang="en-US" dirty="0">
                <a:solidFill>
                  <a:schemeClr val="tx1"/>
                </a:solidFill>
                <a:latin typeface="Times New Roman" pitchFamily="18" charset="0"/>
                <a:cs typeface="Times New Roman" pitchFamily="18" charset="0"/>
              </a:rPr>
              <a:t>, </a:t>
            </a:r>
            <a:endParaRPr lang="en-US" dirty="0" smtClean="0">
              <a:solidFill>
                <a:schemeClr val="tx1"/>
              </a:solidFill>
              <a:latin typeface="Times New Roman" pitchFamily="18" charset="0"/>
              <a:cs typeface="Times New Roman" pitchFamily="18" charset="0"/>
            </a:endParaRPr>
          </a:p>
          <a:p>
            <a:pPr marL="0" indent="0" algn="just">
              <a:buNone/>
            </a:pPr>
            <a:r>
              <a:rPr lang="en-US" dirty="0" smtClean="0">
                <a:solidFill>
                  <a:schemeClr val="tx1"/>
                </a:solidFill>
                <a:latin typeface="Times New Roman" pitchFamily="18" charset="0"/>
                <a:cs typeface="Times New Roman" pitchFamily="18" charset="0"/>
              </a:rPr>
              <a:t>Maintaining order</a:t>
            </a:r>
            <a:r>
              <a:rPr lang="en-US" dirty="0">
                <a:solidFill>
                  <a:schemeClr val="tx1"/>
                </a:solidFill>
                <a:latin typeface="Times New Roman" pitchFamily="18" charset="0"/>
                <a:cs typeface="Times New Roman" pitchFamily="18" charset="0"/>
              </a:rPr>
              <a:t>, </a:t>
            </a:r>
            <a:endParaRPr lang="en-US" dirty="0" smtClean="0">
              <a:solidFill>
                <a:schemeClr val="tx1"/>
              </a:solidFill>
              <a:latin typeface="Times New Roman" pitchFamily="18" charset="0"/>
              <a:cs typeface="Times New Roman" pitchFamily="18" charset="0"/>
            </a:endParaRPr>
          </a:p>
          <a:p>
            <a:pPr marL="0" indent="0" algn="just">
              <a:buNone/>
            </a:pPr>
            <a:r>
              <a:rPr lang="en-US" dirty="0" smtClean="0">
                <a:solidFill>
                  <a:schemeClr val="tx1"/>
                </a:solidFill>
                <a:latin typeface="Times New Roman" pitchFamily="18" charset="0"/>
                <a:cs typeface="Times New Roman" pitchFamily="18" charset="0"/>
              </a:rPr>
              <a:t>Resolving disputes</a:t>
            </a:r>
            <a:r>
              <a:rPr lang="en-US" dirty="0">
                <a:solidFill>
                  <a:schemeClr val="tx1"/>
                </a:solidFill>
                <a:latin typeface="Times New Roman" pitchFamily="18" charset="0"/>
                <a:cs typeface="Times New Roman" pitchFamily="18" charset="0"/>
              </a:rPr>
              <a:t>, and </a:t>
            </a:r>
            <a:endParaRPr lang="en-US" dirty="0" smtClean="0">
              <a:solidFill>
                <a:schemeClr val="tx1"/>
              </a:solidFill>
              <a:latin typeface="Times New Roman" pitchFamily="18" charset="0"/>
              <a:cs typeface="Times New Roman" pitchFamily="18" charset="0"/>
            </a:endParaRPr>
          </a:p>
          <a:p>
            <a:pPr marL="0" indent="0" algn="just">
              <a:buNone/>
            </a:pPr>
            <a:r>
              <a:rPr lang="en-US" dirty="0" smtClean="0">
                <a:solidFill>
                  <a:schemeClr val="tx1"/>
                </a:solidFill>
                <a:latin typeface="Times New Roman" pitchFamily="18" charset="0"/>
                <a:cs typeface="Times New Roman" pitchFamily="18" charset="0"/>
              </a:rPr>
              <a:t>Rotating rights</a:t>
            </a:r>
            <a:r>
              <a:rPr lang="en-US" dirty="0">
                <a:solidFill>
                  <a:schemeClr val="tx1"/>
                </a:solidFill>
                <a:latin typeface="Times New Roman" pitchFamily="18" charset="0"/>
                <a:cs typeface="Times New Roman" pitchFamily="18" charset="0"/>
              </a:rPr>
              <a:t>.</a:t>
            </a:r>
          </a:p>
          <a:p>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577731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Law</a:t>
            </a:r>
            <a:endParaRPr lang="en-US" dirty="0"/>
          </a:p>
        </p:txBody>
      </p:sp>
      <p:pic>
        <p:nvPicPr>
          <p:cNvPr id="1027" name="Picture 3" descr="D:\Online Class\Business Law I\Classification-of-La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00200"/>
            <a:ext cx="838200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6562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latin typeface="Times New Roman" pitchFamily="18" charset="0"/>
                <a:cs typeface="Times New Roman" pitchFamily="18" charset="0"/>
              </a:rPr>
              <a:t>Criminal </a:t>
            </a:r>
            <a:r>
              <a:rPr lang="en-US" dirty="0" smtClean="0">
                <a:solidFill>
                  <a:srgbClr val="002060"/>
                </a:solidFill>
                <a:latin typeface="Times New Roman" pitchFamily="18" charset="0"/>
                <a:cs typeface="Times New Roman" pitchFamily="18" charset="0"/>
              </a:rPr>
              <a:t>law</a:t>
            </a:r>
            <a:endParaRPr lang="en-US" dirty="0"/>
          </a:p>
        </p:txBody>
      </p:sp>
      <p:sp>
        <p:nvSpPr>
          <p:cNvPr id="3" name="Content Placeholder 2"/>
          <p:cNvSpPr>
            <a:spLocks noGrp="1"/>
          </p:cNvSpPr>
          <p:nvPr>
            <p:ph idx="1"/>
          </p:nvPr>
        </p:nvSpPr>
        <p:spPr>
          <a:xfrm>
            <a:off x="457200" y="1798637"/>
            <a:ext cx="8229600" cy="4525963"/>
          </a:xfrm>
        </p:spPr>
        <p:txBody>
          <a:bodyPr/>
          <a:lstStyle/>
          <a:p>
            <a:pPr marL="0" indent="0" algn="just">
              <a:buNone/>
            </a:pPr>
            <a:r>
              <a:rPr lang="en-US" dirty="0">
                <a:solidFill>
                  <a:schemeClr val="tx1"/>
                </a:solidFill>
                <a:latin typeface="Times New Roman" pitchFamily="18" charset="0"/>
                <a:cs typeface="Times New Roman" pitchFamily="18" charset="0"/>
              </a:rPr>
              <a:t>	This is the kind of love that the police enforce. Murder, assault, robbery, and rape are examples of it. An offense which is seen as being against everybody even though it does not come under the Criminal law.</a:t>
            </a:r>
          </a:p>
          <a:p>
            <a:pPr marL="0" indent="0" algn="just">
              <a:buNone/>
            </a:pPr>
            <a:r>
              <a:rPr lang="en-US" dirty="0">
                <a:solidFill>
                  <a:schemeClr val="tx1"/>
                </a:solidFill>
                <a:latin typeface="Times New Roman" pitchFamily="18" charset="0"/>
                <a:cs typeface="Times New Roman" pitchFamily="18" charset="0"/>
              </a:rPr>
              <a:t>	</a:t>
            </a:r>
            <a:endParaRPr lang="en-US" dirty="0" smtClean="0">
              <a:solidFill>
                <a:schemeClr val="tx1"/>
              </a:solidFill>
              <a:latin typeface="Times New Roman" pitchFamily="18" charset="0"/>
              <a:cs typeface="Times New Roman" pitchFamily="18" charset="0"/>
            </a:endParaRPr>
          </a:p>
          <a:p>
            <a:pPr marL="0" indent="0" algn="just">
              <a:buNone/>
            </a:pPr>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For </a:t>
            </a:r>
            <a:r>
              <a:rPr lang="en-US" dirty="0">
                <a:solidFill>
                  <a:schemeClr val="tx1"/>
                </a:solidFill>
                <a:latin typeface="Times New Roman" pitchFamily="18" charset="0"/>
                <a:cs typeface="Times New Roman" pitchFamily="18" charset="0"/>
              </a:rPr>
              <a:t>example, if a car is stolen then the theft is against the individual, but it threatens all car owners because they might have stolen their car. Because the view is taken that everybody is threatened by the crime this law is dealt with the public services and not by private investigators.</a:t>
            </a:r>
          </a:p>
          <a:p>
            <a:endParaRPr lang="en-US" dirty="0"/>
          </a:p>
        </p:txBody>
      </p:sp>
    </p:spTree>
    <p:extLst>
      <p:ext uri="{BB962C8B-B14F-4D97-AF65-F5344CB8AC3E}">
        <p14:creationId xmlns:p14="http://schemas.microsoft.com/office/powerpoint/2010/main" val="3380103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Civil </a:t>
            </a:r>
            <a:r>
              <a:rPr lang="en-US" dirty="0" smtClean="0"/>
              <a:t>law</a:t>
            </a:r>
            <a:endParaRPr lang="en-US" dirty="0"/>
          </a:p>
        </p:txBody>
      </p:sp>
      <p:sp>
        <p:nvSpPr>
          <p:cNvPr id="3" name="Content Placeholder 2"/>
          <p:cNvSpPr>
            <a:spLocks noGrp="1"/>
          </p:cNvSpPr>
          <p:nvPr>
            <p:ph idx="1"/>
          </p:nvPr>
        </p:nvSpPr>
        <p:spPr>
          <a:xfrm>
            <a:off x="457200" y="1722437"/>
            <a:ext cx="8229600" cy="4525963"/>
          </a:xfrm>
        </p:spPr>
        <p:txBody>
          <a:bodyPr>
            <a:normAutofit/>
          </a:bodyPr>
          <a:lstStyle/>
          <a:p>
            <a:pPr marL="0" indent="0" algn="just">
              <a:buNone/>
            </a:pPr>
            <a:r>
              <a:rPr lang="en-US" dirty="0" smtClean="0">
                <a:solidFill>
                  <a:schemeClr val="tx1"/>
                </a:solidFill>
                <a:latin typeface="Times New Roman" pitchFamily="18" charset="0"/>
                <a:cs typeface="Times New Roman" pitchFamily="18" charset="0"/>
              </a:rPr>
              <a:t>	Different </a:t>
            </a:r>
            <a:r>
              <a:rPr lang="en-US" dirty="0">
                <a:solidFill>
                  <a:schemeClr val="tx1"/>
                </a:solidFill>
                <a:latin typeface="Times New Roman" pitchFamily="18" charset="0"/>
                <a:cs typeface="Times New Roman" pitchFamily="18" charset="0"/>
              </a:rPr>
              <a:t>areas such as a right to an education or to A trade union membership and divorce problems </a:t>
            </a:r>
            <a:r>
              <a:rPr lang="en-US" dirty="0" smtClean="0">
                <a:solidFill>
                  <a:schemeClr val="tx1"/>
                </a:solidFill>
                <a:latin typeface="Times New Roman" pitchFamily="18" charset="0"/>
                <a:cs typeface="Times New Roman" pitchFamily="18" charset="0"/>
              </a:rPr>
              <a:t>assets </a:t>
            </a:r>
            <a:r>
              <a:rPr lang="en-US" dirty="0">
                <a:solidFill>
                  <a:schemeClr val="tx1"/>
                </a:solidFill>
                <a:latin typeface="Times New Roman" pitchFamily="18" charset="0"/>
                <a:cs typeface="Times New Roman" pitchFamily="18" charset="0"/>
              </a:rPr>
              <a:t>is a split between the couple and who receives custody of the children. The best way to describe civil law is that it looks at actions that are not the crime. But the individuals to sort their own problems by going to court themselves or with a lawyer</a:t>
            </a:r>
            <a:r>
              <a:rPr lang="en-US" dirty="0" smtClean="0">
                <a:solidFill>
                  <a:schemeClr val="tx1"/>
                </a:solidFill>
                <a:latin typeface="Times New Roman" pitchFamily="18" charset="0"/>
                <a:cs typeface="Times New Roman" pitchFamily="18" charset="0"/>
              </a:rPr>
              <a:t>.	It </a:t>
            </a:r>
            <a:r>
              <a:rPr lang="en-US" dirty="0">
                <a:solidFill>
                  <a:schemeClr val="tx1"/>
                </a:solidFill>
                <a:latin typeface="Times New Roman" pitchFamily="18" charset="0"/>
                <a:cs typeface="Times New Roman" pitchFamily="18" charset="0"/>
              </a:rPr>
              <a:t>is a section of law dealing with disputes between individuals and organizations. </a:t>
            </a:r>
            <a:endParaRPr lang="en-US" dirty="0" smtClean="0">
              <a:solidFill>
                <a:schemeClr val="tx1"/>
              </a:solidFill>
              <a:latin typeface="Times New Roman" pitchFamily="18" charset="0"/>
              <a:cs typeface="Times New Roman" pitchFamily="18" charset="0"/>
            </a:endParaRPr>
          </a:p>
          <a:p>
            <a:pPr marL="0" indent="0" algn="just">
              <a:buNone/>
            </a:pPr>
            <a:endParaRPr lang="en-US" dirty="0">
              <a:solidFill>
                <a:schemeClr val="tx1"/>
              </a:solidFill>
              <a:latin typeface="Times New Roman" pitchFamily="18" charset="0"/>
              <a:cs typeface="Times New Roman" pitchFamily="18" charset="0"/>
            </a:endParaRPr>
          </a:p>
          <a:p>
            <a:pPr marL="0" indent="0" algn="just">
              <a:buNone/>
            </a:pPr>
            <a:r>
              <a:rPr lang="en-US" dirty="0" smtClean="0">
                <a:solidFill>
                  <a:schemeClr val="tx1"/>
                </a:solidFill>
                <a:latin typeface="Times New Roman" pitchFamily="18" charset="0"/>
                <a:cs typeface="Times New Roman" pitchFamily="18" charset="0"/>
              </a:rPr>
              <a:t>	For </a:t>
            </a:r>
            <a:r>
              <a:rPr lang="en-US" dirty="0">
                <a:solidFill>
                  <a:schemeClr val="tx1"/>
                </a:solidFill>
                <a:latin typeface="Times New Roman" pitchFamily="18" charset="0"/>
                <a:cs typeface="Times New Roman" pitchFamily="18" charset="0"/>
              </a:rPr>
              <a:t>example,  a car crash victims claims from the driver for loss or injury sustained in an accident or one company sue another over a trade dispute.</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284742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a:t>
            </a:r>
            <a:r>
              <a:rPr lang="en-US" dirty="0" smtClean="0"/>
              <a:t>law</a:t>
            </a:r>
            <a:endParaRPr lang="en-US" dirty="0"/>
          </a:p>
        </p:txBody>
      </p:sp>
      <p:sp>
        <p:nvSpPr>
          <p:cNvPr id="3" name="Content Placeholder 2"/>
          <p:cNvSpPr>
            <a:spLocks noGrp="1"/>
          </p:cNvSpPr>
          <p:nvPr>
            <p:ph idx="1"/>
          </p:nvPr>
        </p:nvSpPr>
        <p:spPr>
          <a:xfrm>
            <a:off x="457200" y="1722437"/>
            <a:ext cx="8229600" cy="4525963"/>
          </a:xfrm>
        </p:spPr>
        <p:txBody>
          <a:bodyPr>
            <a:normAutofit/>
          </a:bodyPr>
          <a:lstStyle/>
          <a:p>
            <a:pPr marL="0" indent="0" algn="just">
              <a:buNone/>
            </a:pPr>
            <a:r>
              <a:rPr lang="en-US" dirty="0" smtClean="0">
                <a:solidFill>
                  <a:schemeClr val="tx1"/>
                </a:solidFill>
                <a:latin typeface="Times New Roman" pitchFamily="18" charset="0"/>
                <a:cs typeface="Times New Roman" pitchFamily="18" charset="0"/>
              </a:rPr>
              <a:t>	C</a:t>
            </a:r>
            <a:r>
              <a:rPr lang="en-US" b="1" dirty="0" smtClean="0">
                <a:solidFill>
                  <a:schemeClr val="tx1"/>
                </a:solidFill>
                <a:latin typeface="Times New Roman" pitchFamily="18" charset="0"/>
                <a:cs typeface="Times New Roman" pitchFamily="18" charset="0"/>
              </a:rPr>
              <a:t>ommon </a:t>
            </a:r>
            <a:r>
              <a:rPr lang="en-US" b="1" dirty="0">
                <a:solidFill>
                  <a:schemeClr val="tx1"/>
                </a:solidFill>
                <a:latin typeface="Times New Roman" pitchFamily="18" charset="0"/>
                <a:cs typeface="Times New Roman" pitchFamily="18" charset="0"/>
              </a:rPr>
              <a:t>law</a:t>
            </a:r>
            <a:r>
              <a:rPr lang="en-US" dirty="0">
                <a:solidFill>
                  <a:schemeClr val="tx1"/>
                </a:solidFill>
                <a:latin typeface="Times New Roman" pitchFamily="18" charset="0"/>
                <a:cs typeface="Times New Roman" pitchFamily="18" charset="0"/>
              </a:rPr>
              <a:t> is a body of unwritten </a:t>
            </a:r>
            <a:r>
              <a:rPr lang="en-US" b="1" dirty="0">
                <a:solidFill>
                  <a:schemeClr val="tx1"/>
                </a:solidFill>
                <a:latin typeface="Times New Roman" pitchFamily="18" charset="0"/>
                <a:cs typeface="Times New Roman" pitchFamily="18" charset="0"/>
              </a:rPr>
              <a:t>laws</a:t>
            </a:r>
            <a:r>
              <a:rPr lang="en-US" dirty="0">
                <a:solidFill>
                  <a:schemeClr val="tx1"/>
                </a:solidFill>
                <a:latin typeface="Times New Roman" pitchFamily="18" charset="0"/>
                <a:cs typeface="Times New Roman" pitchFamily="18" charset="0"/>
              </a:rPr>
              <a:t> based on legal </a:t>
            </a:r>
            <a:r>
              <a:rPr lang="en-US" dirty="0" smtClean="0">
                <a:solidFill>
                  <a:schemeClr val="tx1"/>
                </a:solidFill>
                <a:latin typeface="Times New Roman" pitchFamily="18" charset="0"/>
                <a:cs typeface="Times New Roman" pitchFamily="18" charset="0"/>
              </a:rPr>
              <a:t>examples </a:t>
            </a:r>
            <a:r>
              <a:rPr lang="en-US" dirty="0">
                <a:solidFill>
                  <a:schemeClr val="tx1"/>
                </a:solidFill>
                <a:latin typeface="Times New Roman" pitchFamily="18" charset="0"/>
                <a:cs typeface="Times New Roman" pitchFamily="18" charset="0"/>
              </a:rPr>
              <a:t>established by the courts. </a:t>
            </a:r>
            <a:endParaRPr lang="en-US" dirty="0" smtClean="0">
              <a:solidFill>
                <a:schemeClr val="tx1"/>
              </a:solidFill>
              <a:latin typeface="Times New Roman" pitchFamily="18" charset="0"/>
              <a:cs typeface="Times New Roman" pitchFamily="18" charset="0"/>
            </a:endParaRPr>
          </a:p>
          <a:p>
            <a:pPr marL="0" indent="0" algn="just">
              <a:buNone/>
            </a:pPr>
            <a:r>
              <a:rPr lang="en-US" b="1" dirty="0">
                <a:solidFill>
                  <a:schemeClr val="tx1"/>
                </a:solidFill>
                <a:latin typeface="Times New Roman" pitchFamily="18" charset="0"/>
                <a:cs typeface="Times New Roman" pitchFamily="18" charset="0"/>
              </a:rPr>
              <a:t>	</a:t>
            </a:r>
            <a:endParaRPr lang="en-US" b="1" dirty="0" smtClean="0">
              <a:solidFill>
                <a:schemeClr val="tx1"/>
              </a:solidFill>
              <a:latin typeface="Times New Roman" pitchFamily="18" charset="0"/>
              <a:cs typeface="Times New Roman" pitchFamily="18" charset="0"/>
            </a:endParaRPr>
          </a:p>
          <a:p>
            <a:pPr marL="0" indent="0" algn="just">
              <a:buNone/>
            </a:pPr>
            <a:r>
              <a:rPr lang="en-US" b="1" dirty="0">
                <a:solidFill>
                  <a:schemeClr val="tx1"/>
                </a:solidFill>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Common </a:t>
            </a:r>
            <a:r>
              <a:rPr lang="en-US" b="1" dirty="0">
                <a:solidFill>
                  <a:schemeClr val="tx1"/>
                </a:solidFill>
                <a:latin typeface="Times New Roman" pitchFamily="18" charset="0"/>
                <a:cs typeface="Times New Roman" pitchFamily="18" charset="0"/>
              </a:rPr>
              <a:t>law</a:t>
            </a:r>
            <a:r>
              <a:rPr lang="en-US" dirty="0">
                <a:solidFill>
                  <a:schemeClr val="tx1"/>
                </a:solidFill>
                <a:latin typeface="Times New Roman" pitchFamily="18" charset="0"/>
                <a:cs typeface="Times New Roman" pitchFamily="18" charset="0"/>
              </a:rPr>
              <a:t> influences the decision-making process in </a:t>
            </a:r>
            <a:r>
              <a:rPr lang="en-US" dirty="0" smtClean="0">
                <a:solidFill>
                  <a:schemeClr val="tx1"/>
                </a:solidFill>
                <a:latin typeface="Times New Roman" pitchFamily="18" charset="0"/>
                <a:cs typeface="Times New Roman" pitchFamily="18" charset="0"/>
              </a:rPr>
              <a:t>rare </a:t>
            </a:r>
            <a:r>
              <a:rPr lang="en-US" dirty="0">
                <a:solidFill>
                  <a:schemeClr val="tx1"/>
                </a:solidFill>
                <a:latin typeface="Times New Roman" pitchFamily="18" charset="0"/>
                <a:cs typeface="Times New Roman" pitchFamily="18" charset="0"/>
              </a:rPr>
              <a:t>cases where the outcome cannot be determined based on existing statutes or written rules of </a:t>
            </a:r>
            <a:r>
              <a:rPr lang="en-US" b="1" dirty="0">
                <a:solidFill>
                  <a:schemeClr val="tx1"/>
                </a:solidFill>
                <a:latin typeface="Times New Roman" pitchFamily="18" charset="0"/>
                <a:cs typeface="Times New Roman" pitchFamily="18" charset="0"/>
              </a:rPr>
              <a:t>law</a:t>
            </a:r>
            <a:r>
              <a:rPr lang="en-US" dirty="0" smtClean="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a:p>
            <a:pPr algn="just"/>
            <a:endParaRPr lang="en-US" dirty="0" smtClean="0">
              <a:solidFill>
                <a:schemeClr val="tx1"/>
              </a:solidFill>
              <a:latin typeface="Times New Roman" pitchFamily="18" charset="0"/>
              <a:cs typeface="Times New Roman" pitchFamily="18" charset="0"/>
            </a:endParaRPr>
          </a:p>
          <a:p>
            <a:pPr marL="0" indent="0" algn="just">
              <a:buNone/>
            </a:pPr>
            <a:r>
              <a:rPr lang="en-US" dirty="0" smtClean="0">
                <a:solidFill>
                  <a:schemeClr val="tx1"/>
                </a:solidFill>
                <a:latin typeface="Times New Roman" pitchFamily="18" charset="0"/>
                <a:cs typeface="Times New Roman" pitchFamily="18" charset="0"/>
              </a:rPr>
              <a:t>	Example </a:t>
            </a:r>
            <a:r>
              <a:rPr lang="en-US" dirty="0">
                <a:solidFill>
                  <a:schemeClr val="tx1"/>
                </a:solidFill>
                <a:latin typeface="Times New Roman" pitchFamily="18" charset="0"/>
                <a:cs typeface="Times New Roman" pitchFamily="18" charset="0"/>
              </a:rPr>
              <a:t>of a common law marriage is when two people have lived together for 10 or more years. They have thus and legal rights to share their assets because of it</a:t>
            </a:r>
            <a:r>
              <a:rPr lang="en-US" dirty="0" smtClean="0">
                <a:solidFill>
                  <a:srgbClr val="002060"/>
                </a:solidFill>
                <a:latin typeface="Times New Roman" pitchFamily="18" charset="0"/>
                <a:cs typeface="Times New Roman" pitchFamily="18" charset="0"/>
              </a:rPr>
              <a:t>.</a:t>
            </a:r>
            <a:endParaRPr lang="en-US"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142988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74</TotalTime>
  <Words>73</Words>
  <Application>Microsoft Office PowerPoint</Application>
  <PresentationFormat>On-screen Show (4:3)</PresentationFormat>
  <Paragraphs>83</Paragraphs>
  <Slides>18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Aharoni</vt:lpstr>
      <vt:lpstr>Arial</vt:lpstr>
      <vt:lpstr>Calibri</vt:lpstr>
      <vt:lpstr>Century Gothic</vt:lpstr>
      <vt:lpstr>Courier New</vt:lpstr>
      <vt:lpstr>Latha</vt:lpstr>
      <vt:lpstr>Palatino Linotype</vt:lpstr>
      <vt:lpstr>Times New Roman</vt:lpstr>
      <vt:lpstr>Executive</vt:lpstr>
      <vt:lpstr>Hajee Karutha Rowther Howdia College (Autonomous)  PG Department of Commerce With Computer Application  Subject: Business Law – I   Subject Code : 17UCAC51 Topic: Introduction to Law, Law of Contract           K . Mohammed Abdul Kader    Assistant Professor of Commerce CA</vt:lpstr>
      <vt:lpstr>Understanding Laws of India</vt:lpstr>
      <vt:lpstr> Define a law</vt:lpstr>
      <vt:lpstr> Examples of laws</vt:lpstr>
      <vt:lpstr>Purpose of the law</vt:lpstr>
      <vt:lpstr>Types of Law</vt:lpstr>
      <vt:lpstr>Criminal law</vt:lpstr>
      <vt:lpstr>Civil law</vt:lpstr>
      <vt:lpstr>Common law</vt:lpstr>
      <vt:lpstr>Statutory law</vt:lpstr>
      <vt:lpstr>Business Law</vt:lpstr>
      <vt:lpstr>Business Law</vt:lpstr>
      <vt:lpstr>Contract Act</vt:lpstr>
      <vt:lpstr>Contract</vt:lpstr>
      <vt:lpstr>PowerPoint Presentation</vt:lpstr>
      <vt:lpstr>Definition of a Contract </vt:lpstr>
      <vt:lpstr>Essential Elements of a valid Contact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Mohammed</dc:creator>
  <cp:lastModifiedBy>Mohamed</cp:lastModifiedBy>
  <cp:revision>12</cp:revision>
  <dcterms:created xsi:type="dcterms:W3CDTF">2006-08-16T00:00:00Z</dcterms:created>
  <dcterms:modified xsi:type="dcterms:W3CDTF">2020-10-21T02:21:15Z</dcterms:modified>
</cp:coreProperties>
</file>