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1" r:id="rId10"/>
    <p:sldId id="262" r:id="rId11"/>
    <p:sldId id="263" r:id="rId12"/>
    <p:sldId id="264" r:id="rId13"/>
    <p:sldId id="267" r:id="rId14"/>
    <p:sldId id="265" r:id="rId15"/>
    <p:sldId id="266" r:id="rId16"/>
    <p:sldId id="268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DD4C7-7B33-4960-9041-718DDFD22683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C948A-30E0-4332-8463-6C678462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8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89692-1CF3-48AE-BA1F-0695F605D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991600" cy="58674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Hajee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Karutha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Rowther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Howdia</a:t>
            </a:r>
            <a:r>
              <a:rPr lang="en-US" sz="3600" b="1" dirty="0" smtClean="0"/>
              <a:t> College</a:t>
            </a:r>
            <a:br>
              <a:rPr lang="en-US" sz="3600" b="1" dirty="0" smtClean="0"/>
            </a:br>
            <a:r>
              <a:rPr lang="en-US" sz="3600" b="1" dirty="0" smtClean="0"/>
              <a:t>(Autonomous)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PG Department of Commerce With Computer Application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Subject: Business Law – I</a:t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  Subject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Code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: 17UCAC51</a:t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Topic: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Classification of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Contract, Essential Elements of Contract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		     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K . Mohammed Abdul Kader</a:t>
            </a:r>
            <a:b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			Assistant Professor of Commerce CA</a:t>
            </a: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chemeClr val="tx1"/>
                </a:solidFill>
              </a:rPr>
              <a:t>The person making the proposal or offer is known as proposer, </a:t>
            </a:r>
            <a:r>
              <a:rPr lang="en-US" dirty="0" err="1">
                <a:solidFill>
                  <a:schemeClr val="tx1"/>
                </a:solidFill>
              </a:rPr>
              <a:t>offeror</a:t>
            </a:r>
            <a:r>
              <a:rPr lang="en-US" dirty="0">
                <a:solidFill>
                  <a:schemeClr val="tx1"/>
                </a:solidFill>
              </a:rPr>
              <a:t> or promisor, 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The person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err="1">
                <a:solidFill>
                  <a:schemeClr val="tx1"/>
                </a:solidFill>
              </a:rPr>
              <a:t>whome</a:t>
            </a:r>
            <a:r>
              <a:rPr lang="en-US" dirty="0">
                <a:solidFill>
                  <a:schemeClr val="tx1"/>
                </a:solidFill>
              </a:rPr>
              <a:t> the offer is made is known as </a:t>
            </a:r>
            <a:r>
              <a:rPr lang="en-US" dirty="0" err="1">
                <a:solidFill>
                  <a:schemeClr val="tx1"/>
                </a:solidFill>
              </a:rPr>
              <a:t>offeree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err="1" smtClean="0">
                <a:solidFill>
                  <a:schemeClr val="tx1"/>
                </a:solidFill>
              </a:rPr>
              <a:t>proposee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When the </a:t>
            </a:r>
            <a:r>
              <a:rPr lang="en-US" dirty="0" err="1" smtClean="0">
                <a:solidFill>
                  <a:schemeClr val="tx1"/>
                </a:solidFill>
              </a:rPr>
              <a:t>offeree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accepts the offer he is called proposer, </a:t>
            </a:r>
            <a:r>
              <a:rPr lang="en-US" dirty="0" err="1" smtClean="0">
                <a:solidFill>
                  <a:schemeClr val="tx1"/>
                </a:solidFill>
              </a:rPr>
              <a:t>offeror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dirty="0" err="1" smtClean="0">
                <a:solidFill>
                  <a:schemeClr val="tx1"/>
                </a:solidFill>
              </a:rPr>
              <a:t>pomisior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1012"/>
              </p:ext>
            </p:extLst>
          </p:nvPr>
        </p:nvGraphicFramePr>
        <p:xfrm>
          <a:off x="1066800" y="3810000"/>
          <a:ext cx="72390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Giver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Receiver(B)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Accepts (B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Offeree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Promisee</a:t>
                      </a:r>
                      <a:endParaRPr lang="en-US" dirty="0" smtClean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Offeror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Proposee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Acceptor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Promisor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Offer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803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Offer Made  basis of  i) Express offer,   ii) Implied offer</a:t>
            </a:r>
          </a:p>
          <a:p>
            <a:pPr marL="0" indent="0">
              <a:buNone/>
            </a:pPr>
            <a:r>
              <a:rPr lang="en-US" b="1" dirty="0" smtClean="0"/>
              <a:t>Types of Offer (Two Types)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6060"/>
              </p:ext>
            </p:extLst>
          </p:nvPr>
        </p:nvGraphicFramePr>
        <p:xfrm>
          <a:off x="304800" y="2252366"/>
          <a:ext cx="8610600" cy="39960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03820"/>
                <a:gridCol w="1201480"/>
                <a:gridCol w="1601972"/>
                <a:gridCol w="2703328"/>
              </a:tblGrid>
              <a:tr h="42987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 ON BASIS OF OFFEREE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5524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Specific Offer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baseline="0" dirty="0" smtClean="0"/>
                        <a:t> Offer which made to a define person in a group of persons)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General Offer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(Offer is not made</a:t>
                      </a:r>
                      <a:r>
                        <a:rPr lang="en-US" baseline="0" dirty="0" smtClean="0"/>
                        <a:t> to a one person its to the group in general)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23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 ON BASIS OF NATURE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616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Cross</a:t>
                      </a:r>
                      <a:r>
                        <a:rPr lang="en-US" b="1" baseline="0" dirty="0" smtClean="0"/>
                        <a:t> Offer</a:t>
                      </a:r>
                    </a:p>
                    <a:p>
                      <a:pPr algn="just"/>
                      <a:r>
                        <a:rPr lang="en-US" baseline="0" dirty="0" smtClean="0"/>
                        <a:t>(when a offer is identical offer, similar in terms and conditions without the knowledge of each other is known as crossed offer)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Counter Offer</a:t>
                      </a:r>
                    </a:p>
                    <a:p>
                      <a:pPr algn="just"/>
                      <a:r>
                        <a:rPr lang="en-US" b="0" dirty="0" smtClean="0"/>
                        <a:t>(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counter offer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an 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made in response to a previous </a:t>
                      </a:r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by the other party during negotiations for a final contract)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Standing</a:t>
                      </a:r>
                      <a:r>
                        <a:rPr lang="en-US" b="1" baseline="0" dirty="0" smtClean="0"/>
                        <a:t> offer</a:t>
                      </a:r>
                    </a:p>
                    <a:p>
                      <a:pPr algn="ctr"/>
                      <a:r>
                        <a:rPr lang="en-US" b="0" baseline="0" dirty="0" smtClean="0"/>
                        <a:t>(An offer which is remain open for acceptance over a period of time)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7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 of legal Valid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7213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offer must be communicated to the party.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terms of offer must be definite and clear.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offer must capable of creation legal relationship.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offer must be made with a view to obtain acceptance.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Special terms and conditions of the offer be communicated.</a:t>
            </a:r>
          </a:p>
          <a:p>
            <a:pPr marL="514350" indent="-514350">
              <a:buAutoNum type="arabicPeriod"/>
            </a:pPr>
            <a:r>
              <a:rPr lang="en-US" dirty="0" smtClean="0"/>
              <a:t>An offer may be positive.</a:t>
            </a:r>
          </a:p>
          <a:p>
            <a:pPr marL="514350" indent="-514350">
              <a:buAutoNum type="arabicPeriod"/>
            </a:pPr>
            <a:r>
              <a:rPr lang="en-US" dirty="0" smtClean="0"/>
              <a:t>Two identical cross offers do not result in a contract. (made ignorance)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Revoke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7"/>
            <a:r>
              <a:rPr lang="en-US" sz="3200" dirty="0" smtClean="0"/>
              <a:t>By Notice</a:t>
            </a:r>
          </a:p>
          <a:p>
            <a:pPr lvl="7"/>
            <a:r>
              <a:rPr lang="en-US" sz="3200" dirty="0" smtClean="0"/>
              <a:t>By Lapse of time</a:t>
            </a:r>
          </a:p>
          <a:p>
            <a:pPr lvl="7"/>
            <a:r>
              <a:rPr lang="en-US" sz="3200" dirty="0" smtClean="0"/>
              <a:t>After Expiry of Reasonable time</a:t>
            </a:r>
          </a:p>
          <a:p>
            <a:pPr lvl="7"/>
            <a:r>
              <a:rPr lang="en-US" sz="3200" dirty="0" smtClean="0"/>
              <a:t>By Death or insanity </a:t>
            </a:r>
          </a:p>
          <a:p>
            <a:pPr lvl="7"/>
            <a:r>
              <a:rPr lang="en-US" sz="3200" dirty="0" smtClean="0"/>
              <a:t>By Non fulfillment of conditions</a:t>
            </a:r>
          </a:p>
          <a:p>
            <a:pPr lvl="7"/>
            <a:r>
              <a:rPr lang="en-US" sz="3200" dirty="0" smtClean="0"/>
              <a:t>By Counter offer</a:t>
            </a:r>
          </a:p>
          <a:p>
            <a:pPr lvl="7"/>
            <a:r>
              <a:rPr lang="en-US" sz="3200" dirty="0" smtClean="0"/>
              <a:t>By Rejection by </a:t>
            </a:r>
            <a:r>
              <a:rPr lang="en-US" sz="3200" dirty="0" err="1" smtClean="0"/>
              <a:t>offeree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5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Sec. 2 Defines Acceptance as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When one person to whom the proposal is made signifies his assent thereto, the proposal is said to be accepted when  accepted it becomes a promise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Who can accept</a:t>
            </a:r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dirty="0" smtClean="0"/>
              <a:t>An offer can be accepted only by the person or presents for whom the offer is intended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 of Valid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Acceptance must be absolute and unqualified (sec. 7 (1)).</a:t>
            </a:r>
          </a:p>
          <a:p>
            <a:r>
              <a:rPr lang="en-US" dirty="0" smtClean="0"/>
              <a:t>Acceptance must be communicated to the </a:t>
            </a:r>
            <a:r>
              <a:rPr lang="en-US" dirty="0" err="1" smtClean="0"/>
              <a:t>offeror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acceptance must be in the prescribed manned.</a:t>
            </a:r>
          </a:p>
          <a:p>
            <a:r>
              <a:rPr lang="en-US" dirty="0" smtClean="0"/>
              <a:t>The acceptance must be in response to offer.</a:t>
            </a:r>
          </a:p>
          <a:p>
            <a:r>
              <a:rPr lang="en-US" dirty="0" smtClean="0"/>
              <a:t>The acceptance must be by the </a:t>
            </a:r>
            <a:r>
              <a:rPr lang="en-US" dirty="0" err="1" smtClean="0"/>
              <a:t>offeree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acceptance must be given the offer to lapses or is revoked.</a:t>
            </a:r>
          </a:p>
          <a:p>
            <a:r>
              <a:rPr lang="en-US" dirty="0" smtClean="0"/>
              <a:t>Acceptance may be Express of Implied.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3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Revoke of Acceptances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 An Acceptance may be revoked at any time before the communication of the acceptance is complete as against the acceptor but not afterwards sec.5.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81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 (</a:t>
            </a:r>
            <a:r>
              <a:rPr lang="ta-IN" dirty="0" smtClean="0"/>
              <a:t>கருத்தில்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0872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Consideration is one of the most important essentials of a valid contract.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In simplest terms, consideration is what a promisor demands as the price for his promise. 	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Consideration is “which for what”  - Something that  a person gives for something he receives.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Something may be some benefit, right, Interest or profit or it may also be some forbearance, detriment, loss or responsibility upon the other party.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Consideration</a:t>
            </a:r>
            <a:r>
              <a:rPr lang="en-US" sz="2000" b="1" dirty="0" smtClean="0"/>
              <a:t>: </a:t>
            </a:r>
            <a:r>
              <a:rPr lang="ta-IN" sz="2000" b="1" dirty="0" smtClean="0"/>
              <a:t>கருத்தில் </a:t>
            </a:r>
            <a:r>
              <a:rPr lang="en-US" sz="2000" b="1" dirty="0" smtClean="0"/>
              <a:t> </a:t>
            </a:r>
            <a:r>
              <a:rPr lang="en-US" sz="2000" dirty="0" smtClean="0"/>
              <a:t>		</a:t>
            </a:r>
            <a:r>
              <a:rPr lang="en-US" sz="2400" dirty="0" smtClean="0"/>
              <a:t>Forbearance:</a:t>
            </a:r>
            <a:r>
              <a:rPr lang="ta-IN" sz="1900" b="1" dirty="0" smtClean="0"/>
              <a:t>சகிப்புத்தன்மை</a:t>
            </a:r>
            <a:r>
              <a:rPr lang="en-US" sz="2400" dirty="0" smtClean="0"/>
              <a:t>,  </a:t>
            </a:r>
          </a:p>
          <a:p>
            <a:pPr marL="0" indent="0" algn="just">
              <a:buNone/>
            </a:pPr>
            <a:r>
              <a:rPr lang="en-US" sz="2400" dirty="0" smtClean="0"/>
              <a:t>Detriment:</a:t>
            </a:r>
            <a:r>
              <a:rPr lang="ta-IN" sz="1900" b="1" dirty="0" smtClean="0"/>
              <a:t>கேடு</a:t>
            </a:r>
            <a:r>
              <a:rPr lang="en-US" sz="1900" b="1" dirty="0" smtClean="0"/>
              <a:t>,</a:t>
            </a:r>
            <a:r>
              <a:rPr lang="en-US" sz="1900" dirty="0" smtClean="0"/>
              <a:t>  			</a:t>
            </a:r>
            <a:r>
              <a:rPr lang="en-US" sz="2400" dirty="0" smtClean="0"/>
              <a:t>Responsibility: </a:t>
            </a:r>
            <a:r>
              <a:rPr lang="ta-IN" sz="1900" b="1" dirty="0" smtClean="0"/>
              <a:t>பொறுப்பு</a:t>
            </a:r>
            <a:endParaRPr lang="en-US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36959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304800"/>
            <a:ext cx="8766048" cy="5794248"/>
          </a:xfrm>
        </p:spPr>
        <p:txBody>
          <a:bodyPr>
            <a:normAutofit/>
          </a:bodyPr>
          <a:lstStyle/>
          <a:p>
            <a:r>
              <a:rPr lang="en-US" dirty="0" smtClean="0"/>
              <a:t>Sec 2 of Indian  contract act defines consideration as following: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When at the desire of the promisor the </a:t>
            </a:r>
            <a:r>
              <a:rPr lang="en-US" dirty="0" err="1" smtClean="0"/>
              <a:t>promisee</a:t>
            </a:r>
            <a:r>
              <a:rPr lang="en-US" dirty="0" smtClean="0"/>
              <a:t> or any other person has</a:t>
            </a:r>
          </a:p>
          <a:p>
            <a:pPr algn="just"/>
            <a:r>
              <a:rPr lang="en-US" sz="2800" dirty="0" smtClean="0"/>
              <a:t>Done or abstained form doing (</a:t>
            </a:r>
            <a:r>
              <a:rPr lang="ta-IN" sz="1800" b="1" dirty="0"/>
              <a:t>முடிந்தது அல்லது </a:t>
            </a:r>
            <a:r>
              <a:rPr lang="ta-IN" sz="1800" b="1" dirty="0" smtClean="0"/>
              <a:t>கைவிடப்பட்டது</a:t>
            </a:r>
            <a:r>
              <a:rPr lang="en-US" sz="1800" b="1" dirty="0" smtClean="0"/>
              <a:t>)</a:t>
            </a:r>
            <a:endParaRPr lang="en-US" sz="3200" b="1" dirty="0" smtClean="0"/>
          </a:p>
          <a:p>
            <a:pPr algn="just"/>
            <a:r>
              <a:rPr lang="en-US" sz="2800" dirty="0" smtClean="0"/>
              <a:t>Does or abstains from doing (</a:t>
            </a:r>
            <a:r>
              <a:rPr lang="ta-IN" sz="2000" dirty="0" smtClean="0"/>
              <a:t>செய்யும்</a:t>
            </a:r>
            <a:r>
              <a:rPr lang="en-US" sz="2000" dirty="0" smtClean="0"/>
              <a:t> </a:t>
            </a:r>
            <a:r>
              <a:rPr lang="ta-IN" sz="2000" dirty="0" smtClean="0"/>
              <a:t>அல்லது</a:t>
            </a:r>
            <a:r>
              <a:rPr lang="en-US" sz="2000" dirty="0" smtClean="0"/>
              <a:t> </a:t>
            </a:r>
            <a:r>
              <a:rPr lang="ta-IN" sz="2000" dirty="0" smtClean="0"/>
              <a:t>கைவிடப்பட்டது</a:t>
            </a:r>
            <a:r>
              <a:rPr lang="en-US" sz="2000" dirty="0" smtClean="0"/>
              <a:t>)</a:t>
            </a:r>
          </a:p>
          <a:p>
            <a:pPr algn="just"/>
            <a:r>
              <a:rPr lang="en-US" sz="2800" dirty="0" smtClean="0"/>
              <a:t>Promises to do or to abstain for doing something (</a:t>
            </a:r>
            <a:r>
              <a:rPr lang="ta-IN" sz="2000" dirty="0"/>
              <a:t>செய்வதாக </a:t>
            </a:r>
            <a:r>
              <a:rPr lang="ta-IN" sz="2000" dirty="0" smtClean="0"/>
              <a:t>உறுதியளிக்கிறது</a:t>
            </a:r>
            <a:r>
              <a:rPr lang="en-US" sz="2000" dirty="0" smtClean="0"/>
              <a:t> </a:t>
            </a:r>
            <a:r>
              <a:rPr lang="ta-IN" sz="2000" dirty="0"/>
              <a:t>அல்லது</a:t>
            </a:r>
            <a:r>
              <a:rPr lang="en-US" sz="2000" dirty="0"/>
              <a:t> </a:t>
            </a:r>
            <a:r>
              <a:rPr lang="ta-IN" sz="2000" dirty="0"/>
              <a:t>கைவிடப்பட்டது</a:t>
            </a:r>
            <a:r>
              <a:rPr lang="en-US" sz="2000" dirty="0"/>
              <a:t>)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such act or abstinence or promise is called a consideration for the promise.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0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Essentials and legal Rule for a valid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consideration must move at the desire of the promisor</a:t>
            </a:r>
          </a:p>
          <a:p>
            <a:pPr algn="just"/>
            <a:r>
              <a:rPr lang="en-US" dirty="0" smtClean="0"/>
              <a:t>The consideration may move from the </a:t>
            </a:r>
            <a:r>
              <a:rPr lang="en-US" dirty="0" err="1" smtClean="0"/>
              <a:t>promisee</a:t>
            </a:r>
            <a:r>
              <a:rPr lang="en-US" dirty="0" smtClean="0"/>
              <a:t> or any other person</a:t>
            </a:r>
          </a:p>
          <a:p>
            <a:pPr algn="just"/>
            <a:r>
              <a:rPr lang="en-US" dirty="0" smtClean="0"/>
              <a:t>The consideration may be past, present or future</a:t>
            </a:r>
          </a:p>
          <a:p>
            <a:pPr algn="just"/>
            <a:r>
              <a:rPr lang="en-US" dirty="0" smtClean="0"/>
              <a:t>The consideration need not be adequate. </a:t>
            </a:r>
            <a:r>
              <a:rPr lang="ta-IN" sz="1800" dirty="0"/>
              <a:t>போதுமானதாக </a:t>
            </a:r>
            <a:r>
              <a:rPr lang="en-US" sz="1800" dirty="0" smtClean="0"/>
              <a:t>								</a:t>
            </a:r>
            <a:r>
              <a:rPr lang="ta-IN" sz="1800" dirty="0" smtClean="0"/>
              <a:t>இருக்காது </a:t>
            </a:r>
            <a:endParaRPr lang="en-US" sz="1800" dirty="0" smtClean="0"/>
          </a:p>
          <a:p>
            <a:pPr algn="just"/>
            <a:r>
              <a:rPr lang="en-US" dirty="0" smtClean="0"/>
              <a:t>It must be real and not illusory. </a:t>
            </a:r>
            <a:r>
              <a:rPr lang="ta-IN" dirty="0"/>
              <a:t>மாயை </a:t>
            </a:r>
            <a:endParaRPr lang="en-US" dirty="0" smtClean="0"/>
          </a:p>
          <a:p>
            <a:pPr algn="just"/>
            <a:r>
              <a:rPr lang="en-US" dirty="0" smtClean="0"/>
              <a:t>It must be lawful.</a:t>
            </a:r>
          </a:p>
          <a:p>
            <a:pPr algn="just"/>
            <a:r>
              <a:rPr lang="en-US" dirty="0" smtClean="0"/>
              <a:t>It must be something which the promisor is not already bound to do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 of a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an agreement between two or more people to do something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of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a loan agreement between buyers and sellers of a car. </a:t>
            </a:r>
          </a:p>
        </p:txBody>
      </p:sp>
    </p:spTree>
    <p:extLst>
      <p:ext uri="{BB962C8B-B14F-4D97-AF65-F5344CB8AC3E}">
        <p14:creationId xmlns:p14="http://schemas.microsoft.com/office/powerpoint/2010/main" val="17462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Beneficiaries in the case of trust.</a:t>
            </a:r>
          </a:p>
          <a:p>
            <a:pPr algn="just"/>
            <a:r>
              <a:rPr lang="en-US" dirty="0" smtClean="0"/>
              <a:t>Marriage settlement, partition and other family arrangement.</a:t>
            </a:r>
          </a:p>
          <a:p>
            <a:pPr algn="just"/>
            <a:r>
              <a:rPr lang="en-US" dirty="0" smtClean="0"/>
              <a:t>Acknowledgment of liability</a:t>
            </a:r>
          </a:p>
          <a:p>
            <a:pPr algn="just"/>
            <a:r>
              <a:rPr lang="en-US" dirty="0" smtClean="0"/>
              <a:t>Contract through agent</a:t>
            </a:r>
          </a:p>
          <a:p>
            <a:pPr marL="0" indent="0" algn="just">
              <a:buNone/>
            </a:pPr>
            <a:r>
              <a:rPr lang="en-US" b="1" dirty="0" smtClean="0"/>
              <a:t>No Consideration no Contract Exceptions</a:t>
            </a:r>
          </a:p>
          <a:p>
            <a:pPr algn="just"/>
            <a:r>
              <a:rPr lang="en-US" dirty="0" smtClean="0"/>
              <a:t>Natural Love and Affection (sec 25(1))</a:t>
            </a:r>
          </a:p>
          <a:p>
            <a:pPr algn="just"/>
            <a:r>
              <a:rPr lang="en-US" dirty="0" smtClean="0"/>
              <a:t>Voluntary Compensation </a:t>
            </a:r>
          </a:p>
          <a:p>
            <a:pPr algn="just"/>
            <a:r>
              <a:rPr lang="en-US" dirty="0" smtClean="0"/>
              <a:t>Time barred debt (sec 25 (3))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Agency ( sec  185)</a:t>
            </a:r>
          </a:p>
          <a:p>
            <a:pPr algn="just"/>
            <a:r>
              <a:rPr lang="en-US" dirty="0" smtClean="0"/>
              <a:t>Completed gift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Section 10 of the Indian contract act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All agreement are contract , if they are made by free consent of the parties competent to contract.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What is competency to make contract “the Capacity to Contract” means the competence i.e. capability of the parties to enter into a valid contract.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to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 	The term “ Capacity to contract” is defined in sec 11 of the Indian contract act.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	 Every person is competent to contract who is of the age of the </a:t>
            </a:r>
            <a:r>
              <a:rPr lang="en-US" b="1" dirty="0" smtClean="0"/>
              <a:t>majority</a:t>
            </a:r>
            <a:r>
              <a:rPr lang="en-US" dirty="0" smtClean="0"/>
              <a:t> according to the law to which he is subject, and who is of </a:t>
            </a:r>
            <a:r>
              <a:rPr lang="en-US" b="1" dirty="0" smtClean="0"/>
              <a:t>sound  mind</a:t>
            </a:r>
            <a:r>
              <a:rPr lang="en-US" dirty="0" smtClean="0"/>
              <a:t>, and is not disqualified from contracting by any law to which he is subject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In other words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1. Minors.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2. Person of unsound mind.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3. person disqualified by any law to which they are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to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87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 	The term “ Capacity to contract” is defined in sec 11 of the Indian contract act.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	 Every person is competent to contract who is of the age of the </a:t>
            </a:r>
            <a:r>
              <a:rPr lang="en-US" b="1" dirty="0" smtClean="0"/>
              <a:t>majority</a:t>
            </a:r>
            <a:r>
              <a:rPr lang="en-US" dirty="0" smtClean="0"/>
              <a:t> according to the law to which he is subject, and who is of </a:t>
            </a:r>
            <a:r>
              <a:rPr lang="en-US" b="1" dirty="0" smtClean="0"/>
              <a:t>sound  mind</a:t>
            </a:r>
            <a:r>
              <a:rPr lang="en-US" dirty="0" smtClean="0"/>
              <a:t>, and is not disqualified from contracting by any law to which he is subject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In other words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1. Minors.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2. Person of unsound mind.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3. Person disqualified by any law to which they are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0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	A minor is a person who has not attained the age of majority. For the Purposes of entering into the contract.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 The age of majority is Eighteen”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term minor is explained in the section 3 of the Indian majority act 1875 which reads as under: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A minor is person who has not completed eighteen years of age.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31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02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 person become major on completion of 21 years in following two </a:t>
            </a:r>
            <a:r>
              <a:rPr lang="en-US" b="1" dirty="0" smtClean="0">
                <a:solidFill>
                  <a:schemeClr val="tx1"/>
                </a:solidFill>
              </a:rPr>
              <a:t>cases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" y="1397000"/>
          <a:ext cx="8839200" cy="50037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19600"/>
                <a:gridCol w="4419600"/>
              </a:tblGrid>
              <a:tr h="4136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1938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Where a guardian of minor person or property has been appointed under the guardians and wards act 1890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completion of 21 years</a:t>
                      </a:r>
                      <a:endParaRPr lang="en-US" dirty="0"/>
                    </a:p>
                  </a:txBody>
                  <a:tcPr/>
                </a:tc>
              </a:tr>
              <a:tr h="19380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Where the superintendence of minor property is assumed by a court of wards.</a:t>
                      </a:r>
                    </a:p>
                    <a:p>
                      <a:pPr marL="514350" indent="-514350">
                        <a:buAutoNum type="arabicPeriod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 completion of 21 years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14019">
                <a:tc>
                  <a:txBody>
                    <a:bodyPr/>
                    <a:lstStyle/>
                    <a:p>
                      <a:r>
                        <a:rPr lang="en-US" dirty="0" smtClean="0"/>
                        <a:t> In all other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 completion </a:t>
                      </a:r>
                      <a:r>
                        <a:rPr lang="en-US" smtClean="0"/>
                        <a:t>of 18 </a:t>
                      </a:r>
                      <a:r>
                        <a:rPr lang="en-US" dirty="0" smtClean="0"/>
                        <a:t>years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2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 agreement with a minor is void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rule of Estoppel does not apply - </a:t>
            </a:r>
            <a:r>
              <a:rPr lang="ta-IN" dirty="0"/>
              <a:t> </a:t>
            </a:r>
            <a:r>
              <a:rPr lang="ta-IN" sz="1600" dirty="0"/>
              <a:t>தடைப்படல்</a:t>
            </a: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dirty="0" smtClean="0"/>
              <a:t>No Restitution Except in certain cases. </a:t>
            </a:r>
            <a:r>
              <a:rPr lang="ta-IN" sz="1400" dirty="0"/>
              <a:t>மறுசீரமைப்பு இல்லை</a:t>
            </a:r>
            <a:endParaRPr lang="en-US" sz="1400" dirty="0" smtClean="0"/>
          </a:p>
          <a:p>
            <a:pPr marL="514350" indent="-514350">
              <a:buAutoNum type="arabicPeriod"/>
            </a:pPr>
            <a:r>
              <a:rPr lang="en-US" dirty="0" smtClean="0"/>
              <a:t>Minor is Liability for Necessaries. </a:t>
            </a:r>
            <a:r>
              <a:rPr lang="ta-IN" sz="1600" dirty="0"/>
              <a:t>தேவையானவை</a:t>
            </a: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dirty="0" smtClean="0"/>
              <a:t>No specific performance 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Ratification </a:t>
            </a:r>
            <a:r>
              <a:rPr lang="ta-IN" sz="1900" dirty="0" smtClean="0"/>
              <a:t>அங்கீகாரம்</a:t>
            </a:r>
            <a:endParaRPr lang="en-US" sz="1900" dirty="0" smtClean="0"/>
          </a:p>
          <a:p>
            <a:pPr marL="514350" indent="-514350">
              <a:buAutoNum type="arabicPeriod"/>
            </a:pPr>
            <a:r>
              <a:rPr lang="en-US" dirty="0" smtClean="0"/>
              <a:t>A Minor can be a Beneficiary 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Partnership by Minor ( only to the benefits)</a:t>
            </a:r>
          </a:p>
          <a:p>
            <a:pPr marL="514350" indent="-514350">
              <a:buAutoNum type="arabicPeriod"/>
            </a:pPr>
            <a:r>
              <a:rPr lang="en-US" dirty="0" smtClean="0"/>
              <a:t>Minor can be an Agent (Not labile for any of his act sec 184)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Cont.….,,,,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11. Minor can be a shareholder ( only fully paid share ,no shareholder, </a:t>
            </a:r>
            <a:r>
              <a:rPr lang="en-US" dirty="0"/>
              <a:t>N</a:t>
            </a:r>
            <a:r>
              <a:rPr lang="en-US" dirty="0" smtClean="0"/>
              <a:t>o Membership, no Member, Refuse to register only when he fully paid the amount of the shares)</a:t>
            </a:r>
          </a:p>
          <a:p>
            <a:pPr marL="0" indent="0" algn="just">
              <a:buNone/>
            </a:pPr>
            <a:r>
              <a:rPr lang="en-US" dirty="0" smtClean="0"/>
              <a:t>12. Minor can not declared insolvent</a:t>
            </a:r>
          </a:p>
          <a:p>
            <a:pPr marL="0" indent="0" algn="just">
              <a:buNone/>
            </a:pPr>
            <a:r>
              <a:rPr lang="en-US" dirty="0" smtClean="0"/>
              <a:t>13. Minor cannot be surety </a:t>
            </a:r>
            <a:r>
              <a:rPr lang="ta-IN" sz="1800" dirty="0"/>
              <a:t>பிணையம்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US" dirty="0" smtClean="0"/>
              <a:t>14. Position of minors parents and guardians.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Unsound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In order to be competent </a:t>
            </a:r>
            <a:r>
              <a:rPr lang="en-US" sz="1800" dirty="0" smtClean="0"/>
              <a:t>(</a:t>
            </a:r>
            <a:r>
              <a:rPr lang="ta-IN" sz="1800" u="sng" dirty="0"/>
              <a:t>தகுந்த</a:t>
            </a:r>
            <a:r>
              <a:rPr lang="en-US" dirty="0" smtClean="0"/>
              <a:t>) to contract a person should be in sound mind ( sec 11)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What is sound mind?</a:t>
            </a:r>
          </a:p>
          <a:p>
            <a:pPr marL="0" indent="0">
              <a:buNone/>
            </a:pPr>
            <a:r>
              <a:rPr lang="en-US" sz="2400" dirty="0" smtClean="0"/>
              <a:t>	Sec 12 of Indian Contract act 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A person is side to be a sound mind for the purpose of making contract.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 	If at the time when he/she makes it , he is capable of understanding it and of forming a rational judgment as to its effect upon interests.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8374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Section Further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A person who is usually of unsound mind but occasionally of sound mind, may make a contract. When he is in sound mind.</a:t>
            </a:r>
          </a:p>
          <a:p>
            <a:pPr marL="0" indent="0" algn="just">
              <a:buNone/>
            </a:pPr>
            <a:r>
              <a:rPr lang="en-US" dirty="0" smtClean="0"/>
              <a:t>1.The parties in lunatic </a:t>
            </a:r>
            <a:r>
              <a:rPr lang="ta-IN" sz="1800" dirty="0" smtClean="0"/>
              <a:t>பைத்திய</a:t>
            </a:r>
            <a:r>
              <a:rPr lang="en-US" dirty="0" smtClean="0"/>
              <a:t> asylum </a:t>
            </a:r>
            <a:r>
              <a:rPr lang="ta-IN" sz="1400" dirty="0"/>
              <a:t>தஞ்சமடைந்த இடம்</a:t>
            </a:r>
            <a:r>
              <a:rPr lang="en-US" sz="1400" dirty="0" smtClean="0"/>
              <a:t> </a:t>
            </a:r>
            <a:r>
              <a:rPr lang="en-US" dirty="0" smtClean="0"/>
              <a:t>who at intervals of sound mind may enter in the contract. </a:t>
            </a:r>
          </a:p>
          <a:p>
            <a:pPr marL="0" indent="0" algn="just">
              <a:buNone/>
            </a:pPr>
            <a:r>
              <a:rPr lang="en-US" dirty="0" smtClean="0"/>
              <a:t>2. Thus a man , who is delirious </a:t>
            </a:r>
            <a:r>
              <a:rPr lang="ta-IN" dirty="0"/>
              <a:t>பிரமை</a:t>
            </a:r>
            <a:r>
              <a:rPr lang="en-US" dirty="0" smtClean="0"/>
              <a:t> from fever or who is so drunk that he cannot understand the terms of the contract 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5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Enforceability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validity</a:t>
            </a:r>
          </a:p>
          <a:p>
            <a:pPr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Formation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i.e.,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 of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Creation</a:t>
            </a:r>
          </a:p>
          <a:p>
            <a:pPr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Performance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Classification of Contract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Position of the Persons of Unsound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Idiots </a:t>
            </a:r>
            <a:r>
              <a:rPr lang="ta-IN" sz="2000" dirty="0"/>
              <a:t>மூடன்</a:t>
            </a:r>
            <a:r>
              <a:rPr lang="ta-IN" u="sng" dirty="0"/>
              <a:t> </a:t>
            </a:r>
            <a:r>
              <a:rPr lang="en-US" dirty="0" smtClean="0"/>
              <a:t>:  a person  who completely lost his mental faculties Not Capable to entering into the contract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Lunatics </a:t>
            </a:r>
            <a:r>
              <a:rPr lang="ta-IN" sz="2000" b="1" dirty="0" smtClean="0"/>
              <a:t>பைத்தியக்காரத்தனம்</a:t>
            </a:r>
            <a:r>
              <a:rPr lang="en-US" dirty="0" smtClean="0"/>
              <a:t>: A person whose mental Faculties of thinking are deranged </a:t>
            </a:r>
            <a:r>
              <a:rPr lang="ta-IN" dirty="0" smtClean="0"/>
              <a:t>குழப்பம்</a:t>
            </a:r>
            <a:r>
              <a:rPr lang="en-US" dirty="0" smtClean="0"/>
              <a:t>. However the mantel power is not completely lost Can enter in to the contract while in lucid interval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Dunked</a:t>
            </a:r>
            <a:r>
              <a:rPr lang="en-US" dirty="0" smtClean="0"/>
              <a:t> – Drinks or Drugs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Delirious Person- </a:t>
            </a:r>
            <a:r>
              <a:rPr lang="en-US" dirty="0" smtClean="0"/>
              <a:t>Old age or poor health persons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00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Persons who Disqualified by Law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Alien Enemies </a:t>
            </a:r>
            <a:r>
              <a:rPr lang="en-US" dirty="0" smtClean="0"/>
              <a:t>(citizen </a:t>
            </a:r>
            <a:r>
              <a:rPr lang="en-US" dirty="0"/>
              <a:t>of foreign </a:t>
            </a:r>
            <a:r>
              <a:rPr lang="en-US" dirty="0" smtClean="0"/>
              <a:t>country) </a:t>
            </a:r>
          </a:p>
          <a:p>
            <a:pPr marL="514350" indent="-514350">
              <a:buAutoNum type="arabicPeriod"/>
            </a:pPr>
            <a:r>
              <a:rPr lang="en-US" dirty="0" smtClean="0"/>
              <a:t>Foreign Sovereigns </a:t>
            </a:r>
            <a:r>
              <a:rPr lang="en-US" dirty="0"/>
              <a:t>and Ambassadors </a:t>
            </a:r>
            <a:r>
              <a:rPr lang="en-US" sz="2000" dirty="0" smtClean="0"/>
              <a:t>(</a:t>
            </a:r>
            <a:r>
              <a:rPr lang="ta-IN" sz="2000" dirty="0" smtClean="0"/>
              <a:t>அரசன்</a:t>
            </a:r>
            <a:r>
              <a:rPr lang="en-US" sz="2000" dirty="0" smtClean="0"/>
              <a:t>&amp;</a:t>
            </a:r>
            <a:r>
              <a:rPr lang="ta-IN" sz="2000" dirty="0"/>
              <a:t/>
            </a:r>
            <a:br>
              <a:rPr lang="ta-IN" sz="2000" dirty="0"/>
            </a:br>
            <a:r>
              <a:rPr lang="ta-IN" sz="2000" dirty="0" smtClean="0"/>
              <a:t>தூதர்கள்</a:t>
            </a:r>
            <a:r>
              <a:rPr lang="en-US" sz="2000" dirty="0" smtClean="0"/>
              <a:t>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Convicts </a:t>
            </a:r>
            <a:r>
              <a:rPr lang="ta-IN" dirty="0"/>
              <a:t>குற்றவாளிகள்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Insolvents </a:t>
            </a:r>
            <a:r>
              <a:rPr lang="ta-IN" dirty="0" smtClean="0"/>
              <a:t>திவாலானவர்கள்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47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12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Thank You……………………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239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Valid Contract: 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dirty="0">
                <a:solidFill>
                  <a:schemeClr val="tx1"/>
                </a:solidFill>
              </a:rPr>
              <a:t>valid contract</a:t>
            </a:r>
            <a:r>
              <a:rPr lang="en-US" dirty="0">
                <a:solidFill>
                  <a:schemeClr val="tx1"/>
                </a:solidFill>
              </a:rPr>
              <a:t> is one that meets the basic elements of </a:t>
            </a:r>
            <a:r>
              <a:rPr lang="en-US" b="1" dirty="0">
                <a:solidFill>
                  <a:schemeClr val="tx1"/>
                </a:solidFill>
              </a:rPr>
              <a:t>contract</a:t>
            </a:r>
            <a:r>
              <a:rPr lang="en-US" dirty="0">
                <a:solidFill>
                  <a:schemeClr val="tx1"/>
                </a:solidFill>
              </a:rPr>
              <a:t> law. For </a:t>
            </a:r>
            <a:r>
              <a:rPr lang="en-US" b="1" dirty="0">
                <a:solidFill>
                  <a:schemeClr val="tx1"/>
                </a:solidFill>
              </a:rPr>
              <a:t>example</a:t>
            </a:r>
            <a:r>
              <a:rPr lang="en-US" dirty="0">
                <a:solidFill>
                  <a:schemeClr val="tx1"/>
                </a:solidFill>
              </a:rPr>
              <a:t>, you sign to buy a blue house, and the house is blue; thus the </a:t>
            </a:r>
            <a:r>
              <a:rPr lang="en-US" b="1" dirty="0">
                <a:solidFill>
                  <a:schemeClr val="tx1"/>
                </a:solidFill>
              </a:rPr>
              <a:t>contract</a:t>
            </a:r>
            <a:r>
              <a:rPr lang="en-US" dirty="0">
                <a:solidFill>
                  <a:schemeClr val="tx1"/>
                </a:solidFill>
              </a:rPr>
              <a:t> is 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Void Contract: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void contract </a:t>
            </a:r>
            <a:r>
              <a:rPr lang="en-US" dirty="0">
                <a:solidFill>
                  <a:schemeClr val="tx1"/>
                </a:solidFill>
              </a:rPr>
              <a:t>has no legal force. It is missing an essential element, and thus it is not a contract.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example,</a:t>
            </a:r>
            <a:r>
              <a:rPr lang="en-US" dirty="0">
                <a:solidFill>
                  <a:schemeClr val="tx1"/>
                </a:solidFill>
              </a:rPr>
              <a:t> a contract to kill would be </a:t>
            </a:r>
            <a:r>
              <a:rPr lang="en-US" b="1" dirty="0">
                <a:solidFill>
                  <a:schemeClr val="tx1"/>
                </a:solidFill>
              </a:rPr>
              <a:t>void</a:t>
            </a:r>
            <a:r>
              <a:rPr lang="en-US" dirty="0">
                <a:solidFill>
                  <a:schemeClr val="tx1"/>
                </a:solidFill>
              </a:rPr>
              <a:t>, because it has an illegal purpose. 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According to Enforceability </a:t>
            </a:r>
            <a:r>
              <a:rPr lang="en-US" sz="2800" b="1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Legal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validity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15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Voidable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Contract which is enforceable by law at the option of one party but not at the option of other party for Example 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mistake, misrepresentation or fraud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Illegal Contract: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considered an “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illegal 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when the subject matter of the agreement relates to an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illegal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purpose that violates the law.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Unenforceable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Contract: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enforceable 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a written or oral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that can be imposed in a court of law. If the law permits enforcement of a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execution of an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the obligation of the assenting parties. Terms may not be violated or breached without causing the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to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void.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Formation i.e, Mode of Creation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Express Contract: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An </a:t>
            </a:r>
            <a:r>
              <a:rPr lang="en-US" dirty="0">
                <a:solidFill>
                  <a:schemeClr val="tx1"/>
                </a:solidFill>
              </a:rPr>
              <a:t>express contract is a legally binding agreement, the terms of which are all clearly stated either orally or in writing.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Implied Contract: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	 An </a:t>
            </a:r>
            <a:r>
              <a:rPr lang="en-US" b="1" dirty="0">
                <a:solidFill>
                  <a:schemeClr val="tx1"/>
                </a:solidFill>
              </a:rPr>
              <a:t>implied contract</a:t>
            </a:r>
            <a:r>
              <a:rPr lang="en-US" dirty="0">
                <a:solidFill>
                  <a:schemeClr val="tx1"/>
                </a:solidFill>
              </a:rPr>
              <a:t> is a </a:t>
            </a:r>
            <a:r>
              <a:rPr lang="en-US" b="1" dirty="0">
                <a:solidFill>
                  <a:schemeClr val="tx1"/>
                </a:solidFill>
              </a:rPr>
              <a:t>contract</a:t>
            </a:r>
            <a:r>
              <a:rPr lang="en-US" dirty="0">
                <a:solidFill>
                  <a:schemeClr val="tx1"/>
                </a:solidFill>
              </a:rPr>
              <a:t> that exists based on the actions of those involved. Though it is not a written or spoken </a:t>
            </a:r>
            <a:r>
              <a:rPr lang="en-US" b="1" dirty="0">
                <a:solidFill>
                  <a:schemeClr val="tx1"/>
                </a:solidFill>
              </a:rPr>
              <a:t>contract</a:t>
            </a:r>
            <a:r>
              <a:rPr lang="en-US" dirty="0">
                <a:solidFill>
                  <a:schemeClr val="tx1"/>
                </a:solidFill>
              </a:rPr>
              <a:t>, it is just as legal. A </a:t>
            </a:r>
            <a:r>
              <a:rPr lang="en-US" b="1" dirty="0">
                <a:solidFill>
                  <a:schemeClr val="tx1"/>
                </a:solidFill>
              </a:rPr>
              <a:t>contract</a:t>
            </a:r>
            <a:r>
              <a:rPr lang="en-US" dirty="0">
                <a:solidFill>
                  <a:schemeClr val="tx1"/>
                </a:solidFill>
              </a:rPr>
              <a:t> is assumed to exist based on the behaviors of the parties to it.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Quasi Contract: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quasi 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is a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that is created by a court order, not by an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made by the parties to the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82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 dirty="0" smtClean="0"/>
              <a:t>According to Performance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Executed Contract : 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the both the parties have completed the performance their respective obligation, the contract is side as </a:t>
            </a:r>
            <a:r>
              <a:rPr lang="en-US" dirty="0"/>
              <a:t>Executed Contract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dirty="0" err="1" smtClean="0">
                <a:solidFill>
                  <a:srgbClr val="FF0000"/>
                </a:solidFill>
              </a:rPr>
              <a:t>Executory</a:t>
            </a:r>
            <a:r>
              <a:rPr lang="en-US" dirty="0" smtClean="0">
                <a:solidFill>
                  <a:srgbClr val="FF0000"/>
                </a:solidFill>
              </a:rPr>
              <a:t> Contract: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 this contact the obligation of the parties are to be performed at a later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2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 Unilateral Contract: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certain contracts one party has to fulfill his obligation where as the other party has already performed his </a:t>
            </a:r>
            <a:r>
              <a:rPr lang="en-US" dirty="0" smtClean="0"/>
              <a:t>obligation</a:t>
            </a:r>
          </a:p>
          <a:p>
            <a:pPr marL="0" indent="0" algn="just">
              <a:buNone/>
            </a:pPr>
            <a:endParaRPr lang="en-US" dirty="0"/>
          </a:p>
          <a:p>
            <a:pPr marL="457200" indent="-457200" algn="just">
              <a:buAutoNum type="arabicPeriod" startAt="4"/>
            </a:pPr>
            <a:r>
              <a:rPr lang="en-US" dirty="0">
                <a:solidFill>
                  <a:srgbClr val="FF0000"/>
                </a:solidFill>
              </a:rPr>
              <a:t>Bilateral Contract:</a:t>
            </a:r>
          </a:p>
          <a:p>
            <a:pPr marL="0" indent="0" algn="just">
              <a:buNone/>
            </a:pPr>
            <a:r>
              <a:rPr lang="en-US" dirty="0"/>
              <a:t>	one in which the obligation on the part of both the parties to there contract are outstanding at the time of formation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74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Offer and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876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While discussing the essential elements of a valid contract.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Offer or Proposal </a:t>
            </a:r>
            <a:endParaRPr lang="en-US" b="1" dirty="0"/>
          </a:p>
          <a:p>
            <a:pPr algn="just"/>
            <a:r>
              <a:rPr lang="en-US" dirty="0" smtClean="0"/>
              <a:t>An offer is defined in sec. 2 of the Indian contract act 1872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When one person signifies to another his willingness to do or to abstain form doing anything.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0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248</TotalTime>
  <Words>856</Words>
  <Application>Microsoft Office PowerPoint</Application>
  <PresentationFormat>On-screen Show (4:3)</PresentationFormat>
  <Paragraphs>249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Calibri</vt:lpstr>
      <vt:lpstr>Georgia</vt:lpstr>
      <vt:lpstr>Latha</vt:lpstr>
      <vt:lpstr>Times New Roman</vt:lpstr>
      <vt:lpstr>Wingdings</vt:lpstr>
      <vt:lpstr>Wingdings 2</vt:lpstr>
      <vt:lpstr>Civic</vt:lpstr>
      <vt:lpstr>Hajee Karutha Rowther Howdia College (Autonomous)   PG Department of Commerce With Computer Application Subject: Business Law – I   Subject Code : 17UCAC51 Topic: Classification of Contract, Essential Elements of Contract          K . Mohammed Abdul Kader    Assistant Professor of Commerce CA</vt:lpstr>
      <vt:lpstr>Definition of a Contract </vt:lpstr>
      <vt:lpstr>Classification of Contract </vt:lpstr>
      <vt:lpstr>According to Enforceability i.e Legal validity</vt:lpstr>
      <vt:lpstr>PowerPoint Presentation</vt:lpstr>
      <vt:lpstr>According to Formation i.e, Mode of Creation</vt:lpstr>
      <vt:lpstr>According to Performance </vt:lpstr>
      <vt:lpstr>PowerPoint Presentation</vt:lpstr>
      <vt:lpstr>Offer and Acceptance</vt:lpstr>
      <vt:lpstr>PowerPoint Presentation</vt:lpstr>
      <vt:lpstr>Types of Offer</vt:lpstr>
      <vt:lpstr>Essentials of legal Valid offer</vt:lpstr>
      <vt:lpstr>Revoke offer</vt:lpstr>
      <vt:lpstr>Acceptance</vt:lpstr>
      <vt:lpstr>Essentials of Valid Acceptance</vt:lpstr>
      <vt:lpstr>Revoke of Acceptances</vt:lpstr>
      <vt:lpstr>Consideration (கருத்தில்)</vt:lpstr>
      <vt:lpstr>PowerPoint Presentation</vt:lpstr>
      <vt:lpstr>Essentials and legal Rule for a valid Consideration</vt:lpstr>
      <vt:lpstr>Exceptions</vt:lpstr>
      <vt:lpstr>Introduction</vt:lpstr>
      <vt:lpstr>Capacity to Contract</vt:lpstr>
      <vt:lpstr>Capacity to Contract</vt:lpstr>
      <vt:lpstr>Minor</vt:lpstr>
      <vt:lpstr>A person become major on completion of 21 years in following two cases</vt:lpstr>
      <vt:lpstr>Minor Agreement</vt:lpstr>
      <vt:lpstr>Cont.….,,,,</vt:lpstr>
      <vt:lpstr>Unsound Mind</vt:lpstr>
      <vt:lpstr>The Section Further States </vt:lpstr>
      <vt:lpstr>Legal Position of the Persons of Unsound Mind</vt:lpstr>
      <vt:lpstr>Persons who Disqualified by Law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  Resources     management</dc:title>
  <dc:creator>Mohammed</dc:creator>
  <cp:lastModifiedBy>Mohamed</cp:lastModifiedBy>
  <cp:revision>43</cp:revision>
  <dcterms:created xsi:type="dcterms:W3CDTF">2006-08-16T00:00:00Z</dcterms:created>
  <dcterms:modified xsi:type="dcterms:W3CDTF">2020-10-21T02:21:35Z</dcterms:modified>
</cp:coreProperties>
</file>