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84" r:id="rId2"/>
    <p:sldId id="261" r:id="rId3"/>
    <p:sldId id="266" r:id="rId4"/>
    <p:sldId id="267" r:id="rId5"/>
    <p:sldId id="283" r:id="rId6"/>
    <p:sldId id="268" r:id="rId7"/>
    <p:sldId id="280" r:id="rId8"/>
    <p:sldId id="281" r:id="rId9"/>
    <p:sldId id="282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70F83-60F3-4387-8487-E052D52DFE03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51A6D-081E-4DE4-B8A5-FE436EE8E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1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989692-1CF3-48AE-BA1F-0695F605D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991600" cy="6096000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Hajee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Karutha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Rowther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Howdia</a:t>
            </a:r>
            <a:r>
              <a:rPr lang="en-US" sz="3600" b="1" dirty="0" smtClean="0"/>
              <a:t> College</a:t>
            </a:r>
            <a:br>
              <a:rPr lang="en-US" sz="3600" b="1" dirty="0" smtClean="0"/>
            </a:br>
            <a:r>
              <a:rPr lang="en-US" sz="3600" b="1" dirty="0" smtClean="0"/>
              <a:t>(Autonomous)</a:t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PG Department of Commerce With Computer Application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  <a:t>Subject: Human Resource Management</a:t>
            </a:r>
            <a:b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  <a:t>  Subject </a:t>
            </a:r>
            <a:r>
              <a:rPr lang="en-US" sz="3500" dirty="0">
                <a:solidFill>
                  <a:schemeClr val="tx2">
                    <a:lumMod val="75000"/>
                  </a:schemeClr>
                </a:solidFill>
              </a:rPr>
              <a:t>Code : </a:t>
            </a: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  <a:t>17UCAC34</a:t>
            </a:r>
            <a:b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500" dirty="0" smtClean="0">
                <a:solidFill>
                  <a:schemeClr val="tx2">
                    <a:lumMod val="75000"/>
                  </a:schemeClr>
                </a:solidFill>
              </a:rPr>
              <a:t>Topic: 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Recruitment, Selection, Interview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</a:rPr>
              <a:t>K . Mohammed Abdul Kader</a:t>
            </a:r>
            <a:br>
              <a:rPr lang="en-US" sz="27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00" dirty="0" smtClean="0">
                <a:solidFill>
                  <a:schemeClr val="accent2">
                    <a:lumMod val="75000"/>
                  </a:schemeClr>
                </a:solidFill>
              </a:rPr>
              <a:t>			Assistant Professor of Commerce CA</a:t>
            </a:r>
            <a:endParaRPr lang="en-US" sz="27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Advertisement</a:t>
            </a:r>
            <a:endParaRPr lang="en-US" dirty="0"/>
          </a:p>
        </p:txBody>
      </p:sp>
      <p:pic>
        <p:nvPicPr>
          <p:cNvPr id="2050" name="Picture 2" descr="D:\Online Class\HRM\Resourses\Screenshot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143125"/>
            <a:ext cx="2466975" cy="3171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Online Class\HRM\Resourses\Screenshot_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2439988"/>
            <a:ext cx="2828925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Exchange</a:t>
            </a:r>
            <a:endParaRPr lang="en-US" dirty="0"/>
          </a:p>
        </p:txBody>
      </p:sp>
      <p:pic>
        <p:nvPicPr>
          <p:cNvPr id="3074" name="Picture 2" descr="D:\Online Class\HRM\Resourse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2819400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Online Class\HRM\Resourses\gettyimages-90572195-10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619375"/>
            <a:ext cx="3121025" cy="207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7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Employment Consultants</a:t>
            </a:r>
            <a:endParaRPr lang="en-US" dirty="0"/>
          </a:p>
        </p:txBody>
      </p:sp>
      <p:pic>
        <p:nvPicPr>
          <p:cNvPr id="4098" name="Picture 2" descr="D:\Online Class\HRM\Resours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3352800" cy="213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Online Class\HRM\Resourses\6812-Convert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890962" cy="205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Campus Interviews</a:t>
            </a:r>
            <a:endParaRPr lang="en-US" dirty="0"/>
          </a:p>
        </p:txBody>
      </p:sp>
      <p:pic>
        <p:nvPicPr>
          <p:cNvPr id="5122" name="Picture 2" descr="D:\Online Class\HRM\Resourses\Quant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32640"/>
            <a:ext cx="4190999" cy="1610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Online Class\HRM\Resourses\job-interview-goes-college-campus-candidate-three-interviewers-neat-office-national-institute-technology-34978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568700" cy="2627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Rival Firm Employee</a:t>
            </a:r>
            <a:endParaRPr lang="en-US" dirty="0"/>
          </a:p>
        </p:txBody>
      </p:sp>
      <p:pic>
        <p:nvPicPr>
          <p:cNvPr id="6146" name="Picture 2" descr="D:\Online Class\HRM\Resourses\262585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3886200" cy="2901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Online Class\HRM\Resourses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8540"/>
            <a:ext cx="3581400" cy="190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9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Unsolicited Application</a:t>
            </a:r>
            <a:endParaRPr lang="en-US" dirty="0"/>
          </a:p>
        </p:txBody>
      </p:sp>
      <p:pic>
        <p:nvPicPr>
          <p:cNvPr id="7170" name="Picture 2" descr="D:\Online Class\HRM\Resourses\job-interview-in-office-focus-on-resume-close-up-view-close-up-view-of-job-interview-in-office-picture_csp49445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311525" cy="2390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Online Class\HRM\Resourses\job-application-interview-executive-stock-photo_csp490869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676400"/>
            <a:ext cx="3214687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Walk in </a:t>
            </a:r>
            <a:r>
              <a:rPr lang="en-US" dirty="0" err="1" smtClean="0"/>
              <a:t>Inteview</a:t>
            </a:r>
            <a:endParaRPr lang="en-US" dirty="0"/>
          </a:p>
        </p:txBody>
      </p:sp>
      <p:pic>
        <p:nvPicPr>
          <p:cNvPr id="8194" name="Picture 2" descr="D:\Online Class\HRM\Resourses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2600325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Online Class\HRM\Resourses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27" y="1524000"/>
            <a:ext cx="6393873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Online Class\HRM\Resourses\download-3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3234604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8503920" cy="44958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 algn="just">
              <a:buNone/>
            </a:pPr>
            <a:r>
              <a:rPr lang="en-US" sz="4200" b="1" dirty="0"/>
              <a:t>	</a:t>
            </a:r>
            <a:r>
              <a:rPr lang="en-US" sz="4200" b="1" dirty="0" smtClean="0"/>
              <a:t>Recruitment</a:t>
            </a:r>
            <a:r>
              <a:rPr lang="en-US" sz="4200" dirty="0"/>
              <a:t> refers to the process of identifying, attracting, interviewing, selecting, hiring and onboarding employees</a:t>
            </a:r>
            <a:r>
              <a:rPr lang="en-US" sz="4200" dirty="0" smtClean="0"/>
              <a:t>.</a:t>
            </a:r>
          </a:p>
          <a:p>
            <a:pPr marL="0" indent="0">
              <a:buNone/>
            </a:pPr>
            <a:endParaRPr lang="en-US" sz="4200" b="1" dirty="0" smtClean="0"/>
          </a:p>
          <a:p>
            <a:pPr marL="0" indent="0">
              <a:buNone/>
            </a:pPr>
            <a:r>
              <a:rPr lang="en-US" sz="4200" b="1" dirty="0" smtClean="0"/>
              <a:t>Meaning:</a:t>
            </a:r>
          </a:p>
          <a:p>
            <a:pPr marL="0" indent="0" algn="just">
              <a:buNone/>
            </a:pPr>
            <a:r>
              <a:rPr lang="en-US" sz="4200" dirty="0" smtClean="0"/>
              <a:t>	</a:t>
            </a:r>
            <a:r>
              <a:rPr lang="en-US" sz="4200" b="1" dirty="0"/>
              <a:t>Selection</a:t>
            </a:r>
            <a:r>
              <a:rPr lang="en-US" sz="4200" dirty="0"/>
              <a:t> is the process of picking or choosing the right candidate, who is most suitable for a vacant job position in an organization</a:t>
            </a:r>
            <a:r>
              <a:rPr lang="en-US" sz="4200" dirty="0" smtClean="0"/>
              <a:t>.</a:t>
            </a:r>
          </a:p>
          <a:p>
            <a:pPr marL="0" indent="0" algn="just">
              <a:buNone/>
            </a:pPr>
            <a:endParaRPr lang="en-US" sz="4200" b="1" dirty="0" smtClean="0"/>
          </a:p>
          <a:p>
            <a:pPr marL="0" indent="0" algn="just">
              <a:buNone/>
            </a:pPr>
            <a:r>
              <a:rPr lang="en-US" sz="4200" b="1" dirty="0" smtClean="0"/>
              <a:t>Definition:</a:t>
            </a:r>
          </a:p>
          <a:p>
            <a:pPr marL="0" indent="0" algn="just">
              <a:buNone/>
            </a:pPr>
            <a:r>
              <a:rPr lang="en-US" sz="4200" b="1" dirty="0"/>
              <a:t>	</a:t>
            </a:r>
            <a:r>
              <a:rPr lang="en-US" sz="4200" b="1" dirty="0" smtClean="0"/>
              <a:t>Selection </a:t>
            </a:r>
            <a:r>
              <a:rPr lang="en-US" sz="4200" dirty="0" smtClean="0"/>
              <a:t>is the process in which candidates for employment are divided in two classes, those who are to be offered job and those who are not to be.</a:t>
            </a:r>
          </a:p>
          <a:p>
            <a:pPr marL="0" indent="0" algn="just">
              <a:buNone/>
            </a:pPr>
            <a:r>
              <a:rPr lang="en-US" sz="4200" dirty="0"/>
              <a:t>	</a:t>
            </a:r>
            <a:r>
              <a:rPr lang="en-US" sz="4200" dirty="0" smtClean="0"/>
              <a:t>				</a:t>
            </a:r>
            <a:r>
              <a:rPr lang="en-US" sz="4200" b="1" dirty="0" smtClean="0"/>
              <a:t>----- Dale </a:t>
            </a:r>
            <a:r>
              <a:rPr lang="en-US" sz="4200" b="1" dirty="0"/>
              <a:t>Y</a:t>
            </a:r>
            <a:r>
              <a:rPr lang="en-US" sz="4200" b="1" dirty="0" smtClean="0"/>
              <a:t>oder</a:t>
            </a:r>
            <a:r>
              <a:rPr lang="en-US" sz="2900" b="1" dirty="0" smtClean="0"/>
              <a:t>….</a:t>
            </a:r>
          </a:p>
          <a:p>
            <a:pPr marL="0" indent="0" algn="just">
              <a:buNone/>
            </a:pPr>
            <a:r>
              <a:rPr lang="en-US" b="1" dirty="0" smtClean="0"/>
              <a:t>	</a:t>
            </a:r>
          </a:p>
          <a:p>
            <a:pPr marL="0" indent="0" algn="just">
              <a:buNone/>
            </a:pPr>
            <a:r>
              <a:rPr lang="en-US" b="1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 of Selection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Mohammed\Desktop\1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"/>
          <a:stretch/>
        </p:blipFill>
        <p:spPr bwMode="auto">
          <a:xfrm>
            <a:off x="228600" y="1447801"/>
            <a:ext cx="8610599" cy="4606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Receiving of Application Forms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Printed Format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Self Prepared 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33400" y="19812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5829103" imgH="7543564" progId="AcroExch.Document.7">
                  <p:embed/>
                </p:oleObj>
              </mc:Choice>
              <mc:Fallback>
                <p:oleObj name="Acrobat Document" r:id="rId3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1981200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334000" y="1905000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5" imgW="5829103" imgH="7543564" progId="AcroExch.Document.7">
                  <p:embed/>
                </p:oleObj>
              </mc:Choice>
              <mc:Fallback>
                <p:oleObj name="Acrobat Document" r:id="rId5" imgW="5829103" imgH="7543564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1905000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20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057400"/>
            <a:ext cx="8503920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Meaning: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	</a:t>
            </a:r>
            <a:r>
              <a:rPr lang="en-US" b="1" dirty="0"/>
              <a:t>Recruitment</a:t>
            </a:r>
            <a:r>
              <a:rPr lang="en-US" dirty="0"/>
              <a:t> refers to the process of identifying, attracting, interviewing, selecting, hiring and onboarding employees.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In </a:t>
            </a:r>
            <a:r>
              <a:rPr lang="en-US" dirty="0"/>
              <a:t>other </a:t>
            </a:r>
            <a:r>
              <a:rPr lang="en-US" b="1" dirty="0"/>
              <a:t>words</a:t>
            </a:r>
            <a:r>
              <a:rPr lang="en-US" dirty="0"/>
              <a:t>, it involves everything from the identification of a staffing need to filling it. 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6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Scrutiny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The next step of selection </a:t>
            </a:r>
            <a:r>
              <a:rPr lang="en-US" dirty="0" err="1" smtClean="0"/>
              <a:t>Scrutinise</a:t>
            </a:r>
            <a:r>
              <a:rPr lang="en-US" dirty="0" smtClean="0"/>
              <a:t> applicant  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Checking whether the applicant where fulfills the eligibility criteria like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age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Gender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Education Qualification, and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Experiences.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All those applicant, whose application have been considered by employer may called for interview it is </a:t>
            </a:r>
            <a:r>
              <a:rPr lang="en-US" dirty="0"/>
              <a:t>Preliminary </a:t>
            </a:r>
            <a:r>
              <a:rPr lang="en-US" dirty="0" smtClean="0"/>
              <a:t>Interview.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The main object of </a:t>
            </a:r>
            <a:r>
              <a:rPr lang="en-US" dirty="0"/>
              <a:t>Preliminary </a:t>
            </a:r>
            <a:r>
              <a:rPr lang="en-US" dirty="0" smtClean="0"/>
              <a:t>Interview is to ensure personally whether the applicant is physically and mentally suitable for the job.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A test is a measurement of a candidates ability and interest fore job.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Aptitude Test: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D:\Online Class\HRM\Resourses\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7543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533400"/>
            <a:ext cx="8503920" cy="556564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Intelligence </a:t>
            </a:r>
            <a:r>
              <a:rPr lang="en-US" b="1" dirty="0" smtClean="0"/>
              <a:t>Test: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 descr="D:\Online Class\HRM\Resourses\d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543800" cy="289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7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50392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Proficiency </a:t>
            </a:r>
            <a:r>
              <a:rPr lang="en-US" b="1" dirty="0" smtClean="0"/>
              <a:t>Test:</a:t>
            </a:r>
          </a:p>
          <a:p>
            <a:pPr marL="0" indent="0">
              <a:buNone/>
            </a:pPr>
            <a:r>
              <a:rPr lang="en-US" dirty="0" smtClean="0"/>
              <a:t>	Persons Job skills –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Typist need Speed and Without Committing Mistakes.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Interest </a:t>
            </a:r>
            <a:r>
              <a:rPr lang="en-US" b="1" dirty="0" smtClean="0"/>
              <a:t>Test: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Interest on particular job-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Office record and files </a:t>
            </a:r>
            <a:r>
              <a:rPr lang="en-US" dirty="0" err="1" smtClean="0"/>
              <a:t>maintences</a:t>
            </a:r>
            <a:r>
              <a:rPr lang="en-US" dirty="0" smtClean="0"/>
              <a:t>, sending and receiving mails and calls, managing cash </a:t>
            </a:r>
            <a:r>
              <a:rPr lang="en-US" dirty="0" err="1" smtClean="0"/>
              <a:t>etc</a:t>
            </a:r>
            <a:r>
              <a:rPr lang="en-US" dirty="0" smtClean="0"/>
              <a:t>.,m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533400"/>
            <a:ext cx="8503920" cy="55656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Personality </a:t>
            </a:r>
            <a:r>
              <a:rPr lang="en-US" dirty="0" smtClean="0"/>
              <a:t> test:</a:t>
            </a:r>
          </a:p>
          <a:p>
            <a:endParaRPr lang="en-US" dirty="0"/>
          </a:p>
          <a:p>
            <a:r>
              <a:rPr lang="en-US" dirty="0" smtClean="0"/>
              <a:t>Communication skills</a:t>
            </a:r>
          </a:p>
          <a:p>
            <a:r>
              <a:rPr lang="en-US" dirty="0" smtClean="0"/>
              <a:t>Honesty</a:t>
            </a:r>
          </a:p>
          <a:p>
            <a:r>
              <a:rPr lang="en-US" dirty="0" smtClean="0"/>
              <a:t>Flexibility</a:t>
            </a:r>
          </a:p>
          <a:p>
            <a:r>
              <a:rPr lang="en-US" dirty="0" smtClean="0"/>
              <a:t>Self- Discipline</a:t>
            </a:r>
          </a:p>
          <a:p>
            <a:r>
              <a:rPr lang="en-US" dirty="0" smtClean="0"/>
              <a:t>Loyalty</a:t>
            </a:r>
          </a:p>
          <a:p>
            <a:r>
              <a:rPr lang="en-US" dirty="0" smtClean="0"/>
              <a:t>Problem-solving</a:t>
            </a:r>
          </a:p>
          <a:p>
            <a:r>
              <a:rPr lang="en-US" dirty="0" smtClean="0"/>
              <a:t>Quick-learner</a:t>
            </a:r>
          </a:p>
          <a:p>
            <a:r>
              <a:rPr lang="en-US" dirty="0" smtClean="0"/>
              <a:t>Self – Motivated</a:t>
            </a:r>
          </a:p>
          <a:p>
            <a:r>
              <a:rPr lang="en-US" dirty="0" smtClean="0"/>
              <a:t>Work effectively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is </a:t>
            </a:r>
            <a:r>
              <a:rPr lang="en-US" dirty="0" smtClean="0"/>
              <a:t>interview?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	An</a:t>
            </a:r>
            <a:r>
              <a:rPr lang="en-US" dirty="0"/>
              <a:t> </a:t>
            </a:r>
            <a:r>
              <a:rPr lang="en-US" b="1" dirty="0"/>
              <a:t>interview</a:t>
            </a:r>
            <a:r>
              <a:rPr lang="en-US" dirty="0"/>
              <a:t> is essentially a structured conversation where one participant asks questions, and the other provides answers. </a:t>
            </a:r>
            <a:endParaRPr lang="en-US" dirty="0" smtClean="0"/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	In </a:t>
            </a:r>
            <a:r>
              <a:rPr lang="en-US" dirty="0"/>
              <a:t>common parlance, the word "</a:t>
            </a:r>
            <a:r>
              <a:rPr lang="en-US" b="1" dirty="0"/>
              <a:t>interview</a:t>
            </a:r>
            <a:r>
              <a:rPr lang="en-US" dirty="0"/>
              <a:t>" refers to a one-on-one conversation between an interviewer and an interviewee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	An interview is a face to face oral examination of a candidate by an employer.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Guidelines for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All the eligible candidates must be well informed of the date, correct time and place of interview.	</a:t>
            </a:r>
          </a:p>
          <a:p>
            <a:endParaRPr lang="en-US" dirty="0" smtClean="0"/>
          </a:p>
          <a:p>
            <a:r>
              <a:rPr lang="en-US" dirty="0" smtClean="0"/>
              <a:t>Interview should be start in right  time.</a:t>
            </a:r>
          </a:p>
          <a:p>
            <a:endParaRPr lang="en-US" dirty="0" smtClean="0"/>
          </a:p>
          <a:p>
            <a:r>
              <a:rPr lang="en-US" dirty="0" smtClean="0"/>
              <a:t>Interviewer must maintain a proper record of the credentials of all the interviewees.</a:t>
            </a:r>
          </a:p>
          <a:p>
            <a:endParaRPr lang="en-US" dirty="0" smtClean="0"/>
          </a:p>
          <a:p>
            <a:r>
              <a:rPr lang="en-US" dirty="0" smtClean="0"/>
              <a:t>Question asked by interviewer must be relevant.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interviewer can record his/her remark on the performance before leaves the hall after the interview.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758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1828800" lvl="7" indent="0">
              <a:buNone/>
            </a:pPr>
            <a:r>
              <a:rPr lang="en-US" dirty="0" smtClean="0"/>
              <a:t>	</a:t>
            </a:r>
          </a:p>
          <a:p>
            <a:pPr marL="1828800" lvl="7" indent="0">
              <a:buNone/>
            </a:pPr>
            <a:r>
              <a:rPr lang="en-US" sz="2400" dirty="0"/>
              <a:t>	</a:t>
            </a:r>
            <a:r>
              <a:rPr lang="en-US" sz="2800" dirty="0" smtClean="0"/>
              <a:t>i. Structured interview</a:t>
            </a:r>
          </a:p>
          <a:p>
            <a:pPr marL="1828800" lvl="7" indent="0">
              <a:buNone/>
            </a:pPr>
            <a:endParaRPr lang="en-US" sz="2800" dirty="0" smtClean="0"/>
          </a:p>
          <a:p>
            <a:pPr marL="1828800" lvl="7" indent="0">
              <a:buNone/>
            </a:pPr>
            <a:r>
              <a:rPr lang="en-US" sz="2800" dirty="0" smtClean="0"/>
              <a:t>	ii. Unstructured interview</a:t>
            </a:r>
          </a:p>
          <a:p>
            <a:pPr marL="1828800" lvl="7" indent="0">
              <a:buNone/>
            </a:pPr>
            <a:endParaRPr lang="en-US" sz="2800" dirty="0" smtClean="0"/>
          </a:p>
          <a:p>
            <a:pPr marL="1828800" lvl="7" indent="0">
              <a:buNone/>
            </a:pPr>
            <a:r>
              <a:rPr lang="en-US" sz="2800" dirty="0" smtClean="0"/>
              <a:t>	iii. Depth interview</a:t>
            </a:r>
          </a:p>
          <a:p>
            <a:pPr marL="1828800" lvl="7" indent="0">
              <a:buNone/>
            </a:pPr>
            <a:endParaRPr lang="en-US" sz="2800" dirty="0" smtClean="0"/>
          </a:p>
          <a:p>
            <a:pPr marL="1828800" lvl="7" indent="0">
              <a:buNone/>
            </a:pPr>
            <a:r>
              <a:rPr lang="en-US" sz="2800" dirty="0" smtClean="0"/>
              <a:t>	iv. Stress interview</a:t>
            </a:r>
          </a:p>
          <a:p>
            <a:pPr marL="1828800" lvl="7" indent="0">
              <a:buNone/>
            </a:pPr>
            <a:endParaRPr lang="en-US" sz="2800" dirty="0" smtClean="0"/>
          </a:p>
          <a:p>
            <a:pPr marL="1828800" lvl="7" indent="0">
              <a:buNone/>
            </a:pPr>
            <a:r>
              <a:rPr lang="en-US" sz="2800" dirty="0" smtClean="0"/>
              <a:t>	v. Board interview</a:t>
            </a:r>
          </a:p>
          <a:p>
            <a:pPr marL="1828800" lvl="7" indent="0">
              <a:buNone/>
            </a:pPr>
            <a:endParaRPr lang="en-US" sz="2800" dirty="0" smtClean="0"/>
          </a:p>
          <a:p>
            <a:pPr marL="1828800" lvl="7" indent="0">
              <a:buNone/>
            </a:pPr>
            <a:r>
              <a:rPr lang="en-US" sz="2800" dirty="0" smtClean="0"/>
              <a:t>	vi. Group interview</a:t>
            </a:r>
          </a:p>
          <a:p>
            <a:pPr lvl="1"/>
            <a:endParaRPr lang="en-US" sz="32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10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 algn="ctr" rtl="0">
              <a:spcBef>
                <a:spcPct val="0"/>
              </a:spcBef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Structured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/>
          <a:lstStyle/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/>
              <a:t>structured interview</a:t>
            </a:r>
            <a:r>
              <a:rPr lang="en-US" dirty="0"/>
              <a:t> is a standardized way of </a:t>
            </a:r>
            <a:r>
              <a:rPr lang="en-US" b="1" dirty="0"/>
              <a:t>interviewing</a:t>
            </a:r>
            <a:r>
              <a:rPr lang="en-US" dirty="0"/>
              <a:t> job candidates based on the specific needs of the job they are applying for. Candidates are asked the same questions in the same order, and are all </a:t>
            </a:r>
            <a:r>
              <a:rPr lang="en-US" dirty="0" smtClean="0"/>
              <a:t>compared </a:t>
            </a:r>
            <a:r>
              <a:rPr lang="en-US" dirty="0"/>
              <a:t>on the same scale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85800" y="4953000"/>
          <a:ext cx="7278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ackager Shell Object" showAsIcon="1" r:id="rId3" imgW="7278840" imgH="685800" progId="Package">
                  <p:embed/>
                </p:oleObj>
              </mc:Choice>
              <mc:Fallback>
                <p:oleObj name="Packager Shell Object" showAsIcon="1" r:id="rId3" imgW="72788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4953000"/>
                        <a:ext cx="72786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1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According Edwin </a:t>
            </a:r>
            <a:r>
              <a:rPr lang="en-US" dirty="0"/>
              <a:t>B </a:t>
            </a:r>
            <a:r>
              <a:rPr lang="en-US" b="1" dirty="0" err="1"/>
              <a:t>flippo</a:t>
            </a:r>
            <a:r>
              <a:rPr lang="en-US" dirty="0"/>
              <a:t> defined, “</a:t>
            </a:r>
            <a:r>
              <a:rPr lang="en-US" b="1" dirty="0"/>
              <a:t>Recruitment</a:t>
            </a:r>
            <a:r>
              <a:rPr lang="en-US" dirty="0"/>
              <a:t> as the process of searching for prospective employee and stimulating them to apply for jobs in the organization</a:t>
            </a:r>
            <a:r>
              <a:rPr lang="en-US" dirty="0" smtClean="0"/>
              <a:t>.”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 smtClean="0"/>
              <a:t>	If </a:t>
            </a:r>
            <a:r>
              <a:rPr lang="en-US" dirty="0"/>
              <a:t>employer chosen right people for right job gives them assurance for the success of organization and management is able to achieve its target.</a:t>
            </a:r>
          </a:p>
        </p:txBody>
      </p:sp>
    </p:spTree>
    <p:extLst>
      <p:ext uri="{BB962C8B-B14F-4D97-AF65-F5344CB8AC3E}">
        <p14:creationId xmlns:p14="http://schemas.microsoft.com/office/powerpoint/2010/main" val="220460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Unstructured 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	An</a:t>
            </a:r>
            <a:r>
              <a:rPr lang="en-US" dirty="0"/>
              <a:t> </a:t>
            </a:r>
            <a:r>
              <a:rPr lang="en-US" b="1" dirty="0"/>
              <a:t>unstructured interview</a:t>
            </a:r>
            <a:r>
              <a:rPr lang="en-US" dirty="0"/>
              <a:t> is an </a:t>
            </a:r>
            <a:r>
              <a:rPr lang="en-US" b="1" dirty="0"/>
              <a:t>interview</a:t>
            </a:r>
            <a:r>
              <a:rPr lang="en-US" dirty="0"/>
              <a:t> in which there is no specific set of predetermined questions, although the interviewers usually have certain topics in mind that they wish to cover during the </a:t>
            </a:r>
            <a:r>
              <a:rPr lang="en-US" b="1" dirty="0"/>
              <a:t>interview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0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 algn="ctr" rtl="0">
              <a:spcBef>
                <a:spcPct val="0"/>
              </a:spcBef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Depth Interview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 smtClean="0"/>
              <a:t>	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A </a:t>
            </a:r>
            <a:r>
              <a:rPr lang="en-US" dirty="0"/>
              <a:t>type of qualitative research involving an unstructured personal </a:t>
            </a:r>
            <a:r>
              <a:rPr lang="en-US" b="1" dirty="0"/>
              <a:t>interview</a:t>
            </a:r>
            <a:r>
              <a:rPr lang="en-US" dirty="0"/>
              <a:t> with a single respondent, conducted by a highly skilled interviewer. The purpose of in-</a:t>
            </a:r>
            <a:r>
              <a:rPr lang="en-US" b="1" dirty="0"/>
              <a:t>depth interviews</a:t>
            </a:r>
            <a:r>
              <a:rPr lang="en-US" dirty="0"/>
              <a:t> is to understand the underlying motivations, beliefs, attitudes, and feelings of respondents on a particular subject.</a:t>
            </a:r>
          </a:p>
        </p:txBody>
      </p:sp>
      <p:pic>
        <p:nvPicPr>
          <p:cNvPr id="4098" name="Picture 2" descr="D:\Online Class\HRM\Resourses\downlo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55" y="152400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7" algn="ctr" rtl="0">
              <a:spcBef>
                <a:spcPct val="0"/>
              </a:spcBef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Stress Interview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	A</a:t>
            </a:r>
            <a:r>
              <a:rPr lang="en-US" dirty="0"/>
              <a:t> </a:t>
            </a:r>
            <a:r>
              <a:rPr lang="en-US" b="1" dirty="0"/>
              <a:t>stress interview</a:t>
            </a:r>
            <a:r>
              <a:rPr lang="en-US" dirty="0"/>
              <a:t> is an </a:t>
            </a:r>
            <a:r>
              <a:rPr lang="en-US" b="1" dirty="0"/>
              <a:t>interviewing</a:t>
            </a:r>
            <a:r>
              <a:rPr lang="en-US" dirty="0"/>
              <a:t> style that companies use to gauge a candidate's response to </a:t>
            </a:r>
            <a:r>
              <a:rPr lang="en-US" b="1" dirty="0"/>
              <a:t>stress</a:t>
            </a:r>
            <a:r>
              <a:rPr lang="en-US" dirty="0"/>
              <a:t>. The idea is that it'll give the hiring team an idea of how you'll respond when juggling various high-priority tasks, dealing with challenging clients, or facing a difficult co-worker or manager.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26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Board </a:t>
            </a:r>
            <a:r>
              <a:rPr lang="en-US" sz="3600" dirty="0" smtClean="0"/>
              <a:t>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That's </a:t>
            </a:r>
            <a:r>
              <a:rPr lang="en-US" dirty="0"/>
              <a:t>more or less what happens during a </a:t>
            </a:r>
            <a:r>
              <a:rPr lang="en-US" b="1" dirty="0"/>
              <a:t>panel interview</a:t>
            </a:r>
            <a:r>
              <a:rPr lang="en-US" dirty="0"/>
              <a:t> (also called a </a:t>
            </a:r>
            <a:r>
              <a:rPr lang="en-US" b="1" dirty="0"/>
              <a:t>board interview</a:t>
            </a:r>
            <a:r>
              <a:rPr lang="en-US" dirty="0"/>
              <a:t>), when several employees from a company come together as a group to audition a candidate. Typically formal and organized, this </a:t>
            </a:r>
            <a:r>
              <a:rPr lang="en-US" b="1" dirty="0"/>
              <a:t>interview</a:t>
            </a:r>
            <a:r>
              <a:rPr lang="en-US" dirty="0"/>
              <a:t> format is often used in academia and government or for high-level executives.</a:t>
            </a:r>
          </a:p>
        </p:txBody>
      </p:sp>
      <p:pic>
        <p:nvPicPr>
          <p:cNvPr id="3074" name="Picture 2" descr="D:\Online Class\HRM\Resourses\mn,n,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7527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</a:t>
            </a:r>
            <a:r>
              <a:rPr lang="en-US" dirty="0" smtClean="0"/>
              <a:t>Interview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/>
              <a:t>group interview</a:t>
            </a:r>
            <a:r>
              <a:rPr lang="en-US" dirty="0"/>
              <a:t> is a screening process where you </a:t>
            </a:r>
            <a:r>
              <a:rPr lang="en-US" b="1" dirty="0"/>
              <a:t>interview</a:t>
            </a:r>
            <a:r>
              <a:rPr lang="en-US" dirty="0"/>
              <a:t> multiple candidates at the same time. The point of a </a:t>
            </a:r>
            <a:r>
              <a:rPr lang="en-US" b="1" dirty="0"/>
              <a:t>group interview</a:t>
            </a:r>
            <a:r>
              <a:rPr lang="en-US" dirty="0"/>
              <a:t> is to see how candidates choose to stand out from each other, how well candidates function in a </a:t>
            </a:r>
            <a:r>
              <a:rPr lang="en-US" b="1" dirty="0"/>
              <a:t>group</a:t>
            </a:r>
            <a:r>
              <a:rPr lang="en-US" dirty="0"/>
              <a:t> of people they do not know and if candidates show the teamwork attributes that you need.</a:t>
            </a:r>
          </a:p>
        </p:txBody>
      </p:sp>
    </p:spTree>
    <p:extLst>
      <p:ext uri="{BB962C8B-B14F-4D97-AF65-F5344CB8AC3E}">
        <p14:creationId xmlns:p14="http://schemas.microsoft.com/office/powerpoint/2010/main" val="217536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18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533400"/>
            <a:ext cx="8503920" cy="5565648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Thank You……………………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0104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Causes Job Vacancies to </a:t>
            </a:r>
            <a:r>
              <a:rPr lang="en-US" b="1" dirty="0" smtClean="0"/>
              <a:t>Occur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64515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Vacancies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may occur for the following reasons:</a:t>
            </a:r>
          </a:p>
          <a:p>
            <a:pPr lvl="0"/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employee may be discharged for unsatisfactory work or failure to get along with others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An employee may die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An employee may retire, or resign to start in business, or take a job elsewhere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en-US" sz="6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6400" dirty="0">
                <a:latin typeface="Times New Roman" pitchFamily="18" charset="0"/>
                <a:cs typeface="Times New Roman" pitchFamily="18" charset="0"/>
              </a:rPr>
              <a:t>An employee may be away from work because of illness or accident or a vacation period and this may create a temporary vacancy</a:t>
            </a:r>
            <a:r>
              <a:rPr lang="en-US" sz="6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5"/>
            <a:endParaRPr lang="en-US" sz="5500" dirty="0" smtClean="0">
              <a:latin typeface="Times New Roman" pitchFamily="18" charset="0"/>
              <a:cs typeface="Times New Roman" pitchFamily="18" charset="0"/>
            </a:endParaRPr>
          </a:p>
          <a:p>
            <a:pPr marL="1463040" lvl="5" indent="0">
              <a:buNone/>
            </a:pP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							</a:t>
            </a:r>
            <a:r>
              <a:rPr lang="en-US" sz="5100" dirty="0" err="1" smtClean="0">
                <a:latin typeface="Times New Roman" pitchFamily="18" charset="0"/>
                <a:cs typeface="Times New Roman" pitchFamily="18" charset="0"/>
              </a:rPr>
              <a:t>Cont</a:t>
            </a:r>
            <a:r>
              <a:rPr lang="en-US" sz="5100" dirty="0" smtClean="0"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5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8503920" cy="518464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employee may be promoted to a higher position and reshuffling of staff may mean there will be a job vacancy.</a:t>
            </a:r>
          </a:p>
          <a:p>
            <a:pPr lvl="0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 increase in the demand for products or services offered by a company or other organization may mean that the staff will have to be increased.</a:t>
            </a:r>
          </a:p>
          <a:p>
            <a:pPr lvl="0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new organization has been established and so staff is required.</a:t>
            </a:r>
          </a:p>
          <a:p>
            <a:pPr lvl="0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 change in work procedures and/or equipment may create openings for individuals who have special combinations of skill and training.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75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Recruitment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Online Class\HRM\Resours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305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53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Transfer </a:t>
            </a:r>
            <a:endParaRPr lang="en-US" dirty="0"/>
          </a:p>
        </p:txBody>
      </p:sp>
      <p:pic>
        <p:nvPicPr>
          <p:cNvPr id="9218" name="Picture 2" descr="D:\Online Class\HRM\Resourses\transf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93" y="2447925"/>
            <a:ext cx="571500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Promotion</a:t>
            </a:r>
            <a:endParaRPr lang="en-US" dirty="0"/>
          </a:p>
        </p:txBody>
      </p:sp>
      <p:pic>
        <p:nvPicPr>
          <p:cNvPr id="10242" name="Picture 2" descr="D:\Online Class\HRM\Resourses\wrong-promot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981200"/>
            <a:ext cx="3683000" cy="363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 from Existing Employees</a:t>
            </a:r>
            <a:endParaRPr lang="en-US" dirty="0"/>
          </a:p>
        </p:txBody>
      </p:sp>
      <p:pic>
        <p:nvPicPr>
          <p:cNvPr id="11266" name="Picture 2" descr="D:\Online Class\HRM\Resourses\6812-Conver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187002" cy="433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8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160</TotalTime>
  <Words>284</Words>
  <Application>Microsoft Office PowerPoint</Application>
  <PresentationFormat>On-screen Show (4:3)</PresentationFormat>
  <Paragraphs>155</Paragraphs>
  <Slides>36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Calibri</vt:lpstr>
      <vt:lpstr>Georgia</vt:lpstr>
      <vt:lpstr>Times New Roman</vt:lpstr>
      <vt:lpstr>Wingdings</vt:lpstr>
      <vt:lpstr>Wingdings 2</vt:lpstr>
      <vt:lpstr>Civic</vt:lpstr>
      <vt:lpstr>Acrobat Document</vt:lpstr>
      <vt:lpstr>Packager Shell Object</vt:lpstr>
      <vt:lpstr>Hajee Karutha Rowther Howdia College (Autonomous)   PG Department of Commerce With Computer Application  Subject: Human Resource Management   Subject Code : 17UCAC34 Topic: Recruitment, Selection, Interview          K . Mohammed Abdul Kader    Assistant Professor of Commerce CA</vt:lpstr>
      <vt:lpstr>RECRUITMENT</vt:lpstr>
      <vt:lpstr>Definition</vt:lpstr>
      <vt:lpstr>What Causes Job Vacancies to Occur ?</vt:lpstr>
      <vt:lpstr>PowerPoint Presentation</vt:lpstr>
      <vt:lpstr>Sources of Recruitment</vt:lpstr>
      <vt:lpstr>Internal Sources</vt:lpstr>
      <vt:lpstr>Promotion</vt:lpstr>
      <vt:lpstr>Recommendation from Existing Employees</vt:lpstr>
      <vt:lpstr>External Sources</vt:lpstr>
      <vt:lpstr>Employment Exchange</vt:lpstr>
      <vt:lpstr>Private Employment Consultants</vt:lpstr>
      <vt:lpstr>Campus Interviews</vt:lpstr>
      <vt:lpstr>Rival Firm Employee</vt:lpstr>
      <vt:lpstr>Unsolicited Application</vt:lpstr>
      <vt:lpstr>Walk in Inteview</vt:lpstr>
      <vt:lpstr>Selection</vt:lpstr>
      <vt:lpstr>Stages of Selection Process</vt:lpstr>
      <vt:lpstr>Receiving of Application Forms </vt:lpstr>
      <vt:lpstr>Scrutiny</vt:lpstr>
      <vt:lpstr>Preliminary Interview</vt:lpstr>
      <vt:lpstr>Test</vt:lpstr>
      <vt:lpstr>PowerPoint Presentation</vt:lpstr>
      <vt:lpstr>PowerPoint Presentation</vt:lpstr>
      <vt:lpstr>PowerPoint Presentation</vt:lpstr>
      <vt:lpstr>Interview</vt:lpstr>
      <vt:lpstr>Guidelines for Interview</vt:lpstr>
      <vt:lpstr>Types of interview</vt:lpstr>
      <vt:lpstr>Structured Interview</vt:lpstr>
      <vt:lpstr>Unstructured Interview</vt:lpstr>
      <vt:lpstr>Depth Interview</vt:lpstr>
      <vt:lpstr>Stress Interview</vt:lpstr>
      <vt:lpstr>Board Interview</vt:lpstr>
      <vt:lpstr>Group Interview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  Resources     management</dc:title>
  <dc:creator>Mohammed</dc:creator>
  <cp:lastModifiedBy>Mohamed</cp:lastModifiedBy>
  <cp:revision>28</cp:revision>
  <dcterms:created xsi:type="dcterms:W3CDTF">2006-08-16T00:00:00Z</dcterms:created>
  <dcterms:modified xsi:type="dcterms:W3CDTF">2020-10-21T02:22:16Z</dcterms:modified>
</cp:coreProperties>
</file>